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3" r:id="rId1"/>
  </p:sldMasterIdLst>
  <p:notesMasterIdLst>
    <p:notesMasterId r:id="rId81"/>
  </p:notesMasterIdLst>
  <p:handoutMasterIdLst>
    <p:handoutMasterId r:id="rId82"/>
  </p:handoutMasterIdLst>
  <p:sldIdLst>
    <p:sldId id="256" r:id="rId2"/>
    <p:sldId id="271" r:id="rId3"/>
    <p:sldId id="477" r:id="rId4"/>
    <p:sldId id="265" r:id="rId5"/>
    <p:sldId id="266" r:id="rId6"/>
    <p:sldId id="494" r:id="rId7"/>
    <p:sldId id="517" r:id="rId8"/>
    <p:sldId id="272" r:id="rId9"/>
    <p:sldId id="274" r:id="rId10"/>
    <p:sldId id="458" r:id="rId11"/>
    <p:sldId id="459" r:id="rId12"/>
    <p:sldId id="462" r:id="rId13"/>
    <p:sldId id="464" r:id="rId14"/>
    <p:sldId id="461" r:id="rId15"/>
    <p:sldId id="466" r:id="rId16"/>
    <p:sldId id="467" r:id="rId17"/>
    <p:sldId id="468" r:id="rId18"/>
    <p:sldId id="279" r:id="rId19"/>
    <p:sldId id="520" r:id="rId20"/>
    <p:sldId id="521" r:id="rId21"/>
    <p:sldId id="522" r:id="rId22"/>
    <p:sldId id="523" r:id="rId23"/>
    <p:sldId id="524" r:id="rId24"/>
    <p:sldId id="525" r:id="rId25"/>
    <p:sldId id="526" r:id="rId26"/>
    <p:sldId id="527" r:id="rId27"/>
    <p:sldId id="528" r:id="rId28"/>
    <p:sldId id="518" r:id="rId29"/>
    <p:sldId id="373" r:id="rId30"/>
    <p:sldId id="476" r:id="rId31"/>
    <p:sldId id="281" r:id="rId32"/>
    <p:sldId id="507" r:id="rId33"/>
    <p:sldId id="283" r:id="rId34"/>
    <p:sldId id="368" r:id="rId35"/>
    <p:sldId id="369" r:id="rId36"/>
    <p:sldId id="284" r:id="rId37"/>
    <p:sldId id="513" r:id="rId38"/>
    <p:sldId id="394" r:id="rId39"/>
    <p:sldId id="439" r:id="rId40"/>
    <p:sldId id="425" r:id="rId41"/>
    <p:sldId id="424" r:id="rId42"/>
    <p:sldId id="438" r:id="rId43"/>
    <p:sldId id="519" r:id="rId44"/>
    <p:sldId id="382" r:id="rId45"/>
    <p:sldId id="316" r:id="rId46"/>
    <p:sldId id="441" r:id="rId47"/>
    <p:sldId id="317" r:id="rId48"/>
    <p:sldId id="508" r:id="rId49"/>
    <p:sldId id="509" r:id="rId50"/>
    <p:sldId id="478" r:id="rId51"/>
    <p:sldId id="319" r:id="rId52"/>
    <p:sldId id="435" r:id="rId53"/>
    <p:sldId id="497" r:id="rId54"/>
    <p:sldId id="498" r:id="rId55"/>
    <p:sldId id="514" r:id="rId56"/>
    <p:sldId id="321" r:id="rId57"/>
    <p:sldId id="446" r:id="rId58"/>
    <p:sldId id="406" r:id="rId59"/>
    <p:sldId id="409" r:id="rId60"/>
    <p:sldId id="412" r:id="rId61"/>
    <p:sldId id="436" r:id="rId62"/>
    <p:sldId id="515" r:id="rId63"/>
    <p:sldId id="448" r:id="rId64"/>
    <p:sldId id="433" r:id="rId65"/>
    <p:sldId id="434" r:id="rId66"/>
    <p:sldId id="510" r:id="rId67"/>
    <p:sldId id="481" r:id="rId68"/>
    <p:sldId id="482" r:id="rId69"/>
    <p:sldId id="483" r:id="rId70"/>
    <p:sldId id="484" r:id="rId71"/>
    <p:sldId id="512" r:id="rId72"/>
    <p:sldId id="486" r:id="rId73"/>
    <p:sldId id="487" r:id="rId74"/>
    <p:sldId id="488" r:id="rId75"/>
    <p:sldId id="489" r:id="rId76"/>
    <p:sldId id="490" r:id="rId77"/>
    <p:sldId id="491" r:id="rId78"/>
    <p:sldId id="492" r:id="rId79"/>
    <p:sldId id="493" r:id="rId8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792D28-C275-4AC9-9F89-964B1685099A}" v="2" dt="2023-02-10T00:49:25.1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29" autoAdjust="0"/>
  </p:normalViewPr>
  <p:slideViewPr>
    <p:cSldViewPr>
      <p:cViewPr varScale="1">
        <p:scale>
          <a:sx n="70" d="100"/>
          <a:sy n="70" d="100"/>
        </p:scale>
        <p:origin x="78" y="36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3" d="100"/>
          <a:sy n="53" d="100"/>
        </p:scale>
        <p:origin x="-1842" y="-90"/>
      </p:cViewPr>
      <p:guideLst>
        <p:guide orient="horz" pos="2928"/>
        <p:guide pos="2208"/>
      </p:guideLst>
    </p:cSldViewPr>
  </p:notesViewPr>
  <p:gridSpacing cx="36004" cy="36004"/>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88"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8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microsoft.com/office/2016/11/relationships/changesInfo" Target="changesInfos/changesInfo1.xml"/><Relationship Id="rId61" Type="http://schemas.openxmlformats.org/officeDocument/2006/relationships/slide" Target="slides/slide60.xml"/><Relationship Id="rId82"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Powers" userId="44e70fb3-8a39-40cf-8fac-40934068a0d7" providerId="ADAL" clId="{76792D28-C275-4AC9-9F89-964B1685099A}"/>
    <pc:docChg chg="undo custSel modSld modNotesMaster modHandout">
      <pc:chgData name="Mike Powers" userId="44e70fb3-8a39-40cf-8fac-40934068a0d7" providerId="ADAL" clId="{76792D28-C275-4AC9-9F89-964B1685099A}" dt="2023-02-10T00:49:25.148" v="246"/>
      <pc:docMkLst>
        <pc:docMk/>
      </pc:docMkLst>
      <pc:sldChg chg="modSp mod">
        <pc:chgData name="Mike Powers" userId="44e70fb3-8a39-40cf-8fac-40934068a0d7" providerId="ADAL" clId="{76792D28-C275-4AC9-9F89-964B1685099A}" dt="2023-02-10T00:35:54.539" v="68" actId="20577"/>
        <pc:sldMkLst>
          <pc:docMk/>
          <pc:sldMk cId="0" sldId="283"/>
        </pc:sldMkLst>
        <pc:spChg chg="mod">
          <ac:chgData name="Mike Powers" userId="44e70fb3-8a39-40cf-8fac-40934068a0d7" providerId="ADAL" clId="{76792D28-C275-4AC9-9F89-964B1685099A}" dt="2023-02-10T00:35:54.539" v="68" actId="20577"/>
          <ac:spMkLst>
            <pc:docMk/>
            <pc:sldMk cId="0" sldId="283"/>
            <ac:spMk id="33795" creationId="{00000000-0000-0000-0000-000000000000}"/>
          </ac:spMkLst>
        </pc:spChg>
      </pc:sldChg>
      <pc:sldChg chg="modSp mod">
        <pc:chgData name="Mike Powers" userId="44e70fb3-8a39-40cf-8fac-40934068a0d7" providerId="ADAL" clId="{76792D28-C275-4AC9-9F89-964B1685099A}" dt="2023-02-10T00:37:10.192" v="72" actId="20577"/>
        <pc:sldMkLst>
          <pc:docMk/>
          <pc:sldMk cId="0" sldId="382"/>
        </pc:sldMkLst>
        <pc:spChg chg="mod">
          <ac:chgData name="Mike Powers" userId="44e70fb3-8a39-40cf-8fac-40934068a0d7" providerId="ADAL" clId="{76792D28-C275-4AC9-9F89-964B1685099A}" dt="2023-02-10T00:37:10.192" v="72" actId="20577"/>
          <ac:spMkLst>
            <pc:docMk/>
            <pc:sldMk cId="0" sldId="382"/>
            <ac:spMk id="47107" creationId="{00000000-0000-0000-0000-000000000000}"/>
          </ac:spMkLst>
        </pc:spChg>
      </pc:sldChg>
      <pc:sldChg chg="modSp mod">
        <pc:chgData name="Mike Powers" userId="44e70fb3-8a39-40cf-8fac-40934068a0d7" providerId="ADAL" clId="{76792D28-C275-4AC9-9F89-964B1685099A}" dt="2023-02-10T00:43:55.449" v="132" actId="20577"/>
        <pc:sldMkLst>
          <pc:docMk/>
          <pc:sldMk cId="0" sldId="409"/>
        </pc:sldMkLst>
        <pc:spChg chg="mod">
          <ac:chgData name="Mike Powers" userId="44e70fb3-8a39-40cf-8fac-40934068a0d7" providerId="ADAL" clId="{76792D28-C275-4AC9-9F89-964B1685099A}" dt="2023-02-10T00:43:55.449" v="132" actId="20577"/>
          <ac:spMkLst>
            <pc:docMk/>
            <pc:sldMk cId="0" sldId="409"/>
            <ac:spMk id="3" creationId="{00000000-0000-0000-0000-000000000000}"/>
          </ac:spMkLst>
        </pc:spChg>
      </pc:sldChg>
      <pc:sldChg chg="modSp mod">
        <pc:chgData name="Mike Powers" userId="44e70fb3-8a39-40cf-8fac-40934068a0d7" providerId="ADAL" clId="{76792D28-C275-4AC9-9F89-964B1685099A}" dt="2023-02-10T00:42:35.282" v="121" actId="21"/>
        <pc:sldMkLst>
          <pc:docMk/>
          <pc:sldMk cId="0" sldId="435"/>
        </pc:sldMkLst>
        <pc:spChg chg="mod">
          <ac:chgData name="Mike Powers" userId="44e70fb3-8a39-40cf-8fac-40934068a0d7" providerId="ADAL" clId="{76792D28-C275-4AC9-9F89-964B1685099A}" dt="2023-02-10T00:42:35.282" v="121" actId="21"/>
          <ac:spMkLst>
            <pc:docMk/>
            <pc:sldMk cId="0" sldId="435"/>
            <ac:spMk id="56323" creationId="{00000000-0000-0000-0000-000000000000}"/>
          </ac:spMkLst>
        </pc:spChg>
      </pc:sldChg>
      <pc:sldChg chg="modSp mod">
        <pc:chgData name="Mike Powers" userId="44e70fb3-8a39-40cf-8fac-40934068a0d7" providerId="ADAL" clId="{76792D28-C275-4AC9-9F89-964B1685099A}" dt="2023-02-10T00:31:57.883" v="3" actId="20577"/>
        <pc:sldMkLst>
          <pc:docMk/>
          <pc:sldMk cId="1390437844" sldId="464"/>
        </pc:sldMkLst>
        <pc:spChg chg="mod">
          <ac:chgData name="Mike Powers" userId="44e70fb3-8a39-40cf-8fac-40934068a0d7" providerId="ADAL" clId="{76792D28-C275-4AC9-9F89-964B1685099A}" dt="2023-02-10T00:31:57.883" v="3" actId="20577"/>
          <ac:spMkLst>
            <pc:docMk/>
            <pc:sldMk cId="1390437844" sldId="464"/>
            <ac:spMk id="21507" creationId="{00000000-0000-0000-0000-000000000000}"/>
          </ac:spMkLst>
        </pc:spChg>
      </pc:sldChg>
      <pc:sldChg chg="modSp mod">
        <pc:chgData name="Mike Powers" userId="44e70fb3-8a39-40cf-8fac-40934068a0d7" providerId="ADAL" clId="{76792D28-C275-4AC9-9F89-964B1685099A}" dt="2023-02-10T00:46:42.087" v="186" actId="20577"/>
        <pc:sldMkLst>
          <pc:docMk/>
          <pc:sldMk cId="3250810906" sldId="489"/>
        </pc:sldMkLst>
        <pc:spChg chg="mod">
          <ac:chgData name="Mike Powers" userId="44e70fb3-8a39-40cf-8fac-40934068a0d7" providerId="ADAL" clId="{76792D28-C275-4AC9-9F89-964B1685099A}" dt="2023-02-10T00:46:42.087" v="186" actId="20577"/>
          <ac:spMkLst>
            <pc:docMk/>
            <pc:sldMk cId="3250810906" sldId="489"/>
            <ac:spMk id="104450" creationId="{00000000-0000-0000-0000-000000000000}"/>
          </ac:spMkLst>
        </pc:spChg>
      </pc:sldChg>
      <pc:sldChg chg="modSp mod">
        <pc:chgData name="Mike Powers" userId="44e70fb3-8a39-40cf-8fac-40934068a0d7" providerId="ADAL" clId="{76792D28-C275-4AC9-9F89-964B1685099A}" dt="2023-02-10T00:46:58.242" v="244" actId="20577"/>
        <pc:sldMkLst>
          <pc:docMk/>
          <pc:sldMk cId="1116667575" sldId="493"/>
        </pc:sldMkLst>
        <pc:spChg chg="mod">
          <ac:chgData name="Mike Powers" userId="44e70fb3-8a39-40cf-8fac-40934068a0d7" providerId="ADAL" clId="{76792D28-C275-4AC9-9F89-964B1685099A}" dt="2023-02-10T00:46:58.242" v="244" actId="20577"/>
          <ac:spMkLst>
            <pc:docMk/>
            <pc:sldMk cId="1116667575" sldId="493"/>
            <ac:spMk id="108546" creationId="{00000000-0000-0000-0000-000000000000}"/>
          </ac:spMkLst>
        </pc:spChg>
      </pc:sldChg>
      <pc:sldChg chg="modSp mod">
        <pc:chgData name="Mike Powers" userId="44e70fb3-8a39-40cf-8fac-40934068a0d7" providerId="ADAL" clId="{76792D28-C275-4AC9-9F89-964B1685099A}" dt="2023-02-10T00:39:55.501" v="111" actId="27636"/>
        <pc:sldMkLst>
          <pc:docMk/>
          <pc:sldMk cId="1734498261" sldId="508"/>
        </pc:sldMkLst>
        <pc:spChg chg="mod">
          <ac:chgData name="Mike Powers" userId="44e70fb3-8a39-40cf-8fac-40934068a0d7" providerId="ADAL" clId="{76792D28-C275-4AC9-9F89-964B1685099A}" dt="2023-02-10T00:39:55.501" v="111" actId="27636"/>
          <ac:spMkLst>
            <pc:docMk/>
            <pc:sldMk cId="1734498261" sldId="508"/>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4018" name="Rectangle 2"/>
          <p:cNvSpPr>
            <a:spLocks noGrp="1" noChangeArrowheads="1"/>
          </p:cNvSpPr>
          <p:nvPr>
            <p:ph type="hdr" sz="quarter"/>
          </p:nvPr>
        </p:nvSpPr>
        <p:spPr bwMode="auto">
          <a:xfrm>
            <a:off x="1" y="0"/>
            <a:ext cx="3038475" cy="465138"/>
          </a:xfrm>
          <a:prstGeom prst="rect">
            <a:avLst/>
          </a:prstGeom>
          <a:noFill/>
          <a:ln w="9525">
            <a:noFill/>
            <a:miter lim="800000"/>
            <a:headEnd/>
            <a:tailEnd/>
          </a:ln>
          <a:effectLst/>
        </p:spPr>
        <p:txBody>
          <a:bodyPr vert="horz" wrap="square" lIns="93157" tIns="46577" rIns="93157" bIns="46577" numCol="1" anchor="t"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214019"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57" tIns="46577" rIns="93157" bIns="46577" numCol="1" anchor="t" anchorCtr="0" compatLnSpc="1">
            <a:prstTxWarp prst="textNoShape">
              <a:avLst/>
            </a:prstTxWarp>
          </a:bodyPr>
          <a:lstStyle>
            <a:lvl1pPr algn="r">
              <a:defRPr sz="1200">
                <a:latin typeface="Arial" pitchFamily="34" charset="0"/>
                <a:ea typeface="ＭＳ Ｐゴシック" pitchFamily="-84" charset="-128"/>
              </a:defRPr>
            </a:lvl1pPr>
          </a:lstStyle>
          <a:p>
            <a:pPr>
              <a:defRPr/>
            </a:pPr>
            <a:fld id="{D3E06692-A0B6-49DF-BF66-C58E02A5020B}" type="datetime1">
              <a:rPr lang="en-US" smtClean="0"/>
              <a:pPr>
                <a:defRPr/>
              </a:pPr>
              <a:t>3/5/2024</a:t>
            </a:fld>
            <a:endParaRPr lang="en-US"/>
          </a:p>
        </p:txBody>
      </p:sp>
      <p:sp>
        <p:nvSpPr>
          <p:cNvPr id="214020" name="Rectangle 4"/>
          <p:cNvSpPr>
            <a:spLocks noGrp="1" noChangeArrowheads="1"/>
          </p:cNvSpPr>
          <p:nvPr>
            <p:ph type="ftr" sz="quarter" idx="2"/>
          </p:nvPr>
        </p:nvSpPr>
        <p:spPr bwMode="auto">
          <a:xfrm>
            <a:off x="1" y="8829675"/>
            <a:ext cx="3038475" cy="465138"/>
          </a:xfrm>
          <a:prstGeom prst="rect">
            <a:avLst/>
          </a:prstGeom>
          <a:noFill/>
          <a:ln w="9525">
            <a:noFill/>
            <a:miter lim="800000"/>
            <a:headEnd/>
            <a:tailEnd/>
          </a:ln>
          <a:effectLst/>
        </p:spPr>
        <p:txBody>
          <a:bodyPr vert="horz" wrap="square" lIns="93157" tIns="46577" rIns="93157" bIns="46577" numCol="1" anchor="b"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214021"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57" tIns="46577" rIns="93157" bIns="46577" numCol="1" anchor="b" anchorCtr="0" compatLnSpc="1">
            <a:prstTxWarp prst="textNoShape">
              <a:avLst/>
            </a:prstTxWarp>
          </a:bodyPr>
          <a:lstStyle>
            <a:lvl1pPr algn="r">
              <a:defRPr sz="1200">
                <a:latin typeface="Arial" pitchFamily="34" charset="0"/>
                <a:ea typeface="ＭＳ Ｐゴシック" pitchFamily="-84" charset="-128"/>
              </a:defRPr>
            </a:lvl1pPr>
          </a:lstStyle>
          <a:p>
            <a:pPr>
              <a:defRPr/>
            </a:pPr>
            <a:fld id="{CEBC097C-EFC2-4331-9183-83282A5276D2}" type="slidenum">
              <a:rPr lang="en-US"/>
              <a:pPr>
                <a:defRPr/>
              </a:pPr>
              <a:t>‹#›</a:t>
            </a:fld>
            <a:endParaRPr lang="en-US"/>
          </a:p>
        </p:txBody>
      </p:sp>
    </p:spTree>
    <p:extLst>
      <p:ext uri="{BB962C8B-B14F-4D97-AF65-F5344CB8AC3E}">
        <p14:creationId xmlns:p14="http://schemas.microsoft.com/office/powerpoint/2010/main" val="400527313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8722" name="Rectangle 2"/>
          <p:cNvSpPr>
            <a:spLocks noGrp="1" noChangeArrowheads="1"/>
          </p:cNvSpPr>
          <p:nvPr>
            <p:ph type="hdr" sz="quarter"/>
          </p:nvPr>
        </p:nvSpPr>
        <p:spPr bwMode="auto">
          <a:xfrm>
            <a:off x="1" y="0"/>
            <a:ext cx="3038475" cy="465138"/>
          </a:xfrm>
          <a:prstGeom prst="rect">
            <a:avLst/>
          </a:prstGeom>
          <a:noFill/>
          <a:ln w="9525">
            <a:noFill/>
            <a:miter lim="800000"/>
            <a:headEnd/>
            <a:tailEnd/>
          </a:ln>
          <a:effectLst/>
        </p:spPr>
        <p:txBody>
          <a:bodyPr vert="horz" wrap="square" lIns="93157" tIns="46577" rIns="93157" bIns="46577" numCol="1" anchor="t" anchorCtr="0" compatLnSpc="1">
            <a:prstTxWarp prst="textNoShape">
              <a:avLst/>
            </a:prstTxWarp>
          </a:bodyPr>
          <a:lstStyle>
            <a:lvl1pPr eaLnBrk="0" hangingPunct="0">
              <a:defRPr sz="1200">
                <a:latin typeface="Times New Roman" charset="0"/>
                <a:ea typeface="+mn-ea"/>
                <a:cs typeface="+mn-cs"/>
              </a:defRPr>
            </a:lvl1pPr>
          </a:lstStyle>
          <a:p>
            <a:pPr>
              <a:defRPr/>
            </a:pPr>
            <a:endParaRPr lang="en-US"/>
          </a:p>
        </p:txBody>
      </p:sp>
      <p:sp>
        <p:nvSpPr>
          <p:cNvPr id="158723" name="Rectangle 3"/>
          <p:cNvSpPr>
            <a:spLocks noGrp="1" noChangeArrowheads="1"/>
          </p:cNvSpPr>
          <p:nvPr>
            <p:ph type="dt" idx="1"/>
          </p:nvPr>
        </p:nvSpPr>
        <p:spPr bwMode="auto">
          <a:xfrm>
            <a:off x="3971926" y="0"/>
            <a:ext cx="3038475" cy="465138"/>
          </a:xfrm>
          <a:prstGeom prst="rect">
            <a:avLst/>
          </a:prstGeom>
          <a:noFill/>
          <a:ln w="9525">
            <a:noFill/>
            <a:miter lim="800000"/>
            <a:headEnd/>
            <a:tailEnd/>
          </a:ln>
          <a:effectLst/>
        </p:spPr>
        <p:txBody>
          <a:bodyPr vert="horz" wrap="square" lIns="93157" tIns="46577" rIns="93157" bIns="46577" numCol="1" anchor="t" anchorCtr="0" compatLnSpc="1">
            <a:prstTxWarp prst="textNoShape">
              <a:avLst/>
            </a:prstTxWarp>
          </a:bodyPr>
          <a:lstStyle>
            <a:lvl1pPr algn="r" eaLnBrk="0" hangingPunct="0">
              <a:defRPr sz="1200">
                <a:latin typeface="Times New Roman" pitchFamily="18" charset="0"/>
                <a:ea typeface="ＭＳ Ｐゴシック" pitchFamily="-84" charset="-128"/>
              </a:defRPr>
            </a:lvl1pPr>
          </a:lstStyle>
          <a:p>
            <a:pPr>
              <a:defRPr/>
            </a:pPr>
            <a:fld id="{9ED484EE-A720-4D3C-9C8A-8F448CC1244D}" type="datetime1">
              <a:rPr lang="en-US" smtClean="0"/>
              <a:pPr>
                <a:defRPr/>
              </a:pPr>
              <a:t>3/5/2024</a:t>
            </a:fld>
            <a:endParaRPr lang="en-US"/>
          </a:p>
        </p:txBody>
      </p:sp>
      <p:sp>
        <p:nvSpPr>
          <p:cNvPr id="901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58725" name="Rectangle 5"/>
          <p:cNvSpPr>
            <a:spLocks noGrp="1" noChangeArrowheads="1"/>
          </p:cNvSpPr>
          <p:nvPr>
            <p:ph type="body" sz="quarter" idx="3"/>
          </p:nvPr>
        </p:nvSpPr>
        <p:spPr bwMode="auto">
          <a:xfrm>
            <a:off x="935038" y="4414838"/>
            <a:ext cx="5140325" cy="4184650"/>
          </a:xfrm>
          <a:prstGeom prst="rect">
            <a:avLst/>
          </a:prstGeom>
          <a:noFill/>
          <a:ln w="9525">
            <a:noFill/>
            <a:miter lim="800000"/>
            <a:headEnd/>
            <a:tailEnd/>
          </a:ln>
          <a:effectLst/>
        </p:spPr>
        <p:txBody>
          <a:bodyPr vert="horz" wrap="square" lIns="93157" tIns="46577" rIns="93157" bIns="4657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8726" name="Rectangle 6"/>
          <p:cNvSpPr>
            <a:spLocks noGrp="1" noChangeArrowheads="1"/>
          </p:cNvSpPr>
          <p:nvPr>
            <p:ph type="ftr" sz="quarter" idx="4"/>
          </p:nvPr>
        </p:nvSpPr>
        <p:spPr bwMode="auto">
          <a:xfrm>
            <a:off x="1" y="8831264"/>
            <a:ext cx="3038475" cy="465137"/>
          </a:xfrm>
          <a:prstGeom prst="rect">
            <a:avLst/>
          </a:prstGeom>
          <a:noFill/>
          <a:ln w="9525">
            <a:noFill/>
            <a:miter lim="800000"/>
            <a:headEnd/>
            <a:tailEnd/>
          </a:ln>
          <a:effectLst/>
        </p:spPr>
        <p:txBody>
          <a:bodyPr vert="horz" wrap="square" lIns="93157" tIns="46577" rIns="93157" bIns="46577" numCol="1" anchor="b" anchorCtr="0" compatLnSpc="1">
            <a:prstTxWarp prst="textNoShape">
              <a:avLst/>
            </a:prstTxWarp>
          </a:bodyPr>
          <a:lstStyle>
            <a:lvl1pPr eaLnBrk="0" hangingPunct="0">
              <a:defRPr sz="1200">
                <a:latin typeface="Times New Roman" charset="0"/>
                <a:ea typeface="+mn-ea"/>
                <a:cs typeface="+mn-cs"/>
              </a:defRPr>
            </a:lvl1pPr>
          </a:lstStyle>
          <a:p>
            <a:pPr>
              <a:defRPr/>
            </a:pPr>
            <a:endParaRPr lang="en-US"/>
          </a:p>
        </p:txBody>
      </p:sp>
      <p:sp>
        <p:nvSpPr>
          <p:cNvPr id="158727" name="Rectangle 7"/>
          <p:cNvSpPr>
            <a:spLocks noGrp="1" noChangeArrowheads="1"/>
          </p:cNvSpPr>
          <p:nvPr>
            <p:ph type="sldNum" sz="quarter" idx="5"/>
          </p:nvPr>
        </p:nvSpPr>
        <p:spPr bwMode="auto">
          <a:xfrm>
            <a:off x="3971926" y="8831264"/>
            <a:ext cx="3038475" cy="465137"/>
          </a:xfrm>
          <a:prstGeom prst="rect">
            <a:avLst/>
          </a:prstGeom>
          <a:noFill/>
          <a:ln w="9525">
            <a:noFill/>
            <a:miter lim="800000"/>
            <a:headEnd/>
            <a:tailEnd/>
          </a:ln>
          <a:effectLst/>
        </p:spPr>
        <p:txBody>
          <a:bodyPr vert="horz" wrap="square" lIns="93157" tIns="46577" rIns="93157" bIns="46577" numCol="1" anchor="b" anchorCtr="0" compatLnSpc="1">
            <a:prstTxWarp prst="textNoShape">
              <a:avLst/>
            </a:prstTxWarp>
          </a:bodyPr>
          <a:lstStyle>
            <a:lvl1pPr algn="r" eaLnBrk="0" hangingPunct="0">
              <a:defRPr sz="1200">
                <a:latin typeface="Times New Roman" pitchFamily="18" charset="0"/>
                <a:ea typeface="ＭＳ Ｐゴシック" pitchFamily="-84" charset="-128"/>
              </a:defRPr>
            </a:lvl1pPr>
          </a:lstStyle>
          <a:p>
            <a:pPr>
              <a:defRPr/>
            </a:pPr>
            <a:fld id="{89F15B64-9D40-4C13-BA6A-E09CA1BF570A}" type="slidenum">
              <a:rPr lang="en-US"/>
              <a:pPr>
                <a:defRPr/>
              </a:pPr>
              <a:t>‹#›</a:t>
            </a:fld>
            <a:endParaRPr lang="en-US"/>
          </a:p>
        </p:txBody>
      </p:sp>
    </p:spTree>
    <p:extLst>
      <p:ext uri="{BB962C8B-B14F-4D97-AF65-F5344CB8AC3E}">
        <p14:creationId xmlns:p14="http://schemas.microsoft.com/office/powerpoint/2010/main" val="337631021"/>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endParaRPr lang="en-US">
              <a:ea typeface="ＭＳ Ｐゴシック" pitchFamily="34" charset="-128"/>
            </a:endParaRPr>
          </a:p>
        </p:txBody>
      </p:sp>
      <p:sp>
        <p:nvSpPr>
          <p:cNvPr id="91140" name="Slide Number Placeholder 3"/>
          <p:cNvSpPr>
            <a:spLocks noGrp="1"/>
          </p:cNvSpPr>
          <p:nvPr>
            <p:ph type="sldNum" sz="quarter" idx="5"/>
          </p:nvPr>
        </p:nvSpPr>
        <p:spPr>
          <a:noFill/>
        </p:spPr>
        <p:txBody>
          <a:bodyPr/>
          <a:lstStyle/>
          <a:p>
            <a:fld id="{6CBAA053-38EB-4918-9D65-7F001544ACE0}" type="slidenum">
              <a:rPr lang="en-US" smtClean="0">
                <a:ea typeface="ＭＳ Ｐゴシック" pitchFamily="34" charset="-128"/>
              </a:rPr>
              <a:pPr/>
              <a:t>1</a:t>
            </a:fld>
            <a:endParaRPr lang="en-US">
              <a:ea typeface="ＭＳ Ｐゴシック" pitchFamily="34" charset="-128"/>
            </a:endParaRPr>
          </a:p>
        </p:txBody>
      </p:sp>
      <p:sp>
        <p:nvSpPr>
          <p:cNvPr id="91141" name="Date Placeholder 4"/>
          <p:cNvSpPr>
            <a:spLocks noGrp="1"/>
          </p:cNvSpPr>
          <p:nvPr>
            <p:ph type="dt" sz="quarter" idx="1"/>
          </p:nvPr>
        </p:nvSpPr>
        <p:spPr>
          <a:noFill/>
        </p:spPr>
        <p:txBody>
          <a:bodyPr/>
          <a:lstStyle/>
          <a:p>
            <a:fld id="{CAAC582D-C72E-4CA3-AC4E-0850028515B1}" type="datetime1">
              <a:rPr lang="en-US" smtClean="0">
                <a:ea typeface="ＭＳ Ｐゴシック" pitchFamily="34" charset="-128"/>
              </a:rPr>
              <a:pPr/>
              <a:t>3/5/2024</a:t>
            </a:fld>
            <a:endParaRPr lang="en-US">
              <a:ea typeface="ＭＳ Ｐゴシック" pitchFamily="34" charset="-128"/>
            </a:endParaRPr>
          </a:p>
        </p:txBody>
      </p:sp>
      <p:sp>
        <p:nvSpPr>
          <p:cNvPr id="6" name="Footer Placeholder 5"/>
          <p:cNvSpPr>
            <a:spLocks noGrp="1"/>
          </p:cNvSpPr>
          <p:nvPr>
            <p:ph type="ftr" sz="quarter" idx="4"/>
          </p:nvPr>
        </p:nvSpPr>
        <p:spPr/>
        <p:txBody>
          <a:bodyPr/>
          <a:lstStyle/>
          <a:p>
            <a:pPr>
              <a:defRPr/>
            </a:pPr>
            <a:endParaRPr lang="en-US"/>
          </a:p>
        </p:txBody>
      </p:sp>
    </p:spTree>
    <p:extLst>
      <p:ext uri="{BB962C8B-B14F-4D97-AF65-F5344CB8AC3E}">
        <p14:creationId xmlns:p14="http://schemas.microsoft.com/office/powerpoint/2010/main" val="3827815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
        <p:nvSpPr>
          <p:cNvPr id="90116"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3BD35DBA-DA9B-42B6-B014-649CEDDDFEFB}" type="datetime1">
              <a:rPr lang="en-US" altLang="en-US">
                <a:latin typeface="Times New Roman" panose="02020603050405020304" pitchFamily="18" charset="0"/>
              </a:rPr>
              <a:pPr/>
              <a:t>3/5/2024</a:t>
            </a:fld>
            <a:endParaRPr lang="en-US" altLang="en-US">
              <a:latin typeface="Times New Roman" panose="02020603050405020304" pitchFamily="18" charset="0"/>
            </a:endParaRPr>
          </a:p>
        </p:txBody>
      </p:sp>
      <p:sp>
        <p:nvSpPr>
          <p:cNvPr id="5" name="Footer Placeholder 4"/>
          <p:cNvSpPr>
            <a:spLocks noGrp="1"/>
          </p:cNvSpPr>
          <p:nvPr>
            <p:ph type="ftr" sz="quarter" idx="4"/>
          </p:nvPr>
        </p:nvSpPr>
        <p:spPr/>
        <p:txBody>
          <a:bodyPr/>
          <a:lstStyle/>
          <a:p>
            <a:pPr>
              <a:defRPr/>
            </a:pPr>
            <a:endParaRPr lang="en-US"/>
          </a:p>
        </p:txBody>
      </p:sp>
      <p:sp>
        <p:nvSpPr>
          <p:cNvPr id="90118"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F8371F2-477E-425C-A8F8-C448DC8819FC}" type="slidenum">
              <a:rPr lang="en-US" altLang="en-US" smtClean="0">
                <a:latin typeface="Times New Roman" panose="02020603050405020304" pitchFamily="18" charset="0"/>
              </a:rPr>
              <a:pPr/>
              <a:t>26</a:t>
            </a:fld>
            <a:endParaRPr lang="en-US" altLang="en-US">
              <a:latin typeface="Times New Roman" panose="02020603050405020304" pitchFamily="18" charset="0"/>
            </a:endParaRPr>
          </a:p>
        </p:txBody>
      </p:sp>
    </p:spTree>
    <p:extLst>
      <p:ext uri="{BB962C8B-B14F-4D97-AF65-F5344CB8AC3E}">
        <p14:creationId xmlns:p14="http://schemas.microsoft.com/office/powerpoint/2010/main" val="4134209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p:spPr>
        <p:txBody>
          <a:bodyPr/>
          <a:lstStyle/>
          <a:p>
            <a:endParaRPr lang="en-US">
              <a:ea typeface="ＭＳ Ｐゴシック" pitchFamily="34" charset="-128"/>
            </a:endParaRPr>
          </a:p>
        </p:txBody>
      </p:sp>
      <p:sp>
        <p:nvSpPr>
          <p:cNvPr id="92164" name="Date Placeholder 3"/>
          <p:cNvSpPr>
            <a:spLocks noGrp="1"/>
          </p:cNvSpPr>
          <p:nvPr>
            <p:ph type="dt" sz="quarter" idx="1"/>
          </p:nvPr>
        </p:nvSpPr>
        <p:spPr>
          <a:noFill/>
        </p:spPr>
        <p:txBody>
          <a:bodyPr/>
          <a:lstStyle/>
          <a:p>
            <a:fld id="{FEA4F852-9B9C-4188-BD01-8555AD942D3E}" type="datetime1">
              <a:rPr lang="en-US" smtClean="0">
                <a:ea typeface="ＭＳ Ｐゴシック" pitchFamily="34" charset="-128"/>
              </a:rPr>
              <a:pPr/>
              <a:t>3/5/2024</a:t>
            </a:fld>
            <a:endParaRPr lang="en-US">
              <a:ea typeface="ＭＳ Ｐゴシック" pitchFamily="34" charset="-128"/>
            </a:endParaRPr>
          </a:p>
        </p:txBody>
      </p:sp>
      <p:sp>
        <p:nvSpPr>
          <p:cNvPr id="5" name="Footer Placeholder 4"/>
          <p:cNvSpPr>
            <a:spLocks noGrp="1"/>
          </p:cNvSpPr>
          <p:nvPr>
            <p:ph type="ftr" sz="quarter" idx="4"/>
          </p:nvPr>
        </p:nvSpPr>
        <p:spPr/>
        <p:txBody>
          <a:bodyPr/>
          <a:lstStyle/>
          <a:p>
            <a:pPr>
              <a:defRPr/>
            </a:pPr>
            <a:endParaRPr lang="en-US"/>
          </a:p>
        </p:txBody>
      </p:sp>
      <p:sp>
        <p:nvSpPr>
          <p:cNvPr id="92166" name="Slide Number Placeholder 5"/>
          <p:cNvSpPr>
            <a:spLocks noGrp="1"/>
          </p:cNvSpPr>
          <p:nvPr>
            <p:ph type="sldNum" sz="quarter" idx="5"/>
          </p:nvPr>
        </p:nvSpPr>
        <p:spPr>
          <a:noFill/>
        </p:spPr>
        <p:txBody>
          <a:bodyPr/>
          <a:lstStyle/>
          <a:p>
            <a:fld id="{E2AD7BBC-0593-42EA-B8F6-F601DD126670}" type="slidenum">
              <a:rPr lang="en-US" smtClean="0">
                <a:ea typeface="ＭＳ Ｐゴシック" pitchFamily="34" charset="-128"/>
              </a:rPr>
              <a:pPr/>
              <a:t>56</a:t>
            </a:fld>
            <a:endParaRPr lang="en-US">
              <a:ea typeface="ＭＳ Ｐゴシック" pitchFamily="34" charset="-128"/>
            </a:endParaRPr>
          </a:p>
        </p:txBody>
      </p:sp>
    </p:spTree>
    <p:extLst>
      <p:ext uri="{BB962C8B-B14F-4D97-AF65-F5344CB8AC3E}">
        <p14:creationId xmlns:p14="http://schemas.microsoft.com/office/powerpoint/2010/main" val="2576568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4"/>
          <p:cNvGrpSpPr>
            <a:grpSpLocks/>
          </p:cNvGrpSpPr>
          <p:nvPr/>
        </p:nvGrpSpPr>
        <p:grpSpPr bwMode="auto">
          <a:xfrm>
            <a:off x="0" y="0"/>
            <a:ext cx="9144000" cy="6858000"/>
            <a:chOff x="0" y="0"/>
            <a:chExt cx="5760" cy="4320"/>
          </a:xfrm>
        </p:grpSpPr>
        <p:sp>
          <p:nvSpPr>
            <p:cNvPr id="5" name="Rectangle 2"/>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pPr algn="ctr">
                <a:defRPr/>
              </a:pPr>
              <a:endParaRPr lang="en-US" sz="2400">
                <a:latin typeface="Times New Roman" pitchFamily="18" charset="0"/>
                <a:ea typeface="ＭＳ Ｐゴシック" pitchFamily="-84" charset="-128"/>
              </a:endParaRPr>
            </a:p>
          </p:txBody>
        </p:sp>
        <p:sp>
          <p:nvSpPr>
            <p:cNvPr id="6" name="Rectangle 6"/>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defRPr/>
              </a:pPr>
              <a:endParaRPr lang="en-US" sz="2400">
                <a:latin typeface="Times New Roman" pitchFamily="18" charset="0"/>
                <a:ea typeface="ＭＳ Ｐゴシック" pitchFamily="-84" charset="-128"/>
              </a:endParaRPr>
            </a:p>
          </p:txBody>
        </p:sp>
        <p:grpSp>
          <p:nvGrpSpPr>
            <p:cNvPr id="7" name="Group 22"/>
            <p:cNvGrpSpPr>
              <a:grpSpLocks/>
            </p:cNvGrpSpPr>
            <p:nvPr/>
          </p:nvGrpSpPr>
          <p:grpSpPr bwMode="auto">
            <a:xfrm>
              <a:off x="0" y="672"/>
              <a:ext cx="1806" cy="1989"/>
              <a:chOff x="0" y="672"/>
              <a:chExt cx="1806" cy="1989"/>
            </a:xfrm>
          </p:grpSpPr>
          <p:sp>
            <p:nvSpPr>
              <p:cNvPr id="8" name="Rectangle 7"/>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defRPr/>
                </a:pPr>
                <a:endParaRPr lang="en-US" sz="2400">
                  <a:latin typeface="Times New Roman" pitchFamily="18" charset="0"/>
                  <a:ea typeface="ＭＳ Ｐゴシック" pitchFamily="-84" charset="-128"/>
                </a:endParaRPr>
              </a:p>
            </p:txBody>
          </p:sp>
          <p:sp>
            <p:nvSpPr>
              <p:cNvPr id="9" name="Rectangle 8"/>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defRPr/>
                </a:pPr>
                <a:endParaRPr lang="en-US" sz="2400">
                  <a:latin typeface="Times New Roman" pitchFamily="18" charset="0"/>
                  <a:ea typeface="ＭＳ Ｐゴシック" pitchFamily="-84" charset="-128"/>
                </a:endParaRPr>
              </a:p>
            </p:txBody>
          </p:sp>
          <p:sp>
            <p:nvSpPr>
              <p:cNvPr id="10" name="Rectangle 9"/>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defRPr/>
                </a:pPr>
                <a:endParaRPr lang="en-US" sz="2400">
                  <a:latin typeface="Times New Roman" pitchFamily="18" charset="0"/>
                  <a:ea typeface="ＭＳ Ｐゴシック" pitchFamily="-84" charset="-128"/>
                </a:endParaRPr>
              </a:p>
            </p:txBody>
          </p:sp>
          <p:sp>
            <p:nvSpPr>
              <p:cNvPr id="11" name="Rectangle 10"/>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defRPr/>
                </a:pPr>
                <a:endParaRPr lang="en-US" sz="2400">
                  <a:latin typeface="Times New Roman" pitchFamily="18" charset="0"/>
                  <a:ea typeface="ＭＳ Ｐゴシック" pitchFamily="-84" charset="-128"/>
                </a:endParaRPr>
              </a:p>
            </p:txBody>
          </p:sp>
          <p:sp>
            <p:nvSpPr>
              <p:cNvPr id="12" name="Rectangle 11"/>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defRPr/>
                </a:pPr>
                <a:endParaRPr lang="en-US" sz="2400">
                  <a:latin typeface="Times New Roman" pitchFamily="18" charset="0"/>
                  <a:ea typeface="ＭＳ Ｐゴシック" pitchFamily="-84" charset="-128"/>
                </a:endParaRPr>
              </a:p>
            </p:txBody>
          </p:sp>
          <p:sp>
            <p:nvSpPr>
              <p:cNvPr id="13" name="Rectangle 12"/>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defRPr/>
                </a:pPr>
                <a:endParaRPr lang="en-US" sz="2400">
                  <a:latin typeface="Times New Roman" pitchFamily="18" charset="0"/>
                  <a:ea typeface="ＭＳ Ｐゴシック" pitchFamily="-84" charset="-128"/>
                </a:endParaRPr>
              </a:p>
            </p:txBody>
          </p:sp>
          <p:sp>
            <p:nvSpPr>
              <p:cNvPr id="14" name="Rectangle 13"/>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defRPr/>
                </a:pPr>
                <a:endParaRPr lang="en-US" sz="2400">
                  <a:latin typeface="Times New Roman" pitchFamily="18" charset="0"/>
                  <a:ea typeface="ＭＳ Ｐゴシック" pitchFamily="-84" charset="-128"/>
                </a:endParaRPr>
              </a:p>
            </p:txBody>
          </p:sp>
          <p:sp>
            <p:nvSpPr>
              <p:cNvPr id="15" name="Rectangle 14"/>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defRPr/>
                </a:pPr>
                <a:endParaRPr lang="en-US" sz="2400">
                  <a:latin typeface="Times New Roman" pitchFamily="18" charset="0"/>
                  <a:ea typeface="ＭＳ Ｐゴシック" pitchFamily="-84" charset="-128"/>
                </a:endParaRPr>
              </a:p>
            </p:txBody>
          </p:sp>
          <p:sp>
            <p:nvSpPr>
              <p:cNvPr id="16" name="Rectangle 15"/>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defRPr/>
                </a:pPr>
                <a:endParaRPr lang="en-US" sz="2400">
                  <a:latin typeface="Times New Roman" pitchFamily="18" charset="0"/>
                  <a:ea typeface="ＭＳ Ｐゴシック" pitchFamily="-84" charset="-128"/>
                </a:endParaRPr>
              </a:p>
            </p:txBody>
          </p:sp>
          <p:sp>
            <p:nvSpPr>
              <p:cNvPr id="17" name="Rectangle 16"/>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defRPr/>
                </a:pPr>
                <a:endParaRPr lang="en-US" sz="2400">
                  <a:latin typeface="Times New Roman" pitchFamily="18" charset="0"/>
                  <a:ea typeface="ＭＳ Ｐゴシック" pitchFamily="-84" charset="-128"/>
                </a:endParaRPr>
              </a:p>
            </p:txBody>
          </p:sp>
        </p:grpSp>
      </p:grpSp>
      <p:sp>
        <p:nvSpPr>
          <p:cNvPr id="39953" name="Rectangle 17"/>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39954" name="Rectangle 18"/>
          <p:cNvSpPr>
            <a:spLocks noGrp="1" noChangeArrowheads="1"/>
          </p:cNvSpPr>
          <p:nvPr>
            <p:ph type="subTitle" idx="1"/>
          </p:nvPr>
        </p:nvSpPr>
        <p:spPr>
          <a:xfrm>
            <a:off x="2971800" y="4267200"/>
            <a:ext cx="6019800" cy="1752600"/>
          </a:xfrm>
        </p:spPr>
        <p:txBody>
          <a:bodyPr/>
          <a:lstStyle>
            <a:lvl1pPr marL="0" indent="0">
              <a:buFont typeface="Wingdings" charset="2"/>
              <a:buNone/>
              <a:defRPr sz="3400"/>
            </a:lvl1pPr>
          </a:lstStyle>
          <a:p>
            <a:r>
              <a:rPr lang="en-US"/>
              <a:t>Click to edit Master subtitle style</a:t>
            </a:r>
          </a:p>
        </p:txBody>
      </p:sp>
      <p:sp>
        <p:nvSpPr>
          <p:cNvPr id="18" name="Rectangle 3"/>
          <p:cNvSpPr>
            <a:spLocks noGrp="1" noChangeArrowheads="1"/>
          </p:cNvSpPr>
          <p:nvPr>
            <p:ph type="dt" sz="half" idx="10"/>
          </p:nvPr>
        </p:nvSpPr>
        <p:spPr>
          <a:xfrm>
            <a:off x="457200" y="6248400"/>
            <a:ext cx="2133600" cy="457200"/>
          </a:xfrm>
        </p:spPr>
        <p:txBody>
          <a:bodyPr/>
          <a:lstStyle>
            <a:lvl1pPr>
              <a:defRPr/>
            </a:lvl1pPr>
          </a:lstStyle>
          <a:p>
            <a:pPr>
              <a:defRPr/>
            </a:pPr>
            <a:endParaRPr lang="en-US"/>
          </a:p>
        </p:txBody>
      </p:sp>
      <p:sp>
        <p:nvSpPr>
          <p:cNvPr id="19" name="Rectangle 4"/>
          <p:cNvSpPr>
            <a:spLocks noGrp="1" noChangeArrowheads="1"/>
          </p:cNvSpPr>
          <p:nvPr>
            <p:ph type="ftr" sz="quarter" idx="11"/>
          </p:nvPr>
        </p:nvSpPr>
        <p:spPr/>
        <p:txBody>
          <a:bodyPr/>
          <a:lstStyle>
            <a:lvl1pPr>
              <a:defRPr/>
            </a:lvl1pPr>
          </a:lstStyle>
          <a:p>
            <a:pPr>
              <a:defRPr/>
            </a:pPr>
            <a:endParaRPr lang="en-US"/>
          </a:p>
        </p:txBody>
      </p:sp>
      <p:sp>
        <p:nvSpPr>
          <p:cNvPr id="20" name="Rectangle 5"/>
          <p:cNvSpPr>
            <a:spLocks noGrp="1" noChangeArrowheads="1"/>
          </p:cNvSpPr>
          <p:nvPr>
            <p:ph type="sldNum" sz="quarter" idx="12"/>
          </p:nvPr>
        </p:nvSpPr>
        <p:spPr/>
        <p:txBody>
          <a:bodyPr/>
          <a:lstStyle>
            <a:lvl1pPr>
              <a:defRPr/>
            </a:lvl1pPr>
          </a:lstStyle>
          <a:p>
            <a:pPr>
              <a:defRPr/>
            </a:pPr>
            <a:fld id="{10D32877-705D-4F8F-850A-96341127A5B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noChangeArrowheads="1"/>
          </p:cNvSpPr>
          <p:nvPr>
            <p:ph type="ftr" sz="quarter" idx="10"/>
          </p:nvPr>
        </p:nvSpPr>
        <p:spPr>
          <a:ln/>
        </p:spPr>
        <p:txBody>
          <a:bodyPr/>
          <a:lstStyle>
            <a:lvl1pPr>
              <a:defRPr/>
            </a:lvl1pPr>
          </a:lstStyle>
          <a:p>
            <a:pPr>
              <a:defRPr/>
            </a:pPr>
            <a:endParaRPr lang="en-US"/>
          </a:p>
        </p:txBody>
      </p:sp>
      <p:sp>
        <p:nvSpPr>
          <p:cNvPr id="5" name="Rectangle 4"/>
          <p:cNvSpPr>
            <a:spLocks noGrp="1" noChangeArrowheads="1"/>
          </p:cNvSpPr>
          <p:nvPr>
            <p:ph type="sldNum" sz="quarter" idx="11"/>
          </p:nvPr>
        </p:nvSpPr>
        <p:spPr>
          <a:ln/>
        </p:spPr>
        <p:txBody>
          <a:bodyPr/>
          <a:lstStyle>
            <a:lvl1pPr>
              <a:defRPr/>
            </a:lvl1pPr>
          </a:lstStyle>
          <a:p>
            <a:pPr>
              <a:defRPr/>
            </a:pPr>
            <a:fld id="{38AF56E0-D2B0-459B-B9AC-47F64AF1962F}" type="slidenum">
              <a:rPr lang="en-US"/>
              <a:pPr>
                <a:defRPr/>
              </a:pPr>
              <a:t>‹#›</a:t>
            </a:fld>
            <a:endParaRPr lang="en-US"/>
          </a:p>
        </p:txBody>
      </p:sp>
      <p:sp>
        <p:nvSpPr>
          <p:cNvPr id="6" name="Rectangle 17"/>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noChangeArrowheads="1"/>
          </p:cNvSpPr>
          <p:nvPr>
            <p:ph type="ftr" sz="quarter" idx="10"/>
          </p:nvPr>
        </p:nvSpPr>
        <p:spPr>
          <a:ln/>
        </p:spPr>
        <p:txBody>
          <a:bodyPr/>
          <a:lstStyle>
            <a:lvl1pPr>
              <a:defRPr/>
            </a:lvl1pPr>
          </a:lstStyle>
          <a:p>
            <a:pPr>
              <a:defRPr/>
            </a:pPr>
            <a:endParaRPr lang="en-US"/>
          </a:p>
        </p:txBody>
      </p:sp>
      <p:sp>
        <p:nvSpPr>
          <p:cNvPr id="5" name="Rectangle 4"/>
          <p:cNvSpPr>
            <a:spLocks noGrp="1" noChangeArrowheads="1"/>
          </p:cNvSpPr>
          <p:nvPr>
            <p:ph type="sldNum" sz="quarter" idx="11"/>
          </p:nvPr>
        </p:nvSpPr>
        <p:spPr>
          <a:ln/>
        </p:spPr>
        <p:txBody>
          <a:bodyPr/>
          <a:lstStyle>
            <a:lvl1pPr>
              <a:defRPr/>
            </a:lvl1pPr>
          </a:lstStyle>
          <a:p>
            <a:pPr>
              <a:defRPr/>
            </a:pPr>
            <a:fld id="{A253AA3F-A13C-4AC2-9CD5-D54871689FC7}" type="slidenum">
              <a:rPr lang="en-US"/>
              <a:pPr>
                <a:defRPr/>
              </a:pPr>
              <a:t>‹#›</a:t>
            </a:fld>
            <a:endParaRPr lang="en-US"/>
          </a:p>
        </p:txBody>
      </p:sp>
      <p:sp>
        <p:nvSpPr>
          <p:cNvPr id="6" name="Rectangle 17"/>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ontent with Caption">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
            <a:ext cx="8229600" cy="1061358"/>
          </a:xfrm>
          <a:prstGeom prst="rect">
            <a:avLst/>
          </a:prstGeom>
        </p:spPr>
        <p:txBody>
          <a:bodyPr rtlCol="0">
            <a:normAutofit/>
          </a:bodyPr>
          <a:lstStyle/>
          <a:p>
            <a:r>
              <a:rPr lang="en-US"/>
              <a:t>Click to edit Master title style</a:t>
            </a:r>
            <a:endParaRPr lang="en-US" dirty="0"/>
          </a:p>
        </p:txBody>
      </p:sp>
      <p:sp>
        <p:nvSpPr>
          <p:cNvPr id="4" name="Content Placeholder 2"/>
          <p:cNvSpPr>
            <a:spLocks noGrp="1"/>
          </p:cNvSpPr>
          <p:nvPr>
            <p:ph idx="1"/>
          </p:nvPr>
        </p:nvSpPr>
        <p:spPr>
          <a:xfrm>
            <a:off x="457200" y="1632857"/>
            <a:ext cx="8229600" cy="44933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Content with Caption">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
            <a:ext cx="8229600" cy="1061358"/>
          </a:xfrm>
          <a:prstGeom prst="rect">
            <a:avLst/>
          </a:prstGeom>
        </p:spPr>
        <p:txBody>
          <a:bodyPr rtlCol="0">
            <a:normAutofit/>
          </a:bodyPr>
          <a:lstStyle/>
          <a:p>
            <a:r>
              <a:rPr lang="en-US"/>
              <a:t>Click to edit Master title style</a:t>
            </a:r>
            <a:endParaRPr lang="en-US" dirty="0"/>
          </a:p>
        </p:txBody>
      </p:sp>
      <p:sp>
        <p:nvSpPr>
          <p:cNvPr id="4" name="Content Placeholder 2"/>
          <p:cNvSpPr>
            <a:spLocks noGrp="1"/>
          </p:cNvSpPr>
          <p:nvPr>
            <p:ph idx="1"/>
          </p:nvPr>
        </p:nvSpPr>
        <p:spPr>
          <a:xfrm>
            <a:off x="457200" y="1632857"/>
            <a:ext cx="8229600" cy="44933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1_Content with Caption">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
            <a:ext cx="8229600" cy="1061358"/>
          </a:xfrm>
          <a:prstGeom prst="rect">
            <a:avLst/>
          </a:prstGeom>
        </p:spPr>
        <p:txBody>
          <a:bodyPr rtlCol="0">
            <a:normAutofit/>
          </a:bodyPr>
          <a:lstStyle/>
          <a:p>
            <a:r>
              <a:rPr lang="en-US"/>
              <a:t>Click to edit Master title style</a:t>
            </a:r>
            <a:endParaRPr lang="en-US" dirty="0"/>
          </a:p>
        </p:txBody>
      </p:sp>
      <p:sp>
        <p:nvSpPr>
          <p:cNvPr id="4" name="Content Placeholder 2"/>
          <p:cNvSpPr>
            <a:spLocks noGrp="1"/>
          </p:cNvSpPr>
          <p:nvPr>
            <p:ph idx="1"/>
          </p:nvPr>
        </p:nvSpPr>
        <p:spPr>
          <a:xfrm>
            <a:off x="457200" y="1632857"/>
            <a:ext cx="8229600" cy="44933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7_Content with Caption">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
            <a:ext cx="8229600" cy="1061358"/>
          </a:xfrm>
          <a:prstGeom prst="rect">
            <a:avLst/>
          </a:prstGeom>
        </p:spPr>
        <p:txBody>
          <a:bodyPr rtlCol="0">
            <a:normAutofit/>
          </a:bodyPr>
          <a:lstStyle/>
          <a:p>
            <a:r>
              <a:rPr lang="en-US"/>
              <a:t>Click to edit Master title style</a:t>
            </a:r>
            <a:endParaRPr lang="en-US" dirty="0"/>
          </a:p>
        </p:txBody>
      </p:sp>
      <p:sp>
        <p:nvSpPr>
          <p:cNvPr id="4" name="Content Placeholder 2"/>
          <p:cNvSpPr>
            <a:spLocks noGrp="1"/>
          </p:cNvSpPr>
          <p:nvPr>
            <p:ph idx="1"/>
          </p:nvPr>
        </p:nvSpPr>
        <p:spPr>
          <a:xfrm>
            <a:off x="457200" y="1632857"/>
            <a:ext cx="8229600" cy="44933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81043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Content with Caption">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
            <a:ext cx="8229600" cy="1061358"/>
          </a:xfrm>
          <a:prstGeom prst="rect">
            <a:avLst/>
          </a:prstGeom>
        </p:spPr>
        <p:txBody>
          <a:bodyPr rtlCol="0">
            <a:normAutofit/>
          </a:bodyPr>
          <a:lstStyle/>
          <a:p>
            <a:r>
              <a:rPr lang="en-US"/>
              <a:t>Click to edit Master title style</a:t>
            </a:r>
            <a:endParaRPr lang="en-US" dirty="0"/>
          </a:p>
        </p:txBody>
      </p:sp>
      <p:sp>
        <p:nvSpPr>
          <p:cNvPr id="4" name="Content Placeholder 2"/>
          <p:cNvSpPr>
            <a:spLocks noGrp="1"/>
          </p:cNvSpPr>
          <p:nvPr>
            <p:ph idx="1"/>
          </p:nvPr>
        </p:nvSpPr>
        <p:spPr>
          <a:xfrm>
            <a:off x="457200" y="1632857"/>
            <a:ext cx="8229600" cy="44933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48131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noChangeArrowheads="1"/>
          </p:cNvSpPr>
          <p:nvPr>
            <p:ph type="ftr" sz="quarter" idx="10"/>
          </p:nvPr>
        </p:nvSpPr>
        <p:spPr>
          <a:ln/>
        </p:spPr>
        <p:txBody>
          <a:bodyPr/>
          <a:lstStyle>
            <a:lvl1pPr>
              <a:defRPr/>
            </a:lvl1pPr>
          </a:lstStyle>
          <a:p>
            <a:pPr>
              <a:defRPr/>
            </a:pPr>
            <a:endParaRPr lang="en-US"/>
          </a:p>
        </p:txBody>
      </p:sp>
      <p:sp>
        <p:nvSpPr>
          <p:cNvPr id="5" name="Rectangle 4"/>
          <p:cNvSpPr>
            <a:spLocks noGrp="1" noChangeArrowheads="1"/>
          </p:cNvSpPr>
          <p:nvPr>
            <p:ph type="sldNum" sz="quarter" idx="11"/>
          </p:nvPr>
        </p:nvSpPr>
        <p:spPr>
          <a:ln/>
        </p:spPr>
        <p:txBody>
          <a:bodyPr/>
          <a:lstStyle>
            <a:lvl1pPr>
              <a:defRPr/>
            </a:lvl1pPr>
          </a:lstStyle>
          <a:p>
            <a:pPr>
              <a:defRPr/>
            </a:pPr>
            <a:fld id="{A71192F4-4DFF-4C40-9585-9459512D9ABD}" type="slidenum">
              <a:rPr lang="en-US"/>
              <a:pPr>
                <a:defRPr/>
              </a:pPr>
              <a:t>‹#›</a:t>
            </a:fld>
            <a:endParaRPr lang="en-US"/>
          </a:p>
        </p:txBody>
      </p:sp>
      <p:sp>
        <p:nvSpPr>
          <p:cNvPr id="6" name="Rectangle 17"/>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ftr" sz="quarter" idx="10"/>
          </p:nvPr>
        </p:nvSpPr>
        <p:spPr>
          <a:ln/>
        </p:spPr>
        <p:txBody>
          <a:bodyPr/>
          <a:lstStyle>
            <a:lvl1pPr>
              <a:defRPr/>
            </a:lvl1pPr>
          </a:lstStyle>
          <a:p>
            <a:pPr>
              <a:defRPr/>
            </a:pPr>
            <a:endParaRPr lang="en-US"/>
          </a:p>
        </p:txBody>
      </p:sp>
      <p:sp>
        <p:nvSpPr>
          <p:cNvPr id="5" name="Rectangle 4"/>
          <p:cNvSpPr>
            <a:spLocks noGrp="1" noChangeArrowheads="1"/>
          </p:cNvSpPr>
          <p:nvPr>
            <p:ph type="sldNum" sz="quarter" idx="11"/>
          </p:nvPr>
        </p:nvSpPr>
        <p:spPr>
          <a:ln/>
        </p:spPr>
        <p:txBody>
          <a:bodyPr/>
          <a:lstStyle>
            <a:lvl1pPr>
              <a:defRPr/>
            </a:lvl1pPr>
          </a:lstStyle>
          <a:p>
            <a:pPr>
              <a:defRPr/>
            </a:pPr>
            <a:fld id="{160AD0A5-26C5-47F9-9058-1E2E710E6DEC}" type="slidenum">
              <a:rPr lang="en-US"/>
              <a:pPr>
                <a:defRPr/>
              </a:pPr>
              <a:t>‹#›</a:t>
            </a:fld>
            <a:endParaRPr lang="en-US"/>
          </a:p>
        </p:txBody>
      </p:sp>
      <p:sp>
        <p:nvSpPr>
          <p:cNvPr id="6" name="Rectangle 17"/>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
          <p:cNvSpPr>
            <a:spLocks noGrp="1" noChangeArrowheads="1"/>
          </p:cNvSpPr>
          <p:nvPr>
            <p:ph type="ftr" sz="quarter" idx="10"/>
          </p:nvPr>
        </p:nvSpPr>
        <p:spPr>
          <a:ln/>
        </p:spPr>
        <p:txBody>
          <a:bodyPr/>
          <a:lstStyle>
            <a:lvl1pPr>
              <a:defRPr/>
            </a:lvl1pPr>
          </a:lstStyle>
          <a:p>
            <a:pPr>
              <a:defRPr/>
            </a:pPr>
            <a:endParaRPr lang="en-US"/>
          </a:p>
        </p:txBody>
      </p:sp>
      <p:sp>
        <p:nvSpPr>
          <p:cNvPr id="6" name="Rectangle 4"/>
          <p:cNvSpPr>
            <a:spLocks noGrp="1" noChangeArrowheads="1"/>
          </p:cNvSpPr>
          <p:nvPr>
            <p:ph type="sldNum" sz="quarter" idx="11"/>
          </p:nvPr>
        </p:nvSpPr>
        <p:spPr>
          <a:ln/>
        </p:spPr>
        <p:txBody>
          <a:bodyPr/>
          <a:lstStyle>
            <a:lvl1pPr>
              <a:defRPr/>
            </a:lvl1pPr>
          </a:lstStyle>
          <a:p>
            <a:pPr>
              <a:defRPr/>
            </a:pPr>
            <a:fld id="{225F0DA9-E017-4D02-8349-39F0CDD369F7}" type="slidenum">
              <a:rPr lang="en-US"/>
              <a:pPr>
                <a:defRPr/>
              </a:pPr>
              <a:t>‹#›</a:t>
            </a:fld>
            <a:endParaRPr lang="en-US"/>
          </a:p>
        </p:txBody>
      </p:sp>
      <p:sp>
        <p:nvSpPr>
          <p:cNvPr id="7" name="Rectangle 17"/>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
          <p:cNvSpPr>
            <a:spLocks noGrp="1" noChangeArrowheads="1"/>
          </p:cNvSpPr>
          <p:nvPr>
            <p:ph type="ftr" sz="quarter" idx="10"/>
          </p:nvPr>
        </p:nvSpPr>
        <p:spPr>
          <a:ln/>
        </p:spPr>
        <p:txBody>
          <a:bodyPr/>
          <a:lstStyle>
            <a:lvl1pPr>
              <a:defRPr/>
            </a:lvl1pPr>
          </a:lstStyle>
          <a:p>
            <a:pPr>
              <a:defRPr/>
            </a:pPr>
            <a:endParaRPr lang="en-US"/>
          </a:p>
        </p:txBody>
      </p:sp>
      <p:sp>
        <p:nvSpPr>
          <p:cNvPr id="8" name="Rectangle 4"/>
          <p:cNvSpPr>
            <a:spLocks noGrp="1" noChangeArrowheads="1"/>
          </p:cNvSpPr>
          <p:nvPr>
            <p:ph type="sldNum" sz="quarter" idx="11"/>
          </p:nvPr>
        </p:nvSpPr>
        <p:spPr>
          <a:ln/>
        </p:spPr>
        <p:txBody>
          <a:bodyPr/>
          <a:lstStyle>
            <a:lvl1pPr>
              <a:defRPr/>
            </a:lvl1pPr>
          </a:lstStyle>
          <a:p>
            <a:pPr>
              <a:defRPr/>
            </a:pPr>
            <a:fld id="{11073151-D2BD-40D9-87BE-FA46389471E4}" type="slidenum">
              <a:rPr lang="en-US"/>
              <a:pPr>
                <a:defRPr/>
              </a:pPr>
              <a:t>‹#›</a:t>
            </a:fld>
            <a:endParaRPr lang="en-US"/>
          </a:p>
        </p:txBody>
      </p:sp>
      <p:sp>
        <p:nvSpPr>
          <p:cNvPr id="9" name="Rectangle 17"/>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3"/>
          <p:cNvSpPr>
            <a:spLocks noGrp="1" noChangeArrowheads="1"/>
          </p:cNvSpPr>
          <p:nvPr>
            <p:ph type="ftr" sz="quarter" idx="10"/>
          </p:nvPr>
        </p:nvSpPr>
        <p:spPr>
          <a:ln/>
        </p:spPr>
        <p:txBody>
          <a:bodyPr/>
          <a:lstStyle>
            <a:lvl1pPr>
              <a:defRPr/>
            </a:lvl1pPr>
          </a:lstStyle>
          <a:p>
            <a:pPr>
              <a:defRPr/>
            </a:pPr>
            <a:endParaRPr lang="en-US"/>
          </a:p>
        </p:txBody>
      </p:sp>
      <p:sp>
        <p:nvSpPr>
          <p:cNvPr id="4" name="Rectangle 4"/>
          <p:cNvSpPr>
            <a:spLocks noGrp="1" noChangeArrowheads="1"/>
          </p:cNvSpPr>
          <p:nvPr>
            <p:ph type="sldNum" sz="quarter" idx="11"/>
          </p:nvPr>
        </p:nvSpPr>
        <p:spPr>
          <a:ln/>
        </p:spPr>
        <p:txBody>
          <a:bodyPr/>
          <a:lstStyle>
            <a:lvl1pPr>
              <a:defRPr/>
            </a:lvl1pPr>
          </a:lstStyle>
          <a:p>
            <a:pPr>
              <a:defRPr/>
            </a:pPr>
            <a:fld id="{0EC04303-EA97-4D6C-AC0B-A3EDBDF23ED4}" type="slidenum">
              <a:rPr lang="en-US"/>
              <a:pPr>
                <a:defRPr/>
              </a:pPr>
              <a:t>‹#›</a:t>
            </a:fld>
            <a:endParaRPr lang="en-US"/>
          </a:p>
        </p:txBody>
      </p:sp>
      <p:sp>
        <p:nvSpPr>
          <p:cNvPr id="5" name="Rectangle 17"/>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ftr" sz="quarter" idx="10"/>
          </p:nvPr>
        </p:nvSpPr>
        <p:spPr>
          <a:ln/>
        </p:spPr>
        <p:txBody>
          <a:bodyPr/>
          <a:lstStyle>
            <a:lvl1pPr>
              <a:defRPr/>
            </a:lvl1pPr>
          </a:lstStyle>
          <a:p>
            <a:pPr>
              <a:defRPr/>
            </a:pPr>
            <a:endParaRPr lang="en-US"/>
          </a:p>
        </p:txBody>
      </p:sp>
      <p:sp>
        <p:nvSpPr>
          <p:cNvPr id="3" name="Rectangle 4"/>
          <p:cNvSpPr>
            <a:spLocks noGrp="1" noChangeArrowheads="1"/>
          </p:cNvSpPr>
          <p:nvPr>
            <p:ph type="sldNum" sz="quarter" idx="11"/>
          </p:nvPr>
        </p:nvSpPr>
        <p:spPr>
          <a:ln/>
        </p:spPr>
        <p:txBody>
          <a:bodyPr/>
          <a:lstStyle>
            <a:lvl1pPr>
              <a:defRPr/>
            </a:lvl1pPr>
          </a:lstStyle>
          <a:p>
            <a:pPr>
              <a:defRPr/>
            </a:pPr>
            <a:fld id="{3E481BA8-6B6D-4D7B-BBC4-4F458DD01285}" type="slidenum">
              <a:rPr lang="en-US"/>
              <a:pPr>
                <a:defRPr/>
              </a:pPr>
              <a:t>‹#›</a:t>
            </a:fld>
            <a:endParaRPr lang="en-US"/>
          </a:p>
        </p:txBody>
      </p:sp>
      <p:sp>
        <p:nvSpPr>
          <p:cNvPr id="4" name="Rectangle 17"/>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p:cNvSpPr>
            <a:spLocks noGrp="1" noChangeArrowheads="1"/>
          </p:cNvSpPr>
          <p:nvPr>
            <p:ph type="ftr" sz="quarter" idx="10"/>
          </p:nvPr>
        </p:nvSpPr>
        <p:spPr>
          <a:ln/>
        </p:spPr>
        <p:txBody>
          <a:bodyPr/>
          <a:lstStyle>
            <a:lvl1pPr>
              <a:defRPr/>
            </a:lvl1pPr>
          </a:lstStyle>
          <a:p>
            <a:pPr>
              <a:defRPr/>
            </a:pPr>
            <a:endParaRPr lang="en-US"/>
          </a:p>
        </p:txBody>
      </p:sp>
      <p:sp>
        <p:nvSpPr>
          <p:cNvPr id="6" name="Rectangle 4"/>
          <p:cNvSpPr>
            <a:spLocks noGrp="1" noChangeArrowheads="1"/>
          </p:cNvSpPr>
          <p:nvPr>
            <p:ph type="sldNum" sz="quarter" idx="11"/>
          </p:nvPr>
        </p:nvSpPr>
        <p:spPr>
          <a:ln/>
        </p:spPr>
        <p:txBody>
          <a:bodyPr/>
          <a:lstStyle>
            <a:lvl1pPr>
              <a:defRPr/>
            </a:lvl1pPr>
          </a:lstStyle>
          <a:p>
            <a:pPr>
              <a:defRPr/>
            </a:pPr>
            <a:fld id="{13AAED76-12FD-44B4-9369-D1FEBA7DD0C6}" type="slidenum">
              <a:rPr lang="en-US"/>
              <a:pPr>
                <a:defRPr/>
              </a:pPr>
              <a:t>‹#›</a:t>
            </a:fld>
            <a:endParaRPr lang="en-US"/>
          </a:p>
        </p:txBody>
      </p:sp>
      <p:sp>
        <p:nvSpPr>
          <p:cNvPr id="7" name="Rectangle 17"/>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p:cNvSpPr>
            <a:spLocks noGrp="1" noChangeArrowheads="1"/>
          </p:cNvSpPr>
          <p:nvPr>
            <p:ph type="ftr" sz="quarter" idx="10"/>
          </p:nvPr>
        </p:nvSpPr>
        <p:spPr>
          <a:ln/>
        </p:spPr>
        <p:txBody>
          <a:bodyPr/>
          <a:lstStyle>
            <a:lvl1pPr>
              <a:defRPr/>
            </a:lvl1pPr>
          </a:lstStyle>
          <a:p>
            <a:pPr>
              <a:defRPr/>
            </a:pPr>
            <a:endParaRPr lang="en-US"/>
          </a:p>
        </p:txBody>
      </p:sp>
      <p:sp>
        <p:nvSpPr>
          <p:cNvPr id="6" name="Rectangle 4"/>
          <p:cNvSpPr>
            <a:spLocks noGrp="1" noChangeArrowheads="1"/>
          </p:cNvSpPr>
          <p:nvPr>
            <p:ph type="sldNum" sz="quarter" idx="11"/>
          </p:nvPr>
        </p:nvSpPr>
        <p:spPr>
          <a:ln/>
        </p:spPr>
        <p:txBody>
          <a:bodyPr/>
          <a:lstStyle>
            <a:lvl1pPr>
              <a:defRPr/>
            </a:lvl1pPr>
          </a:lstStyle>
          <a:p>
            <a:pPr>
              <a:defRPr/>
            </a:pPr>
            <a:fld id="{A6668D9A-9DE6-42C8-87C7-4168DF7C9463}" type="slidenum">
              <a:rPr lang="en-US"/>
              <a:pPr>
                <a:defRPr/>
              </a:pPr>
              <a:t>‹#›</a:t>
            </a:fld>
            <a:endParaRPr lang="en-US"/>
          </a:p>
        </p:txBody>
      </p:sp>
      <p:sp>
        <p:nvSpPr>
          <p:cNvPr id="7" name="Rectangle 17"/>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8915" name="Rectangle 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ea typeface="+mn-ea"/>
                <a:cs typeface="+mn-cs"/>
              </a:defRPr>
            </a:lvl1pPr>
          </a:lstStyle>
          <a:p>
            <a:pPr>
              <a:defRPr/>
            </a:pPr>
            <a:endParaRPr lang="en-US"/>
          </a:p>
        </p:txBody>
      </p:sp>
      <p:sp>
        <p:nvSpPr>
          <p:cNvPr id="38916" name="Rectangle 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ea typeface="ＭＳ Ｐゴシック" pitchFamily="-84" charset="-128"/>
              </a:defRPr>
            </a:lvl1pPr>
          </a:lstStyle>
          <a:p>
            <a:pPr>
              <a:defRPr/>
            </a:pPr>
            <a:fld id="{A1D45916-C93F-489A-8917-4E3287ABDBB0}" type="slidenum">
              <a:rPr lang="en-US"/>
              <a:pPr>
                <a:defRPr/>
              </a:pPr>
              <a:t>‹#›</a:t>
            </a:fld>
            <a:endParaRPr lang="en-US"/>
          </a:p>
        </p:txBody>
      </p:sp>
      <p:grpSp>
        <p:nvGrpSpPr>
          <p:cNvPr id="1028" name="Group 35"/>
          <p:cNvGrpSpPr>
            <a:grpSpLocks/>
          </p:cNvGrpSpPr>
          <p:nvPr/>
        </p:nvGrpSpPr>
        <p:grpSpPr bwMode="auto">
          <a:xfrm>
            <a:off x="0" y="0"/>
            <a:ext cx="9144000" cy="546100"/>
            <a:chOff x="0" y="0"/>
            <a:chExt cx="5760" cy="344"/>
          </a:xfrm>
        </p:grpSpPr>
        <p:sp>
          <p:nvSpPr>
            <p:cNvPr id="1032"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pPr algn="ctr">
                <a:defRPr/>
              </a:pPr>
              <a:endParaRPr lang="en-US" sz="2400">
                <a:latin typeface="Times New Roman" pitchFamily="18" charset="0"/>
                <a:ea typeface="ＭＳ Ｐゴシック" pitchFamily="-84" charset="-128"/>
              </a:endParaRPr>
            </a:p>
          </p:txBody>
        </p:sp>
        <p:sp>
          <p:nvSpPr>
            <p:cNvPr id="1033"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en-US" sz="2400">
                <a:latin typeface="Times New Roman" pitchFamily="18" charset="0"/>
                <a:ea typeface="ＭＳ Ｐゴシック" pitchFamily="-84" charset="-128"/>
              </a:endParaRPr>
            </a:p>
          </p:txBody>
        </p:sp>
        <p:sp>
          <p:nvSpPr>
            <p:cNvPr id="1034"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en-US">
                <a:solidFill>
                  <a:schemeClr val="hlink"/>
                </a:solidFill>
                <a:latin typeface="Arial" pitchFamily="34" charset="0"/>
                <a:ea typeface="ＭＳ Ｐゴシック" pitchFamily="-84" charset="-128"/>
              </a:endParaRPr>
            </a:p>
          </p:txBody>
        </p:sp>
        <p:sp>
          <p:nvSpPr>
            <p:cNvPr id="1035"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en-US">
                <a:solidFill>
                  <a:schemeClr val="hlink"/>
                </a:solidFill>
                <a:latin typeface="Arial" pitchFamily="34" charset="0"/>
                <a:ea typeface="ＭＳ Ｐゴシック" pitchFamily="-84" charset="-128"/>
              </a:endParaRPr>
            </a:p>
          </p:txBody>
        </p:sp>
        <p:sp>
          <p:nvSpPr>
            <p:cNvPr id="1036"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en-US">
                <a:solidFill>
                  <a:schemeClr val="accent2"/>
                </a:solidFill>
                <a:latin typeface="Arial" pitchFamily="34" charset="0"/>
                <a:ea typeface="ＭＳ Ｐゴシック" pitchFamily="-84" charset="-128"/>
              </a:endParaRPr>
            </a:p>
          </p:txBody>
        </p:sp>
        <p:sp>
          <p:nvSpPr>
            <p:cNvPr id="1037"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lang="en-US">
                <a:solidFill>
                  <a:schemeClr val="hlink"/>
                </a:solidFill>
                <a:latin typeface="Arial" pitchFamily="34" charset="0"/>
                <a:ea typeface="ＭＳ Ｐゴシック" pitchFamily="-84" charset="-128"/>
              </a:endParaRPr>
            </a:p>
          </p:txBody>
        </p:sp>
        <p:sp>
          <p:nvSpPr>
            <p:cNvPr id="1038"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en-US" sz="2400">
                <a:latin typeface="Times New Roman" pitchFamily="18" charset="0"/>
                <a:ea typeface="ＭＳ Ｐゴシック" pitchFamily="-84" charset="-128"/>
              </a:endParaRPr>
            </a:p>
          </p:txBody>
        </p:sp>
        <p:sp>
          <p:nvSpPr>
            <p:cNvPr id="1039"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en-US">
                <a:solidFill>
                  <a:schemeClr val="accent2"/>
                </a:solidFill>
                <a:latin typeface="Arial" pitchFamily="34" charset="0"/>
                <a:ea typeface="ＭＳ Ｐゴシック" pitchFamily="-84" charset="-128"/>
              </a:endParaRPr>
            </a:p>
          </p:txBody>
        </p:sp>
        <p:sp>
          <p:nvSpPr>
            <p:cNvPr id="1040"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defRPr/>
              </a:pPr>
              <a:endParaRPr lang="en-US">
                <a:solidFill>
                  <a:schemeClr val="accent2"/>
                </a:solidFill>
                <a:latin typeface="Arial" pitchFamily="34" charset="0"/>
                <a:ea typeface="ＭＳ Ｐゴシック" pitchFamily="-84" charset="-128"/>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8929" name="Rectangle 17"/>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4118" r:id="rId1"/>
    <p:sldLayoutId id="2147484108" r:id="rId2"/>
    <p:sldLayoutId id="2147484109" r:id="rId3"/>
    <p:sldLayoutId id="2147484110" r:id="rId4"/>
    <p:sldLayoutId id="2147484111" r:id="rId5"/>
    <p:sldLayoutId id="2147484112" r:id="rId6"/>
    <p:sldLayoutId id="2147484113" r:id="rId7"/>
    <p:sldLayoutId id="2147484114" r:id="rId8"/>
    <p:sldLayoutId id="2147484115" r:id="rId9"/>
    <p:sldLayoutId id="2147484116" r:id="rId10"/>
    <p:sldLayoutId id="2147484117" r:id="rId11"/>
    <p:sldLayoutId id="2147484119" r:id="rId12"/>
    <p:sldLayoutId id="2147484120" r:id="rId13"/>
    <p:sldLayoutId id="2147484127" r:id="rId14"/>
    <p:sldLayoutId id="2147484128" r:id="rId15"/>
    <p:sldLayoutId id="2147484129" r:id="rId16"/>
  </p:sldLayoutIdLst>
  <p:hf hdr="0" ftr="0" dt="0"/>
  <p:txStyles>
    <p:titleStyle>
      <a:lvl1pPr algn="l" rtl="0" eaLnBrk="0" fontAlgn="base" hangingPunct="0">
        <a:spcBef>
          <a:spcPct val="0"/>
        </a:spcBef>
        <a:spcAft>
          <a:spcPct val="0"/>
        </a:spcAft>
        <a:defRPr sz="4400">
          <a:solidFill>
            <a:schemeClr val="tx1"/>
          </a:solidFill>
          <a:latin typeface="+mj-lt"/>
          <a:ea typeface="ＭＳ Ｐゴシック" charset="-128"/>
          <a:cs typeface="ＭＳ Ｐゴシック" charset="-128"/>
        </a:defRPr>
      </a:lvl1pPr>
      <a:lvl2pPr algn="l"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2pPr>
      <a:lvl3pPr algn="l"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3pPr>
      <a:lvl4pPr algn="l"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4pPr>
      <a:lvl5pPr algn="l" rtl="0" eaLnBrk="0" fontAlgn="base" hangingPunct="0">
        <a:spcBef>
          <a:spcPct val="0"/>
        </a:spcBef>
        <a:spcAft>
          <a:spcPct val="0"/>
        </a:spcAft>
        <a:defRPr sz="4400">
          <a:solidFill>
            <a:schemeClr val="tx1"/>
          </a:solidFill>
          <a:latin typeface="Arial" charset="0"/>
          <a:ea typeface="ＭＳ Ｐゴシック" charset="-128"/>
          <a:cs typeface="ＭＳ Ｐゴシック" charset="-128"/>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ea typeface="ＭＳ Ｐゴシック" charset="-128"/>
        </a:defRPr>
      </a:lvl5pPr>
      <a:lvl6pPr marL="25146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6pPr>
      <a:lvl7pPr marL="29718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7pPr>
      <a:lvl8pPr marL="34290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8pPr>
      <a:lvl9pPr marL="38862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2879812" y="1880828"/>
            <a:ext cx="6019800" cy="2209800"/>
          </a:xfrm>
        </p:spPr>
        <p:txBody>
          <a:bodyPr/>
          <a:lstStyle/>
          <a:p>
            <a:pPr algn="ctr" eaLnBrk="1" hangingPunct="1"/>
            <a:r>
              <a:rPr lang="en-US" sz="4000" dirty="0">
                <a:latin typeface="Calibri" panose="020F0502020204030204" pitchFamily="34" charset="0"/>
                <a:ea typeface="ＭＳ Ｐゴシック" pitchFamily="34" charset="-128"/>
              </a:rPr>
              <a:t>ERISA Fiduciary Training </a:t>
            </a:r>
            <a:br>
              <a:rPr lang="en-US" sz="4000" dirty="0">
                <a:latin typeface="Calibri" panose="020F0502020204030204" pitchFamily="34" charset="0"/>
                <a:ea typeface="ＭＳ Ｐゴシック" pitchFamily="34" charset="-128"/>
              </a:rPr>
            </a:br>
            <a:r>
              <a:rPr lang="en-US" sz="4000" dirty="0">
                <a:latin typeface="Calibri" panose="020F0502020204030204" pitchFamily="34" charset="0"/>
                <a:ea typeface="ＭＳ Ｐゴシック" pitchFamily="34" charset="-128"/>
              </a:rPr>
              <a:t>for New Union Officers</a:t>
            </a:r>
            <a:endParaRPr lang="en-US" dirty="0">
              <a:latin typeface="Calibri" panose="020F0502020204030204" pitchFamily="34" charset="0"/>
              <a:ea typeface="ＭＳ Ｐゴシック" pitchFamily="34" charset="-128"/>
            </a:endParaRPr>
          </a:p>
        </p:txBody>
      </p:sp>
      <p:sp>
        <p:nvSpPr>
          <p:cNvPr id="12291" name="Rectangle 3"/>
          <p:cNvSpPr>
            <a:spLocks noGrp="1" noChangeArrowheads="1"/>
          </p:cNvSpPr>
          <p:nvPr>
            <p:ph type="subTitle" idx="1"/>
          </p:nvPr>
        </p:nvSpPr>
        <p:spPr>
          <a:xfrm>
            <a:off x="539750" y="4267200"/>
            <a:ext cx="2808288" cy="2293938"/>
          </a:xfrm>
        </p:spPr>
        <p:txBody>
          <a:bodyPr/>
          <a:lstStyle/>
          <a:p>
            <a:pPr eaLnBrk="1" hangingPunct="1">
              <a:buFont typeface="Wingdings" pitchFamily="2" charset="2"/>
              <a:buNone/>
            </a:pPr>
            <a:endParaRPr lang="en-US" sz="1800" dirty="0">
              <a:ea typeface="ＭＳ Ｐゴシック" pitchFamily="34" charset="-128"/>
            </a:endParaRPr>
          </a:p>
          <a:p>
            <a:pPr eaLnBrk="1" hangingPunct="1">
              <a:buFont typeface="Wingdings" pitchFamily="2" charset="2"/>
              <a:buNone/>
            </a:pPr>
            <a:r>
              <a:rPr lang="en-US" sz="2400" dirty="0">
                <a:latin typeface="Calibri" panose="020F0502020204030204" pitchFamily="34" charset="0"/>
                <a:ea typeface="ＭＳ Ｐゴシック" pitchFamily="34" charset="-128"/>
              </a:rPr>
              <a:t>Presented by:  </a:t>
            </a:r>
          </a:p>
          <a:p>
            <a:pPr eaLnBrk="1" hangingPunct="1"/>
            <a:r>
              <a:rPr lang="en-US" sz="2400" dirty="0">
                <a:latin typeface="Calibri" panose="020F0502020204030204" pitchFamily="34" charset="0"/>
                <a:ea typeface="ＭＳ Ｐゴシック" pitchFamily="34" charset="-128"/>
              </a:rPr>
              <a:t>Michael Powers</a:t>
            </a:r>
          </a:p>
          <a:p>
            <a:pPr eaLnBrk="1" hangingPunct="1">
              <a:buFont typeface="Wingdings" pitchFamily="2" charset="2"/>
              <a:buNone/>
            </a:pPr>
            <a:endParaRPr lang="en-US" sz="1800" dirty="0">
              <a:ea typeface="ＭＳ Ｐゴシック" pitchFamily="34" charset="-128"/>
            </a:endParaRPr>
          </a:p>
          <a:p>
            <a:pPr eaLnBrk="1" hangingPunct="1">
              <a:buFont typeface="Wingdings" pitchFamily="2" charset="2"/>
              <a:buNone/>
            </a:pPr>
            <a:endParaRPr lang="en-US" sz="1600" dirty="0">
              <a:ea typeface="ＭＳ Ｐゴシック" pitchFamily="34" charset="-128"/>
            </a:endParaRPr>
          </a:p>
          <a:p>
            <a:pPr eaLnBrk="1" hangingPunct="1">
              <a:buFont typeface="Wingdings" pitchFamily="2" charset="2"/>
              <a:buNone/>
            </a:pPr>
            <a:endParaRPr lang="en-US" sz="800" dirty="0">
              <a:ea typeface="ＭＳ Ｐゴシック" pitchFamily="34" charset="-128"/>
            </a:endParaRPr>
          </a:p>
        </p:txBody>
      </p:sp>
      <p:sp>
        <p:nvSpPr>
          <p:cNvPr id="12292" name="TextBox 4"/>
          <p:cNvSpPr txBox="1">
            <a:spLocks noChangeArrowheads="1"/>
          </p:cNvSpPr>
          <p:nvPr/>
        </p:nvSpPr>
        <p:spPr bwMode="auto">
          <a:xfrm>
            <a:off x="3384550" y="4652963"/>
            <a:ext cx="5364163" cy="1569660"/>
          </a:xfrm>
          <a:prstGeom prst="rect">
            <a:avLst/>
          </a:prstGeom>
          <a:noFill/>
          <a:ln w="9525">
            <a:noFill/>
            <a:miter lim="800000"/>
            <a:headEnd/>
            <a:tailEnd/>
          </a:ln>
        </p:spPr>
        <p:txBody>
          <a:bodyPr>
            <a:spAutoFit/>
          </a:bodyPr>
          <a:lstStyle/>
          <a:p>
            <a:pPr algn="ctr"/>
            <a:r>
              <a:rPr lang="en-US" sz="2400" b="1" dirty="0">
                <a:latin typeface="Calibri" panose="020F0502020204030204" pitchFamily="34" charset="0"/>
              </a:rPr>
              <a:t>O’Donoghue &amp; O’Donoghue LLP</a:t>
            </a:r>
          </a:p>
          <a:p>
            <a:pPr algn="ctr"/>
            <a:r>
              <a:rPr lang="en-US" sz="2400" dirty="0">
                <a:latin typeface="Calibri" panose="020F0502020204030204" pitchFamily="34" charset="0"/>
              </a:rPr>
              <a:t>5301 Wisconsin Avenue, Northwest</a:t>
            </a:r>
          </a:p>
          <a:p>
            <a:pPr algn="ctr"/>
            <a:r>
              <a:rPr lang="en-US" sz="2400" dirty="0">
                <a:latin typeface="Calibri" panose="020F0502020204030204" pitchFamily="34" charset="0"/>
              </a:rPr>
              <a:t>Washington DC, 20015</a:t>
            </a:r>
          </a:p>
          <a:p>
            <a:pPr algn="ctr"/>
            <a:r>
              <a:rPr lang="en-US" sz="2400" dirty="0">
                <a:latin typeface="Calibri" panose="020F0502020204030204" pitchFamily="34" charset="0"/>
              </a:rPr>
              <a:t>(202) 362-0041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569640"/>
            <a:ext cx="8229600" cy="1371600"/>
          </a:xfrm>
        </p:spPr>
        <p:txBody>
          <a:bodyPr/>
          <a:lstStyle/>
          <a:p>
            <a:pPr algn="ctr" eaLnBrk="1" hangingPunct="1"/>
            <a:r>
              <a:rPr lang="en-US" sz="3600" b="1" dirty="0">
                <a:latin typeface="Calibri" panose="020F0502020204030204" pitchFamily="34" charset="0"/>
                <a:ea typeface="ＭＳ Ｐゴシック" pitchFamily="34" charset="-128"/>
              </a:rPr>
              <a:t>Types of Pension Plans</a:t>
            </a:r>
          </a:p>
        </p:txBody>
      </p:sp>
      <p:sp>
        <p:nvSpPr>
          <p:cNvPr id="21507" name="Rectangle 3"/>
          <p:cNvSpPr>
            <a:spLocks noGrp="1" noChangeArrowheads="1"/>
          </p:cNvSpPr>
          <p:nvPr>
            <p:ph idx="1"/>
          </p:nvPr>
        </p:nvSpPr>
        <p:spPr>
          <a:xfrm>
            <a:off x="467544" y="1808820"/>
            <a:ext cx="8363272" cy="3886200"/>
          </a:xfrm>
        </p:spPr>
        <p:txBody>
          <a:bodyPr/>
          <a:lstStyle/>
          <a:p>
            <a:pPr eaLnBrk="1" hangingPunct="1"/>
            <a:r>
              <a:rPr lang="en-US" dirty="0">
                <a:latin typeface="Calibri" panose="020F0502020204030204" pitchFamily="34" charset="0"/>
                <a:ea typeface="ＭＳ Ｐゴシック" pitchFamily="34" charset="-128"/>
              </a:rPr>
              <a:t>Pension Plans can be Qualified or Nonqualified.</a:t>
            </a:r>
          </a:p>
          <a:p>
            <a:pPr eaLnBrk="1" hangingPunct="1"/>
            <a:r>
              <a:rPr lang="en-US" dirty="0">
                <a:latin typeface="Calibri" panose="020F0502020204030204" pitchFamily="34" charset="0"/>
                <a:ea typeface="ＭＳ Ｐゴシック" pitchFamily="34" charset="-128"/>
              </a:rPr>
              <a:t>Benefits of having a Qualified Plan:</a:t>
            </a:r>
          </a:p>
          <a:p>
            <a:pPr lvl="1" eaLnBrk="1" hangingPunct="1"/>
            <a:r>
              <a:rPr lang="en-US" dirty="0">
                <a:latin typeface="Calibri" panose="020F0502020204030204" pitchFamily="34" charset="0"/>
                <a:ea typeface="ＭＳ Ｐゴシック" pitchFamily="34" charset="-128"/>
              </a:rPr>
              <a:t>Employers get tax deduction for contributions.</a:t>
            </a:r>
          </a:p>
          <a:p>
            <a:pPr lvl="1" eaLnBrk="1" hangingPunct="1"/>
            <a:r>
              <a:rPr lang="en-US" dirty="0">
                <a:latin typeface="Calibri" panose="020F0502020204030204" pitchFamily="34" charset="0"/>
                <a:ea typeface="ＭＳ Ｐゴシック" pitchFamily="34" charset="-128"/>
              </a:rPr>
              <a:t>Employees do not pay tax on contributions.</a:t>
            </a:r>
          </a:p>
          <a:p>
            <a:pPr lvl="1" eaLnBrk="1" hangingPunct="1"/>
            <a:r>
              <a:rPr lang="en-US" dirty="0">
                <a:latin typeface="Calibri" panose="020F0502020204030204" pitchFamily="34" charset="0"/>
                <a:ea typeface="ＭＳ Ｐゴシック" pitchFamily="34" charset="-128"/>
              </a:rPr>
              <a:t>Earnings of the plan accumulate tax free.</a:t>
            </a:r>
          </a:p>
          <a:p>
            <a:pPr lvl="1" eaLnBrk="1" hangingPunct="1"/>
            <a:r>
              <a:rPr lang="en-US" dirty="0">
                <a:latin typeface="Calibri" panose="020F0502020204030204" pitchFamily="34" charset="0"/>
                <a:ea typeface="ＭＳ Ｐゴシック" pitchFamily="34" charset="-128"/>
              </a:rPr>
              <a:t>Certain distributions may be rolled over tax free.</a:t>
            </a:r>
          </a:p>
          <a:p>
            <a:pPr eaLnBrk="1" hangingPunct="1"/>
            <a:r>
              <a:rPr lang="en-US" dirty="0">
                <a:latin typeface="Calibri" panose="020F0502020204030204" pitchFamily="34" charset="0"/>
                <a:ea typeface="ＭＳ Ｐゴシック" pitchFamily="34" charset="-128"/>
              </a:rPr>
              <a:t>A Qualified Plan may be designed as a Defined Benefit or Defined Contribution Plan.  </a:t>
            </a:r>
          </a:p>
          <a:p>
            <a:pPr marL="0" indent="0" eaLnBrk="1" hangingPunct="1">
              <a:buNone/>
            </a:pPr>
            <a:endParaRPr lang="en-US" dirty="0">
              <a:latin typeface="Calibri" panose="020F0502020204030204" pitchFamily="34" charset="0"/>
              <a:ea typeface="ＭＳ Ｐゴシック" pitchFamily="34" charset="-128"/>
            </a:endParaRPr>
          </a:p>
        </p:txBody>
      </p:sp>
      <p:sp>
        <p:nvSpPr>
          <p:cNvPr id="21508" name="Slide Number Placeholder 4"/>
          <p:cNvSpPr>
            <a:spLocks noGrp="1"/>
          </p:cNvSpPr>
          <p:nvPr>
            <p:ph type="sldNum" sz="quarter" idx="11"/>
          </p:nvPr>
        </p:nvSpPr>
        <p:spPr>
          <a:noFill/>
        </p:spPr>
        <p:txBody>
          <a:bodyPr/>
          <a:lstStyle/>
          <a:p>
            <a:fld id="{0D423E02-5912-4E4D-816D-37842A068AB1}" type="slidenum">
              <a:rPr lang="en-US" smtClean="0">
                <a:ea typeface="ＭＳ Ｐゴシック" pitchFamily="34" charset="-128"/>
              </a:rPr>
              <a:pPr/>
              <a:t>10</a:t>
            </a:fld>
            <a:endParaRPr lang="en-US">
              <a:ea typeface="ＭＳ Ｐゴシック" pitchFamily="34" charset="-128"/>
            </a:endParaRPr>
          </a:p>
        </p:txBody>
      </p:sp>
    </p:spTree>
    <p:extLst>
      <p:ext uri="{BB962C8B-B14F-4D97-AF65-F5344CB8AC3E}">
        <p14:creationId xmlns:p14="http://schemas.microsoft.com/office/powerpoint/2010/main" val="813884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67544" y="584684"/>
            <a:ext cx="8229600" cy="1371600"/>
          </a:xfrm>
        </p:spPr>
        <p:txBody>
          <a:bodyPr/>
          <a:lstStyle/>
          <a:p>
            <a:pPr algn="ctr" eaLnBrk="1" hangingPunct="1"/>
            <a:r>
              <a:rPr lang="en-US" sz="3600" b="1" dirty="0">
                <a:latin typeface="Calibri" panose="020F0502020204030204" pitchFamily="34" charset="0"/>
                <a:ea typeface="ＭＳ Ｐゴシック" pitchFamily="34" charset="-128"/>
              </a:rPr>
              <a:t>Defined Contribution Plans</a:t>
            </a:r>
          </a:p>
        </p:txBody>
      </p:sp>
      <p:sp>
        <p:nvSpPr>
          <p:cNvPr id="21507" name="Rectangle 3"/>
          <p:cNvSpPr>
            <a:spLocks noGrp="1" noChangeArrowheads="1"/>
          </p:cNvSpPr>
          <p:nvPr>
            <p:ph idx="1"/>
          </p:nvPr>
        </p:nvSpPr>
        <p:spPr>
          <a:xfrm>
            <a:off x="467544" y="1808820"/>
            <a:ext cx="8229600" cy="3886200"/>
          </a:xfrm>
        </p:spPr>
        <p:txBody>
          <a:bodyPr/>
          <a:lstStyle/>
          <a:p>
            <a:pPr eaLnBrk="1" hangingPunct="1"/>
            <a:r>
              <a:rPr lang="en-US" dirty="0">
                <a:latin typeface="Calibri" panose="020F0502020204030204" pitchFamily="34" charset="0"/>
                <a:ea typeface="ＭＳ Ｐゴシック" pitchFamily="34" charset="-128"/>
              </a:rPr>
              <a:t>A Defined Contribution Plan means a pension plan which establishes an individual account for each participant. The benefit available to each participant is based solely on the amount contributed, along with any income expenses, gains, losses, and forfeitures.</a:t>
            </a:r>
          </a:p>
          <a:p>
            <a:pPr eaLnBrk="1" hangingPunct="1"/>
            <a:r>
              <a:rPr lang="en-US" dirty="0">
                <a:latin typeface="Calibri" panose="020F0502020204030204" pitchFamily="34" charset="0"/>
                <a:ea typeface="ＭＳ Ｐゴシック" pitchFamily="34" charset="-128"/>
              </a:rPr>
              <a:t>Defined Contribution Plans are often called Annuity Plans, Supplemental Pension Plans, or Individual Account Plans.</a:t>
            </a:r>
          </a:p>
          <a:p>
            <a:pPr eaLnBrk="1" hangingPunct="1"/>
            <a:endParaRPr lang="en-US" dirty="0">
              <a:latin typeface="Calibri" panose="020F0502020204030204" pitchFamily="34" charset="0"/>
              <a:ea typeface="ＭＳ Ｐゴシック" pitchFamily="34" charset="-128"/>
            </a:endParaRPr>
          </a:p>
          <a:p>
            <a:pPr marL="0" indent="0" eaLnBrk="1" hangingPunct="1">
              <a:buNone/>
            </a:pPr>
            <a:endParaRPr lang="en-US" dirty="0">
              <a:latin typeface="Calibri" panose="020F0502020204030204" pitchFamily="34" charset="0"/>
              <a:ea typeface="ＭＳ Ｐゴシック" pitchFamily="34" charset="-128"/>
            </a:endParaRPr>
          </a:p>
        </p:txBody>
      </p:sp>
      <p:sp>
        <p:nvSpPr>
          <p:cNvPr id="21508" name="Slide Number Placeholder 4"/>
          <p:cNvSpPr>
            <a:spLocks noGrp="1"/>
          </p:cNvSpPr>
          <p:nvPr>
            <p:ph type="sldNum" sz="quarter" idx="11"/>
          </p:nvPr>
        </p:nvSpPr>
        <p:spPr>
          <a:noFill/>
        </p:spPr>
        <p:txBody>
          <a:bodyPr/>
          <a:lstStyle/>
          <a:p>
            <a:fld id="{0D423E02-5912-4E4D-816D-37842A068AB1}" type="slidenum">
              <a:rPr lang="en-US" smtClean="0">
                <a:ea typeface="ＭＳ Ｐゴシック" pitchFamily="34" charset="-128"/>
              </a:rPr>
              <a:pPr/>
              <a:t>11</a:t>
            </a:fld>
            <a:endParaRPr lang="en-US" dirty="0">
              <a:ea typeface="ＭＳ Ｐゴシック" pitchFamily="34" charset="-128"/>
            </a:endParaRPr>
          </a:p>
        </p:txBody>
      </p:sp>
    </p:spTree>
    <p:extLst>
      <p:ext uri="{BB962C8B-B14F-4D97-AF65-F5344CB8AC3E}">
        <p14:creationId xmlns:p14="http://schemas.microsoft.com/office/powerpoint/2010/main" val="2222903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23528" y="584684"/>
            <a:ext cx="8496944" cy="1371600"/>
          </a:xfrm>
        </p:spPr>
        <p:txBody>
          <a:bodyPr/>
          <a:lstStyle/>
          <a:p>
            <a:pPr algn="ctr" eaLnBrk="1" hangingPunct="1"/>
            <a:r>
              <a:rPr lang="en-US" sz="3600" b="1" dirty="0">
                <a:latin typeface="Calibri" panose="020F0502020204030204" pitchFamily="34" charset="0"/>
                <a:ea typeface="ＭＳ Ｐゴシック" pitchFamily="34" charset="-128"/>
              </a:rPr>
              <a:t>Defined Contribution Plan Investments</a:t>
            </a:r>
          </a:p>
        </p:txBody>
      </p:sp>
      <p:sp>
        <p:nvSpPr>
          <p:cNvPr id="21507" name="Rectangle 3"/>
          <p:cNvSpPr>
            <a:spLocks noGrp="1" noChangeArrowheads="1"/>
          </p:cNvSpPr>
          <p:nvPr>
            <p:ph idx="1"/>
          </p:nvPr>
        </p:nvSpPr>
        <p:spPr>
          <a:xfrm>
            <a:off x="467544" y="1700808"/>
            <a:ext cx="8229600" cy="3886200"/>
          </a:xfrm>
        </p:spPr>
        <p:txBody>
          <a:bodyPr/>
          <a:lstStyle/>
          <a:p>
            <a:pPr eaLnBrk="1" hangingPunct="1"/>
            <a:r>
              <a:rPr lang="en-US" dirty="0">
                <a:latin typeface="Calibri" panose="020F0502020204030204" pitchFamily="34" charset="0"/>
                <a:ea typeface="ＭＳ Ｐゴシック" pitchFamily="34" charset="-128"/>
              </a:rPr>
              <a:t>Defined Contribution Plan assets may be invested by the Trustees or by participants.  </a:t>
            </a:r>
          </a:p>
          <a:p>
            <a:pPr eaLnBrk="1" hangingPunct="1"/>
            <a:r>
              <a:rPr lang="en-US" dirty="0">
                <a:latin typeface="Calibri" panose="020F0502020204030204" pitchFamily="34" charset="0"/>
                <a:ea typeface="ＭＳ Ｐゴシック" pitchFamily="34" charset="-128"/>
              </a:rPr>
              <a:t>A Trustee-directed investment portfolio typically results in reduced expenses.  But the Trustees are on the hook for managing the money properly. </a:t>
            </a:r>
          </a:p>
          <a:p>
            <a:pPr eaLnBrk="1" hangingPunct="1"/>
            <a:r>
              <a:rPr lang="en-US" dirty="0">
                <a:latin typeface="Calibri" panose="020F0502020204030204" pitchFamily="34" charset="0"/>
                <a:ea typeface="ＭＳ Ｐゴシック" pitchFamily="34" charset="-128"/>
              </a:rPr>
              <a:t>A Participant-directed investment portfolio allows participants to choose amongst various options for where to invest their accounts. </a:t>
            </a:r>
          </a:p>
          <a:p>
            <a:pPr marL="0" indent="0" eaLnBrk="1" hangingPunct="1">
              <a:buNone/>
            </a:pPr>
            <a:endParaRPr lang="en-US" dirty="0">
              <a:latin typeface="Calibri" panose="020F0502020204030204" pitchFamily="34" charset="0"/>
              <a:ea typeface="ＭＳ Ｐゴシック" pitchFamily="34" charset="-128"/>
            </a:endParaRPr>
          </a:p>
        </p:txBody>
      </p:sp>
      <p:sp>
        <p:nvSpPr>
          <p:cNvPr id="21508" name="Slide Number Placeholder 4"/>
          <p:cNvSpPr>
            <a:spLocks noGrp="1"/>
          </p:cNvSpPr>
          <p:nvPr>
            <p:ph type="sldNum" sz="quarter" idx="11"/>
          </p:nvPr>
        </p:nvSpPr>
        <p:spPr>
          <a:noFill/>
        </p:spPr>
        <p:txBody>
          <a:bodyPr/>
          <a:lstStyle/>
          <a:p>
            <a:fld id="{0D423E02-5912-4E4D-816D-37842A068AB1}" type="slidenum">
              <a:rPr lang="en-US" smtClean="0">
                <a:ea typeface="ＭＳ Ｐゴシック" pitchFamily="34" charset="-128"/>
              </a:rPr>
              <a:pPr/>
              <a:t>12</a:t>
            </a:fld>
            <a:endParaRPr lang="en-US" dirty="0">
              <a:ea typeface="ＭＳ Ｐゴシック" pitchFamily="34" charset="-128"/>
            </a:endParaRPr>
          </a:p>
        </p:txBody>
      </p:sp>
    </p:spTree>
    <p:extLst>
      <p:ext uri="{BB962C8B-B14F-4D97-AF65-F5344CB8AC3E}">
        <p14:creationId xmlns:p14="http://schemas.microsoft.com/office/powerpoint/2010/main" val="21917164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67544" y="584684"/>
            <a:ext cx="8229600" cy="1371600"/>
          </a:xfrm>
        </p:spPr>
        <p:txBody>
          <a:bodyPr/>
          <a:lstStyle/>
          <a:p>
            <a:pPr algn="ctr" eaLnBrk="1" hangingPunct="1"/>
            <a:r>
              <a:rPr lang="en-US" sz="3600" b="1" dirty="0">
                <a:latin typeface="Calibri" panose="020F0502020204030204" pitchFamily="34" charset="0"/>
                <a:ea typeface="ＭＳ Ｐゴシック" pitchFamily="34" charset="-128"/>
              </a:rPr>
              <a:t>Participant-Directed </a:t>
            </a:r>
            <a:br>
              <a:rPr lang="en-US" sz="3600" b="1" dirty="0">
                <a:latin typeface="Calibri" panose="020F0502020204030204" pitchFamily="34" charset="0"/>
                <a:ea typeface="ＭＳ Ｐゴシック" pitchFamily="34" charset="-128"/>
              </a:rPr>
            </a:br>
            <a:r>
              <a:rPr lang="en-US" sz="3600" b="1" dirty="0">
                <a:latin typeface="Calibri" panose="020F0502020204030204" pitchFamily="34" charset="0"/>
                <a:ea typeface="ＭＳ Ｐゴシック" pitchFamily="34" charset="-128"/>
              </a:rPr>
              <a:t>Defined Contribution Plans</a:t>
            </a:r>
          </a:p>
        </p:txBody>
      </p:sp>
      <p:sp>
        <p:nvSpPr>
          <p:cNvPr id="21507" name="Rectangle 3"/>
          <p:cNvSpPr>
            <a:spLocks noGrp="1" noChangeArrowheads="1"/>
          </p:cNvSpPr>
          <p:nvPr>
            <p:ph idx="1"/>
          </p:nvPr>
        </p:nvSpPr>
        <p:spPr>
          <a:xfrm>
            <a:off x="467544" y="1844824"/>
            <a:ext cx="8229600" cy="3886200"/>
          </a:xfrm>
        </p:spPr>
        <p:txBody>
          <a:bodyPr/>
          <a:lstStyle/>
          <a:p>
            <a:pPr eaLnBrk="1" hangingPunct="1"/>
            <a:r>
              <a:rPr lang="en-US" dirty="0">
                <a:latin typeface="Calibri" panose="020F0502020204030204" pitchFamily="34" charset="0"/>
                <a:ea typeface="ＭＳ Ｐゴシック" pitchFamily="34" charset="-128"/>
              </a:rPr>
              <a:t>Participant-directed Defined Contributions Plans have become more prevalent over the years because:</a:t>
            </a:r>
          </a:p>
          <a:p>
            <a:pPr lvl="1" eaLnBrk="1" hangingPunct="1"/>
            <a:r>
              <a:rPr lang="en-US" dirty="0">
                <a:latin typeface="Calibri" panose="020F0502020204030204" pitchFamily="34" charset="0"/>
                <a:ea typeface="ＭＳ Ｐゴシック" pitchFamily="34" charset="-128"/>
              </a:rPr>
              <a:t>Participants can see their account balances online.</a:t>
            </a:r>
          </a:p>
          <a:p>
            <a:pPr lvl="1" eaLnBrk="1" hangingPunct="1"/>
            <a:r>
              <a:rPr lang="en-US" dirty="0">
                <a:latin typeface="Calibri" panose="020F0502020204030204" pitchFamily="34" charset="0"/>
                <a:ea typeface="ＭＳ Ｐゴシック" pitchFamily="34" charset="-128"/>
              </a:rPr>
              <a:t>The value of their balances are updated daily.</a:t>
            </a:r>
          </a:p>
          <a:p>
            <a:pPr lvl="1" eaLnBrk="1" hangingPunct="1"/>
            <a:r>
              <a:rPr lang="en-US" dirty="0">
                <a:latin typeface="Calibri" panose="020F0502020204030204" pitchFamily="34" charset="0"/>
                <a:ea typeface="ＭＳ Ｐゴシック" pitchFamily="34" charset="-128"/>
              </a:rPr>
              <a:t>Participants have control over investments.</a:t>
            </a:r>
          </a:p>
          <a:p>
            <a:pPr lvl="1" eaLnBrk="1" hangingPunct="1"/>
            <a:r>
              <a:rPr lang="en-US" dirty="0">
                <a:latin typeface="Calibri" panose="020F0502020204030204" pitchFamily="34" charset="0"/>
                <a:ea typeface="ＭＳ Ｐゴシック" pitchFamily="34" charset="-128"/>
              </a:rPr>
              <a:t>To fulfill their duties, Trustees must monitor investment options, review performance, ensure that fees are reasonable, and make changes as necessary.</a:t>
            </a:r>
          </a:p>
          <a:p>
            <a:pPr lvl="1" eaLnBrk="1" hangingPunct="1"/>
            <a:endParaRPr lang="en-US" dirty="0">
              <a:latin typeface="Calibri" panose="020F0502020204030204" pitchFamily="34" charset="0"/>
              <a:ea typeface="ＭＳ Ｐゴシック" pitchFamily="34" charset="-128"/>
            </a:endParaRPr>
          </a:p>
          <a:p>
            <a:pPr marL="0" indent="0" eaLnBrk="1" hangingPunct="1">
              <a:buNone/>
            </a:pPr>
            <a:endParaRPr lang="en-US" dirty="0">
              <a:latin typeface="Calibri" panose="020F0502020204030204" pitchFamily="34" charset="0"/>
              <a:ea typeface="ＭＳ Ｐゴシック" pitchFamily="34" charset="-128"/>
            </a:endParaRPr>
          </a:p>
        </p:txBody>
      </p:sp>
      <p:sp>
        <p:nvSpPr>
          <p:cNvPr id="21508" name="Slide Number Placeholder 4"/>
          <p:cNvSpPr>
            <a:spLocks noGrp="1"/>
          </p:cNvSpPr>
          <p:nvPr>
            <p:ph type="sldNum" sz="quarter" idx="11"/>
          </p:nvPr>
        </p:nvSpPr>
        <p:spPr>
          <a:noFill/>
        </p:spPr>
        <p:txBody>
          <a:bodyPr/>
          <a:lstStyle/>
          <a:p>
            <a:fld id="{0D423E02-5912-4E4D-816D-37842A068AB1}" type="slidenum">
              <a:rPr lang="en-US" smtClean="0">
                <a:ea typeface="ＭＳ Ｐゴシック" pitchFamily="34" charset="-128"/>
              </a:rPr>
              <a:pPr/>
              <a:t>13</a:t>
            </a:fld>
            <a:endParaRPr lang="en-US" dirty="0">
              <a:ea typeface="ＭＳ Ｐゴシック" pitchFamily="34" charset="-128"/>
            </a:endParaRPr>
          </a:p>
        </p:txBody>
      </p:sp>
    </p:spTree>
    <p:extLst>
      <p:ext uri="{BB962C8B-B14F-4D97-AF65-F5344CB8AC3E}">
        <p14:creationId xmlns:p14="http://schemas.microsoft.com/office/powerpoint/2010/main" val="13904378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31540" y="584684"/>
            <a:ext cx="8229600" cy="1371600"/>
          </a:xfrm>
        </p:spPr>
        <p:txBody>
          <a:bodyPr/>
          <a:lstStyle/>
          <a:p>
            <a:pPr algn="ctr" eaLnBrk="1" hangingPunct="1"/>
            <a:r>
              <a:rPr lang="en-US" sz="3600" b="1" dirty="0">
                <a:latin typeface="Calibri" panose="020F0502020204030204" pitchFamily="34" charset="0"/>
                <a:ea typeface="ＭＳ Ｐゴシック" pitchFamily="34" charset="-128"/>
              </a:rPr>
              <a:t>Defined Contribution Plan </a:t>
            </a:r>
            <a:br>
              <a:rPr lang="en-US" sz="3600" b="1" dirty="0">
                <a:latin typeface="Calibri" panose="020F0502020204030204" pitchFamily="34" charset="0"/>
                <a:ea typeface="ＭＳ Ｐゴシック" pitchFamily="34" charset="-128"/>
              </a:rPr>
            </a:br>
            <a:r>
              <a:rPr lang="en-US" sz="3600" b="1" dirty="0">
                <a:latin typeface="Calibri" panose="020F0502020204030204" pitchFamily="34" charset="0"/>
                <a:ea typeface="ＭＳ Ｐゴシック" pitchFamily="34" charset="-128"/>
              </a:rPr>
              <a:t>Distribution Options</a:t>
            </a:r>
          </a:p>
        </p:txBody>
      </p:sp>
      <p:sp>
        <p:nvSpPr>
          <p:cNvPr id="21508" name="Slide Number Placeholder 4"/>
          <p:cNvSpPr>
            <a:spLocks noGrp="1"/>
          </p:cNvSpPr>
          <p:nvPr>
            <p:ph type="sldNum" sz="quarter" idx="11"/>
          </p:nvPr>
        </p:nvSpPr>
        <p:spPr>
          <a:noFill/>
        </p:spPr>
        <p:txBody>
          <a:bodyPr/>
          <a:lstStyle/>
          <a:p>
            <a:fld id="{0D423E02-5912-4E4D-816D-37842A068AB1}" type="slidenum">
              <a:rPr lang="en-US" smtClean="0">
                <a:ea typeface="ＭＳ Ｐゴシック" pitchFamily="34" charset="-128"/>
              </a:rPr>
              <a:pPr/>
              <a:t>14</a:t>
            </a:fld>
            <a:endParaRPr lang="en-US" dirty="0">
              <a:ea typeface="ＭＳ Ｐゴシック" pitchFamily="34" charset="-128"/>
            </a:endParaRPr>
          </a:p>
        </p:txBody>
      </p:sp>
      <p:sp>
        <p:nvSpPr>
          <p:cNvPr id="5" name="Rectangle 3"/>
          <p:cNvSpPr txBox="1">
            <a:spLocks noChangeArrowheads="1"/>
          </p:cNvSpPr>
          <p:nvPr/>
        </p:nvSpPr>
        <p:spPr bwMode="auto">
          <a:xfrm>
            <a:off x="323528" y="1880828"/>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ea typeface="ＭＳ Ｐゴシック" charset="-128"/>
              </a:defRPr>
            </a:lvl5pPr>
            <a:lvl6pPr marL="25146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6pPr>
            <a:lvl7pPr marL="29718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7pPr>
            <a:lvl8pPr marL="34290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8pPr>
            <a:lvl9pPr marL="38862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9pPr>
          </a:lstStyle>
          <a:p>
            <a:pPr eaLnBrk="1" hangingPunct="1"/>
            <a:r>
              <a:rPr lang="en-US" kern="0" dirty="0">
                <a:latin typeface="Calibri" panose="020F0502020204030204" pitchFamily="34" charset="0"/>
                <a:ea typeface="ＭＳ Ｐゴシック" pitchFamily="34" charset="-128"/>
              </a:rPr>
              <a:t>Defined Contribution Plans are typically classified as Profit-Sharing Plans or Money Purchase Plans.</a:t>
            </a:r>
          </a:p>
          <a:p>
            <a:pPr eaLnBrk="1" hangingPunct="1"/>
            <a:r>
              <a:rPr lang="en-US" kern="0" dirty="0">
                <a:latin typeface="Calibri" panose="020F0502020204030204" pitchFamily="34" charset="0"/>
                <a:ea typeface="ＭＳ Ｐゴシック" pitchFamily="34" charset="-128"/>
              </a:rPr>
              <a:t>Profit-Sharing Plans may make distributions to participants upon death, disability, retirement, severance from employment, reaching an age specified in the plan, suffering a hardship, or after at least two years. </a:t>
            </a:r>
          </a:p>
          <a:p>
            <a:pPr marL="0" indent="0" eaLnBrk="1" hangingPunct="1">
              <a:buNone/>
            </a:pPr>
            <a:r>
              <a:rPr lang="en-US" kern="0" dirty="0">
                <a:latin typeface="Calibri" panose="020F0502020204030204" pitchFamily="34" charset="0"/>
                <a:ea typeface="ＭＳ Ｐゴシック" pitchFamily="34" charset="-128"/>
              </a:rPr>
              <a:t> </a:t>
            </a:r>
          </a:p>
          <a:p>
            <a:pPr lvl="1" eaLnBrk="1" hangingPunct="1"/>
            <a:endParaRPr lang="en-US" kern="0" dirty="0">
              <a:latin typeface="Calibri" panose="020F0502020204030204" pitchFamily="34" charset="0"/>
              <a:ea typeface="ＭＳ Ｐゴシック" pitchFamily="34" charset="-128"/>
            </a:endParaRPr>
          </a:p>
          <a:p>
            <a:pPr marL="0" indent="0" eaLnBrk="1" hangingPunct="1">
              <a:buFont typeface="Wingdings" pitchFamily="2" charset="2"/>
              <a:buNone/>
            </a:pPr>
            <a:endParaRPr lang="en-US" kern="0" dirty="0">
              <a:latin typeface="Calibri" panose="020F0502020204030204" pitchFamily="34" charset="0"/>
              <a:ea typeface="ＭＳ Ｐゴシック" pitchFamily="34" charset="-128"/>
            </a:endParaRPr>
          </a:p>
        </p:txBody>
      </p:sp>
    </p:spTree>
    <p:extLst>
      <p:ext uri="{BB962C8B-B14F-4D97-AF65-F5344CB8AC3E}">
        <p14:creationId xmlns:p14="http://schemas.microsoft.com/office/powerpoint/2010/main" val="8256996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31540" y="584684"/>
            <a:ext cx="8229600" cy="1371600"/>
          </a:xfrm>
        </p:spPr>
        <p:txBody>
          <a:bodyPr/>
          <a:lstStyle/>
          <a:p>
            <a:pPr algn="ctr" eaLnBrk="1" hangingPunct="1"/>
            <a:r>
              <a:rPr lang="en-US" sz="3600" b="1" dirty="0">
                <a:latin typeface="Calibri" panose="020F0502020204030204" pitchFamily="34" charset="0"/>
                <a:ea typeface="ＭＳ Ｐゴシック" pitchFamily="34" charset="-128"/>
              </a:rPr>
              <a:t>Defined Contribution Plan </a:t>
            </a:r>
            <a:br>
              <a:rPr lang="en-US" sz="3600" b="1" dirty="0">
                <a:latin typeface="Calibri" panose="020F0502020204030204" pitchFamily="34" charset="0"/>
                <a:ea typeface="ＭＳ Ｐゴシック" pitchFamily="34" charset="-128"/>
              </a:rPr>
            </a:br>
            <a:r>
              <a:rPr lang="en-US" sz="3600" b="1" dirty="0">
                <a:latin typeface="Calibri" panose="020F0502020204030204" pitchFamily="34" charset="0"/>
                <a:ea typeface="ＭＳ Ｐゴシック" pitchFamily="34" charset="-128"/>
              </a:rPr>
              <a:t>Distribution Options</a:t>
            </a:r>
          </a:p>
        </p:txBody>
      </p:sp>
      <p:sp>
        <p:nvSpPr>
          <p:cNvPr id="21508" name="Slide Number Placeholder 4"/>
          <p:cNvSpPr>
            <a:spLocks noGrp="1"/>
          </p:cNvSpPr>
          <p:nvPr>
            <p:ph type="sldNum" sz="quarter" idx="11"/>
          </p:nvPr>
        </p:nvSpPr>
        <p:spPr>
          <a:noFill/>
        </p:spPr>
        <p:txBody>
          <a:bodyPr/>
          <a:lstStyle/>
          <a:p>
            <a:fld id="{0D423E02-5912-4E4D-816D-37842A068AB1}" type="slidenum">
              <a:rPr lang="en-US" smtClean="0">
                <a:ea typeface="ＭＳ Ｐゴシック" pitchFamily="34" charset="-128"/>
              </a:rPr>
              <a:pPr/>
              <a:t>15</a:t>
            </a:fld>
            <a:endParaRPr lang="en-US" dirty="0">
              <a:ea typeface="ＭＳ Ｐゴシック" pitchFamily="34" charset="-128"/>
            </a:endParaRPr>
          </a:p>
        </p:txBody>
      </p:sp>
      <p:sp>
        <p:nvSpPr>
          <p:cNvPr id="5" name="Rectangle 3"/>
          <p:cNvSpPr txBox="1">
            <a:spLocks noChangeArrowheads="1"/>
          </p:cNvSpPr>
          <p:nvPr/>
        </p:nvSpPr>
        <p:spPr bwMode="auto">
          <a:xfrm>
            <a:off x="323528" y="1880828"/>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ea typeface="ＭＳ Ｐゴシック" charset="-128"/>
              </a:defRPr>
            </a:lvl5pPr>
            <a:lvl6pPr marL="25146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6pPr>
            <a:lvl7pPr marL="29718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7pPr>
            <a:lvl8pPr marL="34290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8pPr>
            <a:lvl9pPr marL="38862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9pPr>
          </a:lstStyle>
          <a:p>
            <a:pPr eaLnBrk="1" hangingPunct="1"/>
            <a:r>
              <a:rPr lang="en-US" kern="0" dirty="0">
                <a:latin typeface="Calibri" panose="020F0502020204030204" pitchFamily="34" charset="0"/>
                <a:ea typeface="ＭＳ Ｐゴシック" pitchFamily="34" charset="-128"/>
              </a:rPr>
              <a:t>In-service distributions, such as hardship distributions or other kinds of distributions made while still working, are generally not available under a Money Purchase Plan.  But there is an age 62 exception.</a:t>
            </a:r>
          </a:p>
          <a:p>
            <a:pPr eaLnBrk="1" hangingPunct="1"/>
            <a:r>
              <a:rPr lang="en-US" kern="0" dirty="0">
                <a:latin typeface="Calibri" panose="020F0502020204030204" pitchFamily="34" charset="0"/>
                <a:ea typeface="ＭＳ Ｐゴシック" pitchFamily="34" charset="-128"/>
              </a:rPr>
              <a:t>Benefits are typically paid as a lump-sum, in installments, or as an annuity purchased from a provider that gives you monthly lifetime payments.</a:t>
            </a:r>
          </a:p>
          <a:p>
            <a:pPr lvl="1" eaLnBrk="1" hangingPunct="1"/>
            <a:endParaRPr lang="en-US" kern="0" dirty="0">
              <a:latin typeface="Calibri" panose="020F0502020204030204" pitchFamily="34" charset="0"/>
              <a:ea typeface="ＭＳ Ｐゴシック" pitchFamily="34" charset="-128"/>
            </a:endParaRPr>
          </a:p>
          <a:p>
            <a:pPr marL="0" indent="0" eaLnBrk="1" hangingPunct="1">
              <a:buFont typeface="Wingdings" pitchFamily="2" charset="2"/>
              <a:buNone/>
            </a:pPr>
            <a:endParaRPr lang="en-US" kern="0" dirty="0">
              <a:latin typeface="Calibri" panose="020F0502020204030204" pitchFamily="34" charset="0"/>
              <a:ea typeface="ＭＳ Ｐゴシック" pitchFamily="34" charset="-128"/>
            </a:endParaRPr>
          </a:p>
        </p:txBody>
      </p:sp>
    </p:spTree>
    <p:extLst>
      <p:ext uri="{BB962C8B-B14F-4D97-AF65-F5344CB8AC3E}">
        <p14:creationId xmlns:p14="http://schemas.microsoft.com/office/powerpoint/2010/main" val="23497397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31540" y="584684"/>
            <a:ext cx="8229600" cy="1371600"/>
          </a:xfrm>
        </p:spPr>
        <p:txBody>
          <a:bodyPr/>
          <a:lstStyle/>
          <a:p>
            <a:pPr algn="ctr" eaLnBrk="1" hangingPunct="1"/>
            <a:r>
              <a:rPr lang="en-US" sz="3600" b="1" dirty="0">
                <a:latin typeface="Calibri" panose="020F0502020204030204" pitchFamily="34" charset="0"/>
                <a:ea typeface="ＭＳ Ｐゴシック" pitchFamily="34" charset="-128"/>
              </a:rPr>
              <a:t>Defined Benefit Plans</a:t>
            </a:r>
          </a:p>
        </p:txBody>
      </p:sp>
      <p:sp>
        <p:nvSpPr>
          <p:cNvPr id="21508" name="Slide Number Placeholder 4"/>
          <p:cNvSpPr>
            <a:spLocks noGrp="1"/>
          </p:cNvSpPr>
          <p:nvPr>
            <p:ph type="sldNum" sz="quarter" idx="11"/>
          </p:nvPr>
        </p:nvSpPr>
        <p:spPr>
          <a:noFill/>
        </p:spPr>
        <p:txBody>
          <a:bodyPr/>
          <a:lstStyle/>
          <a:p>
            <a:fld id="{0D423E02-5912-4E4D-816D-37842A068AB1}" type="slidenum">
              <a:rPr lang="en-US" smtClean="0">
                <a:ea typeface="ＭＳ Ｐゴシック" pitchFamily="34" charset="-128"/>
              </a:rPr>
              <a:pPr/>
              <a:t>16</a:t>
            </a:fld>
            <a:endParaRPr lang="en-US" dirty="0">
              <a:ea typeface="ＭＳ Ｐゴシック" pitchFamily="34" charset="-128"/>
            </a:endParaRPr>
          </a:p>
        </p:txBody>
      </p:sp>
      <p:sp>
        <p:nvSpPr>
          <p:cNvPr id="5" name="Rectangle 3"/>
          <p:cNvSpPr txBox="1">
            <a:spLocks noChangeArrowheads="1"/>
          </p:cNvSpPr>
          <p:nvPr/>
        </p:nvSpPr>
        <p:spPr bwMode="auto">
          <a:xfrm>
            <a:off x="321457" y="1772816"/>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ea typeface="ＭＳ Ｐゴシック" charset="-128"/>
              </a:defRPr>
            </a:lvl5pPr>
            <a:lvl6pPr marL="25146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6pPr>
            <a:lvl7pPr marL="29718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7pPr>
            <a:lvl8pPr marL="34290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8pPr>
            <a:lvl9pPr marL="38862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9pPr>
          </a:lstStyle>
          <a:p>
            <a:pPr eaLnBrk="1" hangingPunct="1"/>
            <a:r>
              <a:rPr lang="en-US" kern="0" dirty="0">
                <a:latin typeface="Calibri" panose="020F0502020204030204" pitchFamily="34" charset="0"/>
                <a:ea typeface="ＭＳ Ｐゴシック" pitchFamily="34" charset="-128"/>
              </a:rPr>
              <a:t>The term Defined Benefit Plan means a pension plan other than a Defined Contribution Plan.</a:t>
            </a:r>
          </a:p>
          <a:p>
            <a:pPr eaLnBrk="1" hangingPunct="1"/>
            <a:r>
              <a:rPr lang="en-US" kern="0" dirty="0">
                <a:latin typeface="Calibri" panose="020F0502020204030204" pitchFamily="34" charset="0"/>
                <a:ea typeface="ＭＳ Ｐゴシック" pitchFamily="34" charset="-128"/>
              </a:rPr>
              <a:t>Benefits are determined by using a formula in the Plan Document.  The formula, for example, can be based on a percentage of contributions remitted on your behalf, a percentage of your final average salary, or  service credits multiplied by a dollar value.   </a:t>
            </a:r>
          </a:p>
          <a:p>
            <a:pPr lvl="1" eaLnBrk="1" hangingPunct="1"/>
            <a:endParaRPr lang="en-US" kern="0" dirty="0">
              <a:latin typeface="Calibri" panose="020F0502020204030204" pitchFamily="34" charset="0"/>
              <a:ea typeface="ＭＳ Ｐゴシック" pitchFamily="34" charset="-128"/>
            </a:endParaRPr>
          </a:p>
          <a:p>
            <a:pPr marL="0" indent="0" eaLnBrk="1" hangingPunct="1">
              <a:buFont typeface="Wingdings" pitchFamily="2" charset="2"/>
              <a:buNone/>
            </a:pPr>
            <a:endParaRPr lang="en-US" kern="0" dirty="0">
              <a:latin typeface="Calibri" panose="020F0502020204030204" pitchFamily="34" charset="0"/>
              <a:ea typeface="ＭＳ Ｐゴシック" pitchFamily="34" charset="-128"/>
            </a:endParaRPr>
          </a:p>
        </p:txBody>
      </p:sp>
    </p:spTree>
    <p:extLst>
      <p:ext uri="{BB962C8B-B14F-4D97-AF65-F5344CB8AC3E}">
        <p14:creationId xmlns:p14="http://schemas.microsoft.com/office/powerpoint/2010/main" val="29620142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95536" y="656692"/>
            <a:ext cx="8229600" cy="1371600"/>
          </a:xfrm>
        </p:spPr>
        <p:txBody>
          <a:bodyPr/>
          <a:lstStyle/>
          <a:p>
            <a:pPr algn="ctr" eaLnBrk="1" hangingPunct="1"/>
            <a:r>
              <a:rPr lang="en-US" sz="3600" b="1" dirty="0">
                <a:latin typeface="Calibri" panose="020F0502020204030204" pitchFamily="34" charset="0"/>
                <a:ea typeface="ＭＳ Ｐゴシック" pitchFamily="34" charset="-128"/>
              </a:rPr>
              <a:t>What is a Welfare Plan?</a:t>
            </a:r>
          </a:p>
        </p:txBody>
      </p:sp>
      <p:sp>
        <p:nvSpPr>
          <p:cNvPr id="20483" name="Rectangle 3"/>
          <p:cNvSpPr>
            <a:spLocks noGrp="1" noChangeArrowheads="1"/>
          </p:cNvSpPr>
          <p:nvPr>
            <p:ph idx="1"/>
          </p:nvPr>
        </p:nvSpPr>
        <p:spPr>
          <a:xfrm>
            <a:off x="457200" y="1880828"/>
            <a:ext cx="8229600" cy="3886200"/>
          </a:xfrm>
        </p:spPr>
        <p:txBody>
          <a:bodyPr/>
          <a:lstStyle/>
          <a:p>
            <a:pPr eaLnBrk="1" hangingPunct="1"/>
            <a:r>
              <a:rPr lang="en-US" sz="3100" dirty="0">
                <a:latin typeface="Calibri" panose="020F0502020204030204" pitchFamily="34" charset="0"/>
                <a:ea typeface="ＭＳ Ｐゴシック" pitchFamily="34" charset="-128"/>
              </a:rPr>
              <a:t>A Welfare Plan may provide: </a:t>
            </a:r>
          </a:p>
          <a:p>
            <a:pPr lvl="1" eaLnBrk="1" hangingPunct="1"/>
            <a:r>
              <a:rPr lang="en-US" dirty="0">
                <a:latin typeface="Calibri" panose="020F0502020204030204" pitchFamily="34" charset="0"/>
                <a:ea typeface="ＭＳ Ｐゴシック" pitchFamily="34" charset="-128"/>
              </a:rPr>
              <a:t> Medical, surgical, and hospital care benefits. </a:t>
            </a:r>
          </a:p>
          <a:p>
            <a:pPr lvl="1" eaLnBrk="1" hangingPunct="1"/>
            <a:r>
              <a:rPr lang="en-US" dirty="0">
                <a:latin typeface="Calibri" panose="020F0502020204030204" pitchFamily="34" charset="0"/>
                <a:ea typeface="ＭＳ Ｐゴシック" pitchFamily="34" charset="-128"/>
              </a:rPr>
              <a:t> Benefits in event of sickness, accident, disability, death, or unemployment.</a:t>
            </a:r>
          </a:p>
          <a:p>
            <a:pPr lvl="1" eaLnBrk="1" hangingPunct="1"/>
            <a:r>
              <a:rPr lang="en-US" dirty="0">
                <a:latin typeface="Calibri" panose="020F0502020204030204" pitchFamily="34" charset="0"/>
                <a:ea typeface="ＭＳ Ｐゴシック" pitchFamily="34" charset="-128"/>
              </a:rPr>
              <a:t> Vacation Benefits.</a:t>
            </a:r>
          </a:p>
          <a:p>
            <a:pPr lvl="1" eaLnBrk="1" hangingPunct="1"/>
            <a:r>
              <a:rPr lang="en-US" dirty="0">
                <a:latin typeface="Calibri" panose="020F0502020204030204" pitchFamily="34" charset="0"/>
                <a:ea typeface="ＭＳ Ｐゴシック" pitchFamily="34" charset="-128"/>
              </a:rPr>
              <a:t> Apprenticeship Programs.</a:t>
            </a:r>
          </a:p>
          <a:p>
            <a:pPr lvl="1" eaLnBrk="1" hangingPunct="1"/>
            <a:r>
              <a:rPr lang="en-US" dirty="0">
                <a:latin typeface="Calibri" panose="020F0502020204030204" pitchFamily="34" charset="0"/>
                <a:ea typeface="ＭＳ Ｐゴシック" pitchFamily="34" charset="-128"/>
              </a:rPr>
              <a:t>Scholarship Programs and Educational Assistance.</a:t>
            </a:r>
          </a:p>
          <a:p>
            <a:pPr lvl="1" eaLnBrk="1" hangingPunct="1"/>
            <a:r>
              <a:rPr lang="en-US" dirty="0">
                <a:latin typeface="Calibri" panose="020F0502020204030204" pitchFamily="34" charset="0"/>
                <a:ea typeface="ＭＳ Ｐゴシック" pitchFamily="34" charset="-128"/>
              </a:rPr>
              <a:t> Prepaid Legal Services and Other Benefits.</a:t>
            </a:r>
          </a:p>
          <a:p>
            <a:pPr lvl="1" eaLnBrk="1" hangingPunct="1"/>
            <a:endParaRPr lang="en-US" dirty="0">
              <a:latin typeface="Calibri" panose="020F0502020204030204" pitchFamily="34" charset="0"/>
              <a:ea typeface="ＭＳ Ｐゴシック" pitchFamily="34" charset="-128"/>
            </a:endParaRPr>
          </a:p>
        </p:txBody>
      </p:sp>
      <p:sp>
        <p:nvSpPr>
          <p:cNvPr id="20484" name="Slide Number Placeholder 4"/>
          <p:cNvSpPr>
            <a:spLocks noGrp="1"/>
          </p:cNvSpPr>
          <p:nvPr>
            <p:ph type="sldNum" sz="quarter" idx="11"/>
          </p:nvPr>
        </p:nvSpPr>
        <p:spPr>
          <a:noFill/>
        </p:spPr>
        <p:txBody>
          <a:bodyPr/>
          <a:lstStyle/>
          <a:p>
            <a:fld id="{E9E6472B-08D5-436C-9D9E-ACD568030DB6}" type="slidenum">
              <a:rPr lang="en-US" smtClean="0">
                <a:ea typeface="ＭＳ Ｐゴシック" pitchFamily="34" charset="-128"/>
              </a:rPr>
              <a:pPr/>
              <a:t>17</a:t>
            </a:fld>
            <a:endParaRPr lang="en-US">
              <a:ea typeface="ＭＳ Ｐゴシック" pitchFamily="34" charset="-128"/>
            </a:endParaRPr>
          </a:p>
        </p:txBody>
      </p:sp>
    </p:spTree>
    <p:extLst>
      <p:ext uri="{BB962C8B-B14F-4D97-AF65-F5344CB8AC3E}">
        <p14:creationId xmlns:p14="http://schemas.microsoft.com/office/powerpoint/2010/main" val="41493978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31540" y="584684"/>
            <a:ext cx="8229600" cy="1371600"/>
          </a:xfrm>
        </p:spPr>
        <p:txBody>
          <a:bodyPr/>
          <a:lstStyle/>
          <a:p>
            <a:pPr algn="ctr" eaLnBrk="1" hangingPunct="1"/>
            <a:r>
              <a:rPr lang="en-US" sz="3600" b="1" dirty="0">
                <a:latin typeface="Calibri" panose="020F0502020204030204" pitchFamily="34" charset="0"/>
                <a:ea typeface="ＭＳ Ｐゴシック" pitchFamily="34" charset="-128"/>
              </a:rPr>
              <a:t>Types of Welfare Plans</a:t>
            </a:r>
          </a:p>
        </p:txBody>
      </p:sp>
      <p:sp>
        <p:nvSpPr>
          <p:cNvPr id="19459" name="Rectangle 3"/>
          <p:cNvSpPr>
            <a:spLocks noGrp="1" noChangeArrowheads="1"/>
          </p:cNvSpPr>
          <p:nvPr>
            <p:ph idx="1"/>
          </p:nvPr>
        </p:nvSpPr>
        <p:spPr>
          <a:xfrm>
            <a:off x="467544" y="1736812"/>
            <a:ext cx="8424936" cy="3886200"/>
          </a:xfrm>
        </p:spPr>
        <p:txBody>
          <a:bodyPr/>
          <a:lstStyle/>
          <a:p>
            <a:pPr eaLnBrk="1" hangingPunct="1"/>
            <a:r>
              <a:rPr lang="en-US" sz="3100" u="sng" dirty="0">
                <a:latin typeface="Calibri" panose="020F0502020204030204" pitchFamily="34" charset="0"/>
                <a:ea typeface="ＭＳ Ｐゴシック" pitchFamily="34" charset="-128"/>
              </a:rPr>
              <a:t>Defined Benefit</a:t>
            </a:r>
            <a:r>
              <a:rPr lang="en-US" sz="3100" dirty="0">
                <a:latin typeface="Calibri" panose="020F0502020204030204" pitchFamily="34" charset="0"/>
                <a:ea typeface="ＭＳ Ｐゴシック" pitchFamily="34" charset="-128"/>
              </a:rPr>
              <a:t>:  Specified benefits paid from plan assets or an insurance company.</a:t>
            </a:r>
          </a:p>
          <a:p>
            <a:pPr lvl="1" eaLnBrk="1" hangingPunct="1"/>
            <a:r>
              <a:rPr lang="en-US" sz="2700" dirty="0">
                <a:latin typeface="Calibri" panose="020F0502020204030204" pitchFamily="34" charset="0"/>
                <a:ea typeface="ＭＳ Ｐゴシック" pitchFamily="34" charset="-128"/>
              </a:rPr>
              <a:t>Self-insured welfare plans typically retain an insurance company to provide access to a network of doctors in an effort to reduce plan and participant costs.  </a:t>
            </a:r>
            <a:endParaRPr lang="en-US" sz="2300" dirty="0">
              <a:latin typeface="Calibri" panose="020F0502020204030204" pitchFamily="34" charset="0"/>
              <a:ea typeface="ＭＳ Ｐゴシック" pitchFamily="34" charset="-128"/>
            </a:endParaRPr>
          </a:p>
          <a:p>
            <a:pPr eaLnBrk="1" hangingPunct="1"/>
            <a:r>
              <a:rPr lang="en-US" sz="3100" u="sng" dirty="0">
                <a:latin typeface="Calibri" panose="020F0502020204030204" pitchFamily="34" charset="0"/>
                <a:ea typeface="ＭＳ Ｐゴシック" pitchFamily="34" charset="-128"/>
              </a:rPr>
              <a:t>Defined contribution</a:t>
            </a:r>
            <a:r>
              <a:rPr lang="en-US" sz="3100" dirty="0">
                <a:latin typeface="Calibri" panose="020F0502020204030204" pitchFamily="34" charset="0"/>
                <a:ea typeface="ＭＳ Ｐゴシック" pitchFamily="34" charset="-128"/>
              </a:rPr>
              <a:t>:  Cafeteria plan, flexible spending account (FSA), health reimbursement arrangement (HRA), health savings account (HSA).</a:t>
            </a:r>
          </a:p>
        </p:txBody>
      </p:sp>
      <p:sp>
        <p:nvSpPr>
          <p:cNvPr id="19460" name="Slide Number Placeholder 4"/>
          <p:cNvSpPr>
            <a:spLocks noGrp="1"/>
          </p:cNvSpPr>
          <p:nvPr>
            <p:ph type="sldNum" sz="quarter" idx="11"/>
          </p:nvPr>
        </p:nvSpPr>
        <p:spPr>
          <a:noFill/>
        </p:spPr>
        <p:txBody>
          <a:bodyPr/>
          <a:lstStyle/>
          <a:p>
            <a:fld id="{E6A94EAE-4CEF-45F3-8107-22C54D96BD43}" type="slidenum">
              <a:rPr lang="en-US" smtClean="0">
                <a:ea typeface="ＭＳ Ｐゴシック" pitchFamily="34" charset="-128"/>
              </a:rPr>
              <a:pPr/>
              <a:t>18</a:t>
            </a:fld>
            <a:endParaRPr lang="en-US">
              <a:ea typeface="ＭＳ Ｐゴシック" pitchFamily="34" charset="-12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575556" y="2600908"/>
            <a:ext cx="8229600" cy="1371600"/>
          </a:xfrm>
        </p:spPr>
        <p:txBody>
          <a:bodyPr/>
          <a:lstStyle/>
          <a:p>
            <a:pPr algn="ctr"/>
            <a:r>
              <a:rPr lang="en-US" altLang="en-US" sz="6000" b="1" dirty="0">
                <a:effectLst>
                  <a:outerShdw blurRad="38100" dist="38100" dir="2700000" algn="tl">
                    <a:srgbClr val="000000">
                      <a:alpha val="43137"/>
                    </a:srgbClr>
                  </a:outerShdw>
                </a:effectLst>
                <a:latin typeface="Calibri" panose="020F0502020204030204" pitchFamily="34" charset="0"/>
                <a:ea typeface="ＭＳ Ｐゴシック" panose="020B0600070205080204" pitchFamily="34" charset="-128"/>
                <a:cs typeface="Times New Roman" panose="02020603050405020304" pitchFamily="18" charset="0"/>
              </a:rPr>
              <a:t>PLAN MANAGEMENT</a:t>
            </a:r>
          </a:p>
        </p:txBody>
      </p:sp>
      <p:sp>
        <p:nvSpPr>
          <p:cNvPr id="41987"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8A6C676E-7911-466E-B85D-A6E2415B1B18}" type="slidenum">
              <a:rPr lang="en-US" altLang="en-US" sz="1200" smtClean="0">
                <a:latin typeface="Arial Black" panose="020B0A04020102020204" pitchFamily="34" charset="0"/>
              </a:rPr>
              <a:pPr>
                <a:spcBef>
                  <a:spcPct val="0"/>
                </a:spcBef>
                <a:buClrTx/>
                <a:buSzTx/>
                <a:buFontTx/>
                <a:buNone/>
              </a:pPr>
              <a:t>19</a:t>
            </a:fld>
            <a:endParaRPr lang="en-US" altLang="en-US" sz="1200">
              <a:latin typeface="Arial Black" panose="020B0A04020102020204" pitchFamily="34" charset="0"/>
            </a:endParaRPr>
          </a:p>
        </p:txBody>
      </p:sp>
    </p:spTree>
    <p:extLst>
      <p:ext uri="{BB962C8B-B14F-4D97-AF65-F5344CB8AC3E}">
        <p14:creationId xmlns:p14="http://schemas.microsoft.com/office/powerpoint/2010/main" val="925975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31540" y="692696"/>
            <a:ext cx="8229600" cy="1371600"/>
          </a:xfrm>
        </p:spPr>
        <p:txBody>
          <a:bodyPr/>
          <a:lstStyle/>
          <a:p>
            <a:pPr algn="ctr" eaLnBrk="1" hangingPunct="1"/>
            <a:r>
              <a:rPr lang="en-US" sz="3600" b="1" dirty="0">
                <a:latin typeface="Calibri" panose="020F0502020204030204" pitchFamily="34" charset="0"/>
                <a:ea typeface="ＭＳ Ｐゴシック" pitchFamily="34" charset="-128"/>
              </a:rPr>
              <a:t>This presentation will cover:</a:t>
            </a:r>
          </a:p>
        </p:txBody>
      </p:sp>
      <p:sp>
        <p:nvSpPr>
          <p:cNvPr id="13315" name="Rectangle 3"/>
          <p:cNvSpPr>
            <a:spLocks noGrp="1" noChangeArrowheads="1"/>
          </p:cNvSpPr>
          <p:nvPr>
            <p:ph idx="1"/>
          </p:nvPr>
        </p:nvSpPr>
        <p:spPr>
          <a:xfrm>
            <a:off x="310698" y="1844824"/>
            <a:ext cx="8471284" cy="3886200"/>
          </a:xfrm>
        </p:spPr>
        <p:txBody>
          <a:bodyPr/>
          <a:lstStyle/>
          <a:p>
            <a:pPr eaLnBrk="1" hangingPunct="1"/>
            <a:r>
              <a:rPr lang="en-US" sz="2800" dirty="0">
                <a:latin typeface="Calibri" panose="020F0502020204030204" pitchFamily="34" charset="0"/>
                <a:ea typeface="ＭＳ Ｐゴシック" pitchFamily="34" charset="-128"/>
              </a:rPr>
              <a:t>What it means to be an ERISA fiduciary.</a:t>
            </a:r>
          </a:p>
          <a:p>
            <a:pPr eaLnBrk="1" hangingPunct="1"/>
            <a:r>
              <a:rPr lang="en-US" sz="2800" dirty="0">
                <a:latin typeface="Calibri" panose="020F0502020204030204" pitchFamily="34" charset="0"/>
                <a:ea typeface="ＭＳ Ｐゴシック" pitchFamily="34" charset="-128"/>
              </a:rPr>
              <a:t>The types of employee benefit plans that an ERISA fiduciary oversees.</a:t>
            </a:r>
          </a:p>
          <a:p>
            <a:pPr eaLnBrk="1" hangingPunct="1"/>
            <a:r>
              <a:rPr lang="en-US" sz="2800" dirty="0">
                <a:latin typeface="Calibri" panose="020F0502020204030204" pitchFamily="34" charset="0"/>
                <a:ea typeface="ＭＳ Ｐゴシック" pitchFamily="34" charset="-128"/>
              </a:rPr>
              <a:t>How employee benefit plans are managed.</a:t>
            </a:r>
          </a:p>
          <a:p>
            <a:pPr eaLnBrk="1" hangingPunct="1"/>
            <a:r>
              <a:rPr lang="en-US" sz="2800" dirty="0">
                <a:latin typeface="Calibri" panose="020F0502020204030204" pitchFamily="34" charset="0"/>
                <a:ea typeface="ＭＳ Ｐゴシック" pitchFamily="34" charset="-128"/>
              </a:rPr>
              <a:t>The primary laws the apply.</a:t>
            </a:r>
          </a:p>
          <a:p>
            <a:pPr eaLnBrk="1" hangingPunct="1"/>
            <a:r>
              <a:rPr lang="en-US" sz="2800" dirty="0">
                <a:latin typeface="Calibri" panose="020F0502020204030204" pitchFamily="34" charset="0"/>
                <a:ea typeface="ＭＳ Ｐゴシック" pitchFamily="34" charset="-128"/>
              </a:rPr>
              <a:t>How ERISA fiduciaries are identified.</a:t>
            </a:r>
          </a:p>
          <a:p>
            <a:pPr eaLnBrk="1" hangingPunct="1"/>
            <a:r>
              <a:rPr lang="en-US" sz="2800" dirty="0">
                <a:latin typeface="Calibri" panose="020F0502020204030204" pitchFamily="34" charset="0"/>
                <a:ea typeface="ＭＳ Ｐゴシック" pitchFamily="34" charset="-128"/>
              </a:rPr>
              <a:t>The duties of an ERISA fiduciary.</a:t>
            </a:r>
          </a:p>
          <a:p>
            <a:pPr eaLnBrk="1" hangingPunct="1"/>
            <a:r>
              <a:rPr lang="en-US" sz="2800" dirty="0">
                <a:latin typeface="Calibri" panose="020F0502020204030204" pitchFamily="34" charset="0"/>
                <a:ea typeface="ＭＳ Ｐゴシック" pitchFamily="34" charset="-128"/>
              </a:rPr>
              <a:t>Prohibited transactions and conflicts.</a:t>
            </a:r>
          </a:p>
          <a:p>
            <a:pPr eaLnBrk="1" hangingPunct="1"/>
            <a:r>
              <a:rPr lang="en-US" sz="2800" dirty="0">
                <a:latin typeface="Calibri" panose="020F0502020204030204" pitchFamily="34" charset="0"/>
                <a:ea typeface="ＭＳ Ｐゴシック" pitchFamily="34" charset="-128"/>
              </a:rPr>
              <a:t>Bonding and Insurance.</a:t>
            </a:r>
          </a:p>
        </p:txBody>
      </p:sp>
      <p:sp>
        <p:nvSpPr>
          <p:cNvPr id="13316" name="Slide Number Placeholder 5"/>
          <p:cNvSpPr>
            <a:spLocks noGrp="1"/>
          </p:cNvSpPr>
          <p:nvPr>
            <p:ph type="sldNum" sz="quarter" idx="11"/>
          </p:nvPr>
        </p:nvSpPr>
        <p:spPr>
          <a:noFill/>
        </p:spPr>
        <p:txBody>
          <a:bodyPr/>
          <a:lstStyle/>
          <a:p>
            <a:fld id="{DB727B69-145F-4B3C-97BD-7D0DF7171133}" type="slidenum">
              <a:rPr lang="en-US" smtClean="0">
                <a:ea typeface="ＭＳ Ｐゴシック" pitchFamily="34" charset="-128"/>
              </a:rPr>
              <a:pPr/>
              <a:t>2</a:t>
            </a:fld>
            <a:endParaRPr lang="en-US">
              <a:ea typeface="ＭＳ Ｐゴシック" pitchFamily="34"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565212" y="397147"/>
            <a:ext cx="8229600" cy="1371600"/>
          </a:xfrm>
        </p:spPr>
        <p:txBody>
          <a:bodyPr/>
          <a:lstStyle/>
          <a:p>
            <a:pPr algn="ctr" eaLnBrk="1" hangingPunct="1"/>
            <a:r>
              <a:rPr lang="en-US" sz="3600" b="1" dirty="0">
                <a:solidFill>
                  <a:srgbClr val="FF0000"/>
                </a:solidFill>
                <a:latin typeface="Calibri" panose="020F0502020204030204" pitchFamily="34" charset="0"/>
                <a:ea typeface="ＭＳ Ｐゴシック" pitchFamily="34" charset="-128"/>
              </a:rPr>
              <a:t>Plan Management</a:t>
            </a:r>
          </a:p>
        </p:txBody>
      </p:sp>
      <p:sp>
        <p:nvSpPr>
          <p:cNvPr id="19459" name="Rectangle 3"/>
          <p:cNvSpPr>
            <a:spLocks noGrp="1" noChangeArrowheads="1"/>
          </p:cNvSpPr>
          <p:nvPr>
            <p:ph idx="1"/>
          </p:nvPr>
        </p:nvSpPr>
        <p:spPr>
          <a:xfrm>
            <a:off x="467544" y="1376772"/>
            <a:ext cx="8424936" cy="3886200"/>
          </a:xfrm>
        </p:spPr>
        <p:txBody>
          <a:bodyPr/>
          <a:lstStyle/>
          <a:p>
            <a:pPr eaLnBrk="1" hangingPunct="1"/>
            <a:r>
              <a:rPr lang="en-US" sz="3100" dirty="0">
                <a:latin typeface="Calibri" panose="020F0502020204030204" pitchFamily="34" charset="0"/>
                <a:ea typeface="ＭＳ Ｐゴシック" pitchFamily="34" charset="-128"/>
              </a:rPr>
              <a:t>Three Governing Documents</a:t>
            </a:r>
          </a:p>
          <a:p>
            <a:pPr lvl="1" eaLnBrk="1" hangingPunct="1"/>
            <a:r>
              <a:rPr lang="en-US" sz="2700" dirty="0">
                <a:latin typeface="Calibri" panose="020F0502020204030204" pitchFamily="34" charset="0"/>
                <a:ea typeface="ＭＳ Ｐゴシック" pitchFamily="34" charset="-128"/>
              </a:rPr>
              <a:t>Agreement and Declaration of Trust.</a:t>
            </a:r>
          </a:p>
          <a:p>
            <a:pPr lvl="2" eaLnBrk="1" hangingPunct="1"/>
            <a:r>
              <a:rPr lang="en-US" sz="2300" dirty="0">
                <a:latin typeface="Calibri" panose="020F0502020204030204" pitchFamily="34" charset="0"/>
                <a:ea typeface="ＭＳ Ｐゴシック" pitchFamily="34" charset="-128"/>
              </a:rPr>
              <a:t>Defines how the Plan is governed.</a:t>
            </a:r>
          </a:p>
          <a:p>
            <a:pPr lvl="1" eaLnBrk="1" hangingPunct="1"/>
            <a:r>
              <a:rPr lang="en-US" sz="2700" dirty="0">
                <a:latin typeface="Calibri" panose="020F0502020204030204" pitchFamily="34" charset="0"/>
                <a:ea typeface="ＭＳ Ｐゴシック" pitchFamily="34" charset="-128"/>
              </a:rPr>
              <a:t>Plan Document.</a:t>
            </a:r>
          </a:p>
          <a:p>
            <a:pPr lvl="2" eaLnBrk="1" hangingPunct="1"/>
            <a:r>
              <a:rPr lang="en-US" sz="2300" dirty="0">
                <a:latin typeface="Calibri" panose="020F0502020204030204" pitchFamily="34" charset="0"/>
                <a:ea typeface="ＭＳ Ｐゴシック" pitchFamily="34" charset="-128"/>
              </a:rPr>
              <a:t>Defines the rights of participants and beneficiaries.</a:t>
            </a:r>
          </a:p>
          <a:p>
            <a:pPr lvl="1" eaLnBrk="1" hangingPunct="1"/>
            <a:r>
              <a:rPr lang="en-US" sz="2700" dirty="0">
                <a:latin typeface="Calibri" panose="020F0502020204030204" pitchFamily="34" charset="0"/>
                <a:ea typeface="ＭＳ Ｐゴシック" pitchFamily="34" charset="-128"/>
              </a:rPr>
              <a:t>Collective Bargaining Agreement.</a:t>
            </a:r>
          </a:p>
          <a:p>
            <a:pPr lvl="2" eaLnBrk="1" hangingPunct="1"/>
            <a:r>
              <a:rPr lang="en-US" sz="2300" dirty="0">
                <a:latin typeface="Calibri" panose="020F0502020204030204" pitchFamily="34" charset="0"/>
                <a:ea typeface="ＭＳ Ｐゴシック" pitchFamily="34" charset="-128"/>
              </a:rPr>
              <a:t>Defines the contribution obligations of employers.</a:t>
            </a:r>
          </a:p>
          <a:p>
            <a:pPr eaLnBrk="1" hangingPunct="1"/>
            <a:r>
              <a:rPr lang="en-US" sz="3100" dirty="0">
                <a:latin typeface="Calibri" panose="020F0502020204030204" pitchFamily="34" charset="0"/>
                <a:ea typeface="ＭＳ Ｐゴシック" pitchFamily="34" charset="-128"/>
              </a:rPr>
              <a:t>The “Named Fiduciary” and “Administrator” are responsible for managing the Plan.  They fulfill their duties with the help of service providers.</a:t>
            </a:r>
          </a:p>
        </p:txBody>
      </p:sp>
      <p:sp>
        <p:nvSpPr>
          <p:cNvPr id="19460" name="Slide Number Placeholder 4"/>
          <p:cNvSpPr>
            <a:spLocks noGrp="1"/>
          </p:cNvSpPr>
          <p:nvPr>
            <p:ph type="sldNum" sz="quarter" idx="11"/>
          </p:nvPr>
        </p:nvSpPr>
        <p:spPr>
          <a:noFill/>
        </p:spPr>
        <p:txBody>
          <a:bodyPr/>
          <a:lstStyle/>
          <a:p>
            <a:fld id="{E6A94EAE-4CEF-45F3-8107-22C54D96BD43}" type="slidenum">
              <a:rPr lang="en-US" smtClean="0">
                <a:ea typeface="ＭＳ Ｐゴシック" pitchFamily="34" charset="-128"/>
              </a:rPr>
              <a:pPr/>
              <a:t>20</a:t>
            </a:fld>
            <a:endParaRPr lang="en-US">
              <a:ea typeface="ＭＳ Ｐゴシック" pitchFamily="34" charset="-128"/>
            </a:endParaRPr>
          </a:p>
        </p:txBody>
      </p:sp>
    </p:spTree>
    <p:extLst>
      <p:ext uri="{BB962C8B-B14F-4D97-AF65-F5344CB8AC3E}">
        <p14:creationId xmlns:p14="http://schemas.microsoft.com/office/powerpoint/2010/main" val="14596003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7544" y="404664"/>
            <a:ext cx="8229600" cy="1371600"/>
          </a:xfrm>
        </p:spPr>
        <p:txBody>
          <a:bodyPr/>
          <a:lstStyle/>
          <a:p>
            <a:pPr algn="ctr" eaLnBrk="1" hangingPunct="1"/>
            <a:r>
              <a:rPr lang="en-US" sz="3600" b="1" dirty="0">
                <a:latin typeface="Calibri" panose="020F0502020204030204" pitchFamily="34" charset="0"/>
                <a:ea typeface="ＭＳ Ｐゴシック" pitchFamily="34" charset="-128"/>
              </a:rPr>
              <a:t>Plan Management</a:t>
            </a:r>
          </a:p>
        </p:txBody>
      </p:sp>
      <p:sp>
        <p:nvSpPr>
          <p:cNvPr id="19460" name="Slide Number Placeholder 4"/>
          <p:cNvSpPr>
            <a:spLocks noGrp="1"/>
          </p:cNvSpPr>
          <p:nvPr>
            <p:ph type="sldNum" sz="quarter" idx="11"/>
          </p:nvPr>
        </p:nvSpPr>
        <p:spPr>
          <a:noFill/>
        </p:spPr>
        <p:txBody>
          <a:bodyPr/>
          <a:lstStyle/>
          <a:p>
            <a:fld id="{E6A94EAE-4CEF-45F3-8107-22C54D96BD43}" type="slidenum">
              <a:rPr lang="en-US" smtClean="0">
                <a:ea typeface="ＭＳ Ｐゴシック" pitchFamily="34" charset="-128"/>
              </a:rPr>
              <a:pPr/>
              <a:t>21</a:t>
            </a:fld>
            <a:endParaRPr lang="en-US">
              <a:ea typeface="ＭＳ Ｐゴシック" pitchFamily="34" charset="-128"/>
            </a:endParaRPr>
          </a:p>
        </p:txBody>
      </p:sp>
      <p:sp>
        <p:nvSpPr>
          <p:cNvPr id="5" name="Content Placeholder 2"/>
          <p:cNvSpPr txBox="1">
            <a:spLocks/>
          </p:cNvSpPr>
          <p:nvPr/>
        </p:nvSpPr>
        <p:spPr bwMode="auto">
          <a:xfrm>
            <a:off x="432782" y="1556792"/>
            <a:ext cx="8229600" cy="47885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92500" lnSpcReduction="20000"/>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ea typeface="ＭＳ Ｐゴシック" charset="-128"/>
              </a:defRPr>
            </a:lvl5pPr>
            <a:lvl6pPr marL="25146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6pPr>
            <a:lvl7pPr marL="29718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7pPr>
            <a:lvl8pPr marL="34290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8pPr>
            <a:lvl9pPr marL="38862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9pPr>
          </a:lstStyle>
          <a:p>
            <a:pPr marL="228600"/>
            <a:r>
              <a:rPr lang="en-US" sz="2000" b="1" kern="0" dirty="0">
                <a:latin typeface="Calibri" panose="020F0502020204030204" pitchFamily="34" charset="0"/>
              </a:rPr>
              <a:t>Investment Consultant </a:t>
            </a:r>
          </a:p>
          <a:p>
            <a:pPr marL="514350" lvl="1"/>
            <a:r>
              <a:rPr lang="en-US" sz="2200" kern="0" dirty="0">
                <a:latin typeface="Calibri" panose="020F0502020204030204" pitchFamily="34" charset="0"/>
              </a:rPr>
              <a:t>If you do not have expertise in the area of investments, it is prudent</a:t>
            </a:r>
            <a:r>
              <a:rPr lang="en-US" sz="2200" b="1" kern="0" dirty="0">
                <a:latin typeface="Calibri" panose="020F0502020204030204" pitchFamily="34" charset="0"/>
              </a:rPr>
              <a:t> </a:t>
            </a:r>
            <a:r>
              <a:rPr lang="en-US" sz="2200" kern="0" dirty="0">
                <a:latin typeface="Calibri" panose="020F0502020204030204" pitchFamily="34" charset="0"/>
              </a:rPr>
              <a:t>to retain a qualified Investment Consultant.</a:t>
            </a:r>
          </a:p>
          <a:p>
            <a:pPr marL="514350" lvl="1"/>
            <a:r>
              <a:rPr lang="en-US" sz="2200" kern="0" dirty="0">
                <a:latin typeface="Calibri" panose="020F0502020204030204" pitchFamily="34" charset="0"/>
              </a:rPr>
              <a:t>Among other things, the Investment Consultant assists you in developing and complying with a written Statement of Investment Policy, setting appropriate asset allocation targets, monitoring investment performance and fees, determining whether to replace an investment, and selecting new investments.  </a:t>
            </a:r>
          </a:p>
          <a:p>
            <a:pPr marL="114300"/>
            <a:r>
              <a:rPr lang="en-US" sz="2000" b="1" kern="0" dirty="0">
                <a:latin typeface="Calibri" panose="020F0502020204030204" pitchFamily="34" charset="0"/>
              </a:rPr>
              <a:t>Statement of Investment Policy</a:t>
            </a:r>
          </a:p>
          <a:p>
            <a:pPr marL="571500" lvl="2" indent="-114300"/>
            <a:r>
              <a:rPr lang="en-US" sz="2200" kern="0" dirty="0">
                <a:latin typeface="Calibri" panose="020F0502020204030204" pitchFamily="34" charset="0"/>
              </a:rPr>
              <a:t>Ensures that the Plan’s investment portfolio is sufficiently diversified; </a:t>
            </a:r>
          </a:p>
          <a:p>
            <a:pPr marL="571500" lvl="2" indent="-114300"/>
            <a:r>
              <a:rPr lang="en-US" sz="2200" kern="0" dirty="0">
                <a:latin typeface="Calibri" panose="020F0502020204030204" pitchFamily="34" charset="0"/>
              </a:rPr>
              <a:t>Defines investment categories offered by the Plan;</a:t>
            </a:r>
          </a:p>
          <a:p>
            <a:pPr marL="571500" lvl="2" indent="-114300"/>
            <a:r>
              <a:rPr lang="en-US" sz="2200" kern="0" dirty="0">
                <a:latin typeface="Calibri" panose="020F0502020204030204" pitchFamily="34" charset="0"/>
              </a:rPr>
              <a:t>Establishes benchmarks and performance standards;</a:t>
            </a:r>
          </a:p>
          <a:p>
            <a:pPr marL="571500" lvl="2" indent="-114300"/>
            <a:r>
              <a:rPr lang="en-US" sz="2200" kern="0" dirty="0">
                <a:latin typeface="Calibri" panose="020F0502020204030204" pitchFamily="34" charset="0"/>
              </a:rPr>
              <a:t>Establishes reporting and monitoring procedures; </a:t>
            </a:r>
          </a:p>
          <a:p>
            <a:pPr marL="571500" lvl="2" indent="-114300"/>
            <a:r>
              <a:rPr lang="en-US" sz="2200" kern="0" dirty="0">
                <a:latin typeface="Calibri" panose="020F0502020204030204" pitchFamily="34" charset="0"/>
              </a:rPr>
              <a:t>Defines the procedures for investment selection, evaluation and formal review; and</a:t>
            </a:r>
          </a:p>
          <a:p>
            <a:pPr marL="571500" lvl="2" indent="-114300"/>
            <a:r>
              <a:rPr lang="en-US" sz="2200" kern="0" dirty="0">
                <a:latin typeface="Calibri" panose="020F0502020204030204" pitchFamily="34" charset="0"/>
              </a:rPr>
              <a:t>Sets guidelines and procedures for the removal and replacement of an investment.</a:t>
            </a:r>
          </a:p>
          <a:p>
            <a:pPr lvl="1">
              <a:buClr>
                <a:schemeClr val="bg2"/>
              </a:buClr>
            </a:pPr>
            <a:endParaRPr lang="en-US" b="1" kern="0" dirty="0"/>
          </a:p>
        </p:txBody>
      </p:sp>
    </p:spTree>
    <p:extLst>
      <p:ext uri="{BB962C8B-B14F-4D97-AF65-F5344CB8AC3E}">
        <p14:creationId xmlns:p14="http://schemas.microsoft.com/office/powerpoint/2010/main" val="16736546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7544" y="404664"/>
            <a:ext cx="8229600" cy="1371600"/>
          </a:xfrm>
        </p:spPr>
        <p:txBody>
          <a:bodyPr/>
          <a:lstStyle/>
          <a:p>
            <a:pPr algn="ctr" eaLnBrk="1" hangingPunct="1"/>
            <a:r>
              <a:rPr lang="en-US" sz="3600" b="1" dirty="0">
                <a:latin typeface="Calibri" panose="020F0502020204030204" pitchFamily="34" charset="0"/>
                <a:ea typeface="ＭＳ Ｐゴシック" pitchFamily="34" charset="-128"/>
              </a:rPr>
              <a:t>Plan Management</a:t>
            </a:r>
          </a:p>
        </p:txBody>
      </p:sp>
      <p:sp>
        <p:nvSpPr>
          <p:cNvPr id="19460" name="Slide Number Placeholder 4"/>
          <p:cNvSpPr>
            <a:spLocks noGrp="1"/>
          </p:cNvSpPr>
          <p:nvPr>
            <p:ph type="sldNum" sz="quarter" idx="11"/>
          </p:nvPr>
        </p:nvSpPr>
        <p:spPr>
          <a:noFill/>
        </p:spPr>
        <p:txBody>
          <a:bodyPr/>
          <a:lstStyle/>
          <a:p>
            <a:fld id="{E6A94EAE-4CEF-45F3-8107-22C54D96BD43}" type="slidenum">
              <a:rPr lang="en-US" smtClean="0">
                <a:ea typeface="ＭＳ Ｐゴシック" pitchFamily="34" charset="-128"/>
              </a:rPr>
              <a:pPr/>
              <a:t>22</a:t>
            </a:fld>
            <a:endParaRPr lang="en-US">
              <a:ea typeface="ＭＳ Ｐゴシック" pitchFamily="34" charset="-128"/>
            </a:endParaRPr>
          </a:p>
        </p:txBody>
      </p:sp>
      <p:sp>
        <p:nvSpPr>
          <p:cNvPr id="5" name="Content Placeholder 2"/>
          <p:cNvSpPr txBox="1">
            <a:spLocks/>
          </p:cNvSpPr>
          <p:nvPr/>
        </p:nvSpPr>
        <p:spPr bwMode="auto">
          <a:xfrm>
            <a:off x="432782" y="1556792"/>
            <a:ext cx="82296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ea typeface="ＭＳ Ｐゴシック" charset="-128"/>
              </a:defRPr>
            </a:lvl5pPr>
            <a:lvl6pPr marL="25146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6pPr>
            <a:lvl7pPr marL="29718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7pPr>
            <a:lvl8pPr marL="34290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8pPr>
            <a:lvl9pPr marL="38862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9pPr>
          </a:lstStyle>
          <a:p>
            <a:pPr marL="228600"/>
            <a:r>
              <a:rPr lang="en-US" sz="3100" b="1" kern="0" dirty="0">
                <a:latin typeface="Calibri" panose="020F0502020204030204" pitchFamily="34" charset="0"/>
              </a:rPr>
              <a:t>Auditor / Accountant</a:t>
            </a:r>
          </a:p>
          <a:p>
            <a:pPr marL="514350" lvl="1"/>
            <a:r>
              <a:rPr lang="en-US" sz="2700" kern="0" dirty="0">
                <a:latin typeface="Calibri" panose="020F0502020204030204" pitchFamily="34" charset="0"/>
              </a:rPr>
              <a:t>Audits the Plan’s Financial Statement.</a:t>
            </a:r>
          </a:p>
          <a:p>
            <a:pPr marL="514350" lvl="1"/>
            <a:r>
              <a:rPr lang="en-US" sz="2700" kern="0" dirty="0">
                <a:latin typeface="Calibri" panose="020F0502020204030204" pitchFamily="34" charset="0"/>
              </a:rPr>
              <a:t>Prepares the Plan’s Annual Tax Return (Form 5500 / Report of Employee Benefit Plan, or Form 990 / Return of Organization Exempt from Income Tax).</a:t>
            </a:r>
          </a:p>
          <a:p>
            <a:pPr marL="514350" lvl="1"/>
            <a:r>
              <a:rPr lang="en-US" sz="2700" kern="0" dirty="0">
                <a:latin typeface="Calibri" panose="020F0502020204030204" pitchFamily="34" charset="0"/>
              </a:rPr>
              <a:t>Conducts Employer Payroll Audits.</a:t>
            </a:r>
          </a:p>
          <a:p>
            <a:pPr marL="514350" lvl="1"/>
            <a:r>
              <a:rPr lang="en-US" sz="2700" kern="0" dirty="0">
                <a:latin typeface="Calibri" panose="020F0502020204030204" pitchFamily="34" charset="0"/>
              </a:rPr>
              <a:t>Performs Related Accounting Services.</a:t>
            </a:r>
          </a:p>
          <a:p>
            <a:pPr lvl="1">
              <a:buClr>
                <a:schemeClr val="bg2"/>
              </a:buClr>
            </a:pPr>
            <a:endParaRPr lang="en-US" b="1" kern="0" dirty="0"/>
          </a:p>
        </p:txBody>
      </p:sp>
    </p:spTree>
    <p:extLst>
      <p:ext uri="{BB962C8B-B14F-4D97-AF65-F5344CB8AC3E}">
        <p14:creationId xmlns:p14="http://schemas.microsoft.com/office/powerpoint/2010/main" val="5896071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7544" y="404664"/>
            <a:ext cx="8229600" cy="1371600"/>
          </a:xfrm>
        </p:spPr>
        <p:txBody>
          <a:bodyPr/>
          <a:lstStyle/>
          <a:p>
            <a:pPr algn="ctr" eaLnBrk="1" hangingPunct="1"/>
            <a:r>
              <a:rPr lang="en-US" sz="3600" b="1" dirty="0">
                <a:latin typeface="Calibri" panose="020F0502020204030204" pitchFamily="34" charset="0"/>
                <a:ea typeface="ＭＳ Ｐゴシック" pitchFamily="34" charset="-128"/>
              </a:rPr>
              <a:t>Plan Management</a:t>
            </a:r>
          </a:p>
        </p:txBody>
      </p:sp>
      <p:sp>
        <p:nvSpPr>
          <p:cNvPr id="19460" name="Slide Number Placeholder 4"/>
          <p:cNvSpPr>
            <a:spLocks noGrp="1"/>
          </p:cNvSpPr>
          <p:nvPr>
            <p:ph type="sldNum" sz="quarter" idx="11"/>
          </p:nvPr>
        </p:nvSpPr>
        <p:spPr>
          <a:noFill/>
        </p:spPr>
        <p:txBody>
          <a:bodyPr/>
          <a:lstStyle/>
          <a:p>
            <a:fld id="{E6A94EAE-4CEF-45F3-8107-22C54D96BD43}" type="slidenum">
              <a:rPr lang="en-US" smtClean="0">
                <a:ea typeface="ＭＳ Ｐゴシック" pitchFamily="34" charset="-128"/>
              </a:rPr>
              <a:pPr/>
              <a:t>23</a:t>
            </a:fld>
            <a:endParaRPr lang="en-US">
              <a:ea typeface="ＭＳ Ｐゴシック" pitchFamily="34" charset="-128"/>
            </a:endParaRPr>
          </a:p>
        </p:txBody>
      </p:sp>
      <p:sp>
        <p:nvSpPr>
          <p:cNvPr id="5" name="Content Placeholder 2"/>
          <p:cNvSpPr txBox="1">
            <a:spLocks/>
          </p:cNvSpPr>
          <p:nvPr/>
        </p:nvSpPr>
        <p:spPr bwMode="auto">
          <a:xfrm>
            <a:off x="432782" y="1556792"/>
            <a:ext cx="82296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ea typeface="ＭＳ Ｐゴシック" charset="-128"/>
              </a:defRPr>
            </a:lvl5pPr>
            <a:lvl6pPr marL="25146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6pPr>
            <a:lvl7pPr marL="29718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7pPr>
            <a:lvl8pPr marL="34290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8pPr>
            <a:lvl9pPr marL="38862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9pPr>
          </a:lstStyle>
          <a:p>
            <a:pPr marL="228600"/>
            <a:r>
              <a:rPr lang="en-US" sz="3100" b="1" kern="0" dirty="0">
                <a:latin typeface="Calibri" panose="020F0502020204030204" pitchFamily="34" charset="0"/>
              </a:rPr>
              <a:t>Actuary (Defined Benefit &amp; Welfare Plans)</a:t>
            </a:r>
          </a:p>
          <a:p>
            <a:pPr marL="514350" lvl="1"/>
            <a:r>
              <a:rPr lang="en-US" sz="2700" kern="0" dirty="0">
                <a:latin typeface="Calibri" panose="020F0502020204030204" pitchFamily="34" charset="0"/>
              </a:rPr>
              <a:t>Advises on adequacy of Plan Funding on the basis of reasonable assumptions.</a:t>
            </a:r>
          </a:p>
          <a:p>
            <a:pPr marL="514350" lvl="1"/>
            <a:r>
              <a:rPr lang="en-US" sz="2700" kern="0" dirty="0">
                <a:latin typeface="Calibri" panose="020F0502020204030204" pitchFamily="34" charset="0"/>
              </a:rPr>
              <a:t>Advises as necessary regarding measures to improve Plan Funding as well as the impact of such measures.  </a:t>
            </a:r>
          </a:p>
          <a:p>
            <a:pPr marL="514350" lvl="1"/>
            <a:r>
              <a:rPr lang="en-US" sz="2700" kern="0" dirty="0">
                <a:latin typeface="Calibri" panose="020F0502020204030204" pitchFamily="34" charset="0"/>
              </a:rPr>
              <a:t>Advises on trends and developments in the medical and pension plan communities.</a:t>
            </a:r>
          </a:p>
          <a:p>
            <a:pPr marL="514350" lvl="1"/>
            <a:r>
              <a:rPr lang="en-US" sz="2700" kern="0" dirty="0">
                <a:latin typeface="Calibri" panose="020F0502020204030204" pitchFamily="34" charset="0"/>
              </a:rPr>
              <a:t>Prepares and files mandated actuarial reports with government agencies.  </a:t>
            </a:r>
          </a:p>
          <a:p>
            <a:pPr marL="514350" lvl="1"/>
            <a:endParaRPr lang="en-US" kern="0" dirty="0"/>
          </a:p>
        </p:txBody>
      </p:sp>
    </p:spTree>
    <p:extLst>
      <p:ext uri="{BB962C8B-B14F-4D97-AF65-F5344CB8AC3E}">
        <p14:creationId xmlns:p14="http://schemas.microsoft.com/office/powerpoint/2010/main" val="3318340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7544" y="404664"/>
            <a:ext cx="8229600" cy="1371600"/>
          </a:xfrm>
        </p:spPr>
        <p:txBody>
          <a:bodyPr/>
          <a:lstStyle/>
          <a:p>
            <a:pPr algn="ctr" eaLnBrk="1" hangingPunct="1"/>
            <a:r>
              <a:rPr lang="en-US" sz="3600" b="1" dirty="0">
                <a:latin typeface="Calibri" panose="020F0502020204030204" pitchFamily="34" charset="0"/>
                <a:ea typeface="ＭＳ Ｐゴシック" pitchFamily="34" charset="-128"/>
              </a:rPr>
              <a:t>Plan Management</a:t>
            </a:r>
          </a:p>
        </p:txBody>
      </p:sp>
      <p:sp>
        <p:nvSpPr>
          <p:cNvPr id="19460" name="Slide Number Placeholder 4"/>
          <p:cNvSpPr>
            <a:spLocks noGrp="1"/>
          </p:cNvSpPr>
          <p:nvPr>
            <p:ph type="sldNum" sz="quarter" idx="11"/>
          </p:nvPr>
        </p:nvSpPr>
        <p:spPr>
          <a:noFill/>
        </p:spPr>
        <p:txBody>
          <a:bodyPr/>
          <a:lstStyle/>
          <a:p>
            <a:fld id="{E6A94EAE-4CEF-45F3-8107-22C54D96BD43}" type="slidenum">
              <a:rPr lang="en-US" smtClean="0">
                <a:ea typeface="ＭＳ Ｐゴシック" pitchFamily="34" charset="-128"/>
              </a:rPr>
              <a:pPr/>
              <a:t>24</a:t>
            </a:fld>
            <a:endParaRPr lang="en-US">
              <a:ea typeface="ＭＳ Ｐゴシック" pitchFamily="34" charset="-128"/>
            </a:endParaRPr>
          </a:p>
        </p:txBody>
      </p:sp>
      <p:sp>
        <p:nvSpPr>
          <p:cNvPr id="5" name="Content Placeholder 2"/>
          <p:cNvSpPr txBox="1">
            <a:spLocks/>
          </p:cNvSpPr>
          <p:nvPr/>
        </p:nvSpPr>
        <p:spPr bwMode="auto">
          <a:xfrm>
            <a:off x="432782" y="1556792"/>
            <a:ext cx="82296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ea typeface="ＭＳ Ｐゴシック" charset="-128"/>
              </a:defRPr>
            </a:lvl5pPr>
            <a:lvl6pPr marL="25146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6pPr>
            <a:lvl7pPr marL="29718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7pPr>
            <a:lvl8pPr marL="34290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8pPr>
            <a:lvl9pPr marL="38862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9pPr>
          </a:lstStyle>
          <a:p>
            <a:pPr marL="228600"/>
            <a:r>
              <a:rPr lang="en-US" sz="3100" b="1" kern="0" dirty="0">
                <a:latin typeface="Calibri" panose="020F0502020204030204" pitchFamily="34" charset="0"/>
              </a:rPr>
              <a:t>Recordkeeper (Defined Contribution Plans / Participant-Directed Investments)</a:t>
            </a:r>
          </a:p>
          <a:p>
            <a:pPr marL="514350" lvl="1"/>
            <a:r>
              <a:rPr lang="en-US" sz="2700" kern="0" dirty="0">
                <a:latin typeface="Calibri" panose="020F0502020204030204" pitchFamily="34" charset="0"/>
              </a:rPr>
              <a:t>Maintains an online platform through which participants may self-direct assets held in their individual accounts among various investment options.</a:t>
            </a:r>
          </a:p>
          <a:p>
            <a:pPr marL="514350" lvl="1"/>
            <a:r>
              <a:rPr lang="en-US" sz="2700" kern="0" dirty="0">
                <a:latin typeface="Calibri" panose="020F0502020204030204" pitchFamily="34" charset="0"/>
              </a:rPr>
              <a:t>Educate participants regarding how to use the online platform and the investment options available to them.</a:t>
            </a:r>
            <a:endParaRPr lang="en-US" kern="0" dirty="0"/>
          </a:p>
        </p:txBody>
      </p:sp>
    </p:spTree>
    <p:extLst>
      <p:ext uri="{BB962C8B-B14F-4D97-AF65-F5344CB8AC3E}">
        <p14:creationId xmlns:p14="http://schemas.microsoft.com/office/powerpoint/2010/main" val="41646140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7544" y="404664"/>
            <a:ext cx="8229600" cy="1371600"/>
          </a:xfrm>
        </p:spPr>
        <p:txBody>
          <a:bodyPr/>
          <a:lstStyle/>
          <a:p>
            <a:pPr algn="ctr" eaLnBrk="1" hangingPunct="1"/>
            <a:r>
              <a:rPr lang="en-US" sz="3600" b="1" dirty="0">
                <a:latin typeface="Calibri" panose="020F0502020204030204" pitchFamily="34" charset="0"/>
                <a:ea typeface="ＭＳ Ｐゴシック" pitchFamily="34" charset="-128"/>
              </a:rPr>
              <a:t>Plan Management</a:t>
            </a:r>
          </a:p>
        </p:txBody>
      </p:sp>
      <p:sp>
        <p:nvSpPr>
          <p:cNvPr id="19460" name="Slide Number Placeholder 4"/>
          <p:cNvSpPr>
            <a:spLocks noGrp="1"/>
          </p:cNvSpPr>
          <p:nvPr>
            <p:ph type="sldNum" sz="quarter" idx="11"/>
          </p:nvPr>
        </p:nvSpPr>
        <p:spPr>
          <a:noFill/>
        </p:spPr>
        <p:txBody>
          <a:bodyPr/>
          <a:lstStyle/>
          <a:p>
            <a:fld id="{E6A94EAE-4CEF-45F3-8107-22C54D96BD43}" type="slidenum">
              <a:rPr lang="en-US" smtClean="0">
                <a:ea typeface="ＭＳ Ｐゴシック" pitchFamily="34" charset="-128"/>
              </a:rPr>
              <a:pPr/>
              <a:t>25</a:t>
            </a:fld>
            <a:endParaRPr lang="en-US">
              <a:ea typeface="ＭＳ Ｐゴシック" pitchFamily="34" charset="-128"/>
            </a:endParaRPr>
          </a:p>
        </p:txBody>
      </p:sp>
      <p:sp>
        <p:nvSpPr>
          <p:cNvPr id="5" name="Content Placeholder 2"/>
          <p:cNvSpPr txBox="1">
            <a:spLocks/>
          </p:cNvSpPr>
          <p:nvPr/>
        </p:nvSpPr>
        <p:spPr bwMode="auto">
          <a:xfrm>
            <a:off x="432782" y="1556792"/>
            <a:ext cx="82296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ea typeface="ＭＳ Ｐゴシック" charset="-128"/>
              </a:defRPr>
            </a:lvl5pPr>
            <a:lvl6pPr marL="25146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6pPr>
            <a:lvl7pPr marL="29718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7pPr>
            <a:lvl8pPr marL="34290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8pPr>
            <a:lvl9pPr marL="38862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9pPr>
          </a:lstStyle>
          <a:p>
            <a:pPr marL="228600"/>
            <a:r>
              <a:rPr lang="en-US" sz="3100" b="1" kern="0" dirty="0">
                <a:latin typeface="Calibri" panose="020F0502020204030204" pitchFamily="34" charset="0"/>
              </a:rPr>
              <a:t>Administrator</a:t>
            </a:r>
            <a:endParaRPr lang="en-US" b="1" kern="0" dirty="0"/>
          </a:p>
          <a:p>
            <a:pPr marL="628650" lvl="1"/>
            <a:r>
              <a:rPr lang="en-US" sz="2700" kern="0" dirty="0">
                <a:latin typeface="Calibri" panose="020F0502020204030204" pitchFamily="34" charset="0"/>
              </a:rPr>
              <a:t>Responsible for the Plan’s day-to-day operations.</a:t>
            </a:r>
          </a:p>
          <a:p>
            <a:pPr marL="628650" lvl="1"/>
            <a:r>
              <a:rPr lang="en-US" sz="2700" kern="0" dirty="0">
                <a:latin typeface="Calibri" panose="020F0502020204030204" pitchFamily="34" charset="0"/>
              </a:rPr>
              <a:t>Handles contribution reporting, maintenance and collections.</a:t>
            </a:r>
          </a:p>
          <a:p>
            <a:pPr marL="628650" lvl="1"/>
            <a:r>
              <a:rPr lang="en-US" sz="2700" kern="0" dirty="0">
                <a:latin typeface="Calibri" panose="020F0502020204030204" pitchFamily="34" charset="0"/>
              </a:rPr>
              <a:t>Processes Benefits and maintains eligibility listing.</a:t>
            </a:r>
          </a:p>
          <a:p>
            <a:pPr marL="628650" lvl="1"/>
            <a:r>
              <a:rPr lang="en-US" sz="2700" kern="0" dirty="0">
                <a:latin typeface="Calibri" panose="020F0502020204030204" pitchFamily="34" charset="0"/>
              </a:rPr>
              <a:t>Maintains financial statements and other records.</a:t>
            </a:r>
          </a:p>
          <a:p>
            <a:pPr marL="628650" lvl="1"/>
            <a:r>
              <a:rPr lang="en-US" sz="2700" kern="0" dirty="0">
                <a:latin typeface="Calibri" panose="020F0502020204030204" pitchFamily="34" charset="0"/>
              </a:rPr>
              <a:t>Handles participant inquiries.</a:t>
            </a:r>
          </a:p>
          <a:p>
            <a:pPr marL="628650" lvl="1"/>
            <a:r>
              <a:rPr lang="en-US" sz="2700" kern="0" dirty="0">
                <a:latin typeface="Calibri" panose="020F0502020204030204" pitchFamily="34" charset="0"/>
              </a:rPr>
              <a:t> Works with other Service Providers to ensure effective Plan Administration.</a:t>
            </a:r>
          </a:p>
          <a:p>
            <a:pPr marL="628650" lvl="1"/>
            <a:endParaRPr lang="en-US" sz="2700" kern="0" dirty="0">
              <a:latin typeface="Calibri" panose="020F0502020204030204" pitchFamily="34" charset="0"/>
            </a:endParaRPr>
          </a:p>
          <a:p>
            <a:pPr marL="628650" lvl="1"/>
            <a:endParaRPr lang="en-US" sz="2700" b="1" kern="0" dirty="0">
              <a:latin typeface="Calibri" panose="020F0502020204030204" pitchFamily="34" charset="0"/>
            </a:endParaRPr>
          </a:p>
        </p:txBody>
      </p:sp>
    </p:spTree>
    <p:extLst>
      <p:ext uri="{BB962C8B-B14F-4D97-AF65-F5344CB8AC3E}">
        <p14:creationId xmlns:p14="http://schemas.microsoft.com/office/powerpoint/2010/main" val="2496229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Content Placeholder 2"/>
          <p:cNvSpPr>
            <a:spLocks noGrp="1"/>
          </p:cNvSpPr>
          <p:nvPr>
            <p:ph sz="quarter" idx="1"/>
          </p:nvPr>
        </p:nvSpPr>
        <p:spPr>
          <a:xfrm>
            <a:off x="446747" y="1052736"/>
            <a:ext cx="8153400" cy="762000"/>
          </a:xfrm>
        </p:spPr>
        <p:txBody>
          <a:bodyPr/>
          <a:lstStyle/>
          <a:p>
            <a:pPr>
              <a:spcBef>
                <a:spcPct val="0"/>
              </a:spcBef>
              <a:spcAft>
                <a:spcPts val="600"/>
              </a:spcAft>
              <a:buSzPct val="100000"/>
              <a:buFont typeface="Wingdings" panose="05000000000000000000" pitchFamily="2" charset="2"/>
              <a:buChar char="v"/>
            </a:pPr>
            <a:r>
              <a:rPr lang="en-US" altLang="en-US" sz="2400" b="1" dirty="0">
                <a:latin typeface="Calibri" panose="020F0502020204030204" pitchFamily="34" charset="0"/>
                <a:ea typeface="ＭＳ Ｐゴシック" panose="020B0600070205080204" pitchFamily="34" charset="-128"/>
                <a:cs typeface="Times New Roman" panose="02020603050405020304" pitchFamily="18" charset="0"/>
              </a:rPr>
              <a:t>Some examples of what your Administrator and Assistant Administrator keep:</a:t>
            </a:r>
          </a:p>
        </p:txBody>
      </p:sp>
      <p:sp>
        <p:nvSpPr>
          <p:cNvPr id="89093" name="Content Placeholder 2"/>
          <p:cNvSpPr txBox="1">
            <a:spLocks/>
          </p:cNvSpPr>
          <p:nvPr/>
        </p:nvSpPr>
        <p:spPr bwMode="auto">
          <a:xfrm>
            <a:off x="914400" y="2138363"/>
            <a:ext cx="3352800" cy="410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19088" indent="-319088">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639763" indent="-2730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2pPr>
            <a:lvl3pPr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ＭＳ Ｐゴシック" panose="020B0600070205080204" pitchFamily="34" charset="-128"/>
              </a:defRPr>
            </a:lvl3pPr>
            <a:lvl4pPr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spcAft>
                <a:spcPts val="600"/>
              </a:spcAft>
              <a:buClr>
                <a:schemeClr val="accent2"/>
              </a:buClr>
              <a:buSzPct val="100000"/>
              <a:buFont typeface="Wingdings" panose="05000000000000000000" pitchFamily="2" charset="2"/>
              <a:buChar char="§"/>
            </a:pPr>
            <a:r>
              <a:rPr lang="en-US" altLang="en-US" sz="2000" dirty="0">
                <a:latin typeface="Calibri" panose="020F0502020204030204" pitchFamily="34" charset="0"/>
                <a:cs typeface="Times New Roman" panose="02020603050405020304" pitchFamily="18" charset="0"/>
              </a:rPr>
              <a:t>Agreement and Declaration of Trust</a:t>
            </a:r>
          </a:p>
          <a:p>
            <a:pPr eaLnBrk="1" hangingPunct="1">
              <a:spcBef>
                <a:spcPct val="0"/>
              </a:spcBef>
              <a:spcAft>
                <a:spcPts val="600"/>
              </a:spcAft>
              <a:buClr>
                <a:schemeClr val="accent2"/>
              </a:buClr>
              <a:buSzPct val="100000"/>
              <a:buFont typeface="Wingdings" panose="05000000000000000000" pitchFamily="2" charset="2"/>
              <a:buChar char="§"/>
            </a:pPr>
            <a:r>
              <a:rPr lang="en-US" altLang="en-US" sz="2000" dirty="0">
                <a:latin typeface="Calibri" panose="020F0502020204030204" pitchFamily="34" charset="0"/>
                <a:cs typeface="Times New Roman" panose="02020603050405020304" pitchFamily="18" charset="0"/>
              </a:rPr>
              <a:t>Plan Documents</a:t>
            </a:r>
          </a:p>
          <a:p>
            <a:pPr eaLnBrk="1" hangingPunct="1">
              <a:spcBef>
                <a:spcPct val="0"/>
              </a:spcBef>
              <a:spcAft>
                <a:spcPts val="600"/>
              </a:spcAft>
              <a:buClr>
                <a:schemeClr val="accent2"/>
              </a:buClr>
              <a:buSzPct val="100000"/>
              <a:buFont typeface="Wingdings" panose="05000000000000000000" pitchFamily="2" charset="2"/>
              <a:buChar char="§"/>
            </a:pPr>
            <a:r>
              <a:rPr lang="en-US" altLang="en-US" sz="2000" dirty="0">
                <a:latin typeface="Calibri" panose="020F0502020204030204" pitchFamily="34" charset="0"/>
                <a:cs typeface="Times New Roman" panose="02020603050405020304" pitchFamily="18" charset="0"/>
              </a:rPr>
              <a:t>Summary Plan Descriptions</a:t>
            </a:r>
          </a:p>
          <a:p>
            <a:pPr eaLnBrk="1" hangingPunct="1">
              <a:spcBef>
                <a:spcPct val="0"/>
              </a:spcBef>
              <a:spcAft>
                <a:spcPts val="600"/>
              </a:spcAft>
              <a:buClr>
                <a:schemeClr val="accent2"/>
              </a:buClr>
              <a:buSzPct val="100000"/>
              <a:buFont typeface="Wingdings" panose="05000000000000000000" pitchFamily="2" charset="2"/>
              <a:buChar char="§"/>
            </a:pPr>
            <a:r>
              <a:rPr lang="en-US" altLang="en-US" sz="2000" dirty="0">
                <a:latin typeface="Calibri" panose="020F0502020204030204" pitchFamily="34" charset="0"/>
                <a:cs typeface="Times New Roman" panose="02020603050405020304" pitchFamily="18" charset="0"/>
              </a:rPr>
              <a:t>Collective Bargaining Agreements</a:t>
            </a:r>
          </a:p>
          <a:p>
            <a:pPr eaLnBrk="1" hangingPunct="1">
              <a:spcBef>
                <a:spcPct val="0"/>
              </a:spcBef>
              <a:spcAft>
                <a:spcPts val="600"/>
              </a:spcAft>
              <a:buClr>
                <a:schemeClr val="accent2"/>
              </a:buClr>
              <a:buSzPct val="100000"/>
              <a:buFont typeface="Wingdings" panose="05000000000000000000" pitchFamily="2" charset="2"/>
              <a:buChar char="§"/>
            </a:pPr>
            <a:r>
              <a:rPr lang="en-US" altLang="en-US" sz="2000" dirty="0">
                <a:latin typeface="Calibri" panose="020F0502020204030204" pitchFamily="34" charset="0"/>
                <a:cs typeface="Times New Roman" panose="02020603050405020304" pitchFamily="18" charset="0"/>
              </a:rPr>
              <a:t>Annual audited financial statements</a:t>
            </a:r>
          </a:p>
          <a:p>
            <a:pPr eaLnBrk="1" hangingPunct="1">
              <a:spcBef>
                <a:spcPct val="0"/>
              </a:spcBef>
              <a:spcAft>
                <a:spcPts val="600"/>
              </a:spcAft>
              <a:buClr>
                <a:schemeClr val="accent2"/>
              </a:buClr>
              <a:buSzPct val="100000"/>
              <a:buFont typeface="Wingdings" panose="05000000000000000000" pitchFamily="2" charset="2"/>
              <a:buChar char="§"/>
            </a:pPr>
            <a:r>
              <a:rPr lang="en-US" altLang="en-US" sz="2000" dirty="0">
                <a:latin typeface="Calibri" panose="020F0502020204030204" pitchFamily="34" charset="0"/>
                <a:cs typeface="Times New Roman" panose="02020603050405020304" pitchFamily="18" charset="0"/>
              </a:rPr>
              <a:t>Governmental Filings (e.g., Form 5500s, 990s)</a:t>
            </a:r>
          </a:p>
          <a:p>
            <a:pPr eaLnBrk="1" hangingPunct="1">
              <a:spcBef>
                <a:spcPct val="0"/>
              </a:spcBef>
              <a:spcAft>
                <a:spcPts val="600"/>
              </a:spcAft>
              <a:buClr>
                <a:schemeClr val="accent2"/>
              </a:buClr>
              <a:buSzPct val="100000"/>
              <a:buFont typeface="Wingdings" panose="05000000000000000000" pitchFamily="2" charset="2"/>
              <a:buChar char="§"/>
            </a:pPr>
            <a:r>
              <a:rPr lang="en-US" altLang="en-US" sz="2000" dirty="0">
                <a:latin typeface="Calibri" panose="020F0502020204030204" pitchFamily="34" charset="0"/>
                <a:cs typeface="Times New Roman" panose="02020603050405020304" pitchFamily="18" charset="0"/>
              </a:rPr>
              <a:t>Service provider agreements</a:t>
            </a:r>
          </a:p>
        </p:txBody>
      </p:sp>
      <p:sp>
        <p:nvSpPr>
          <p:cNvPr id="89094" name="Content Placeholder 2"/>
          <p:cNvSpPr txBox="1">
            <a:spLocks/>
          </p:cNvSpPr>
          <p:nvPr/>
        </p:nvSpPr>
        <p:spPr bwMode="auto">
          <a:xfrm>
            <a:off x="4710536" y="2138363"/>
            <a:ext cx="3352800" cy="410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19088" indent="-319088">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639763" indent="-2730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2pPr>
            <a:lvl3pPr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ＭＳ Ｐゴシック" panose="020B0600070205080204" pitchFamily="34" charset="-128"/>
              </a:defRPr>
            </a:lvl3pPr>
            <a:lvl4pPr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spcAft>
                <a:spcPts val="600"/>
              </a:spcAft>
              <a:buClr>
                <a:schemeClr val="accent2"/>
              </a:buClr>
              <a:buSzPct val="100000"/>
              <a:buFont typeface="Wingdings" panose="05000000000000000000" pitchFamily="2" charset="2"/>
              <a:buChar char="§"/>
            </a:pPr>
            <a:r>
              <a:rPr lang="en-US" altLang="en-US" sz="2000" dirty="0">
                <a:latin typeface="Calibri" panose="020F0502020204030204" pitchFamily="34" charset="0"/>
                <a:cs typeface="Times New Roman" panose="02020603050405020304" pitchFamily="18" charset="0"/>
              </a:rPr>
              <a:t>Minutes and agenda of trustee meetings.</a:t>
            </a:r>
          </a:p>
          <a:p>
            <a:pPr eaLnBrk="1" hangingPunct="1">
              <a:spcBef>
                <a:spcPct val="0"/>
              </a:spcBef>
              <a:spcAft>
                <a:spcPts val="600"/>
              </a:spcAft>
              <a:buClr>
                <a:schemeClr val="accent2"/>
              </a:buClr>
              <a:buSzPct val="100000"/>
              <a:buFont typeface="Wingdings" panose="05000000000000000000" pitchFamily="2" charset="2"/>
              <a:buChar char="§"/>
            </a:pPr>
            <a:r>
              <a:rPr lang="en-US" altLang="en-US" sz="2000" dirty="0">
                <a:latin typeface="Calibri" panose="020F0502020204030204" pitchFamily="34" charset="0"/>
                <a:cs typeface="Times New Roman" panose="02020603050405020304" pitchFamily="18" charset="0"/>
              </a:rPr>
              <a:t>Trustee written acceptances and resignations</a:t>
            </a:r>
          </a:p>
          <a:p>
            <a:pPr eaLnBrk="1" hangingPunct="1">
              <a:spcBef>
                <a:spcPct val="0"/>
              </a:spcBef>
              <a:spcAft>
                <a:spcPts val="600"/>
              </a:spcAft>
              <a:buClr>
                <a:schemeClr val="accent2"/>
              </a:buClr>
              <a:buSzPct val="100000"/>
              <a:buFont typeface="Wingdings" panose="05000000000000000000" pitchFamily="2" charset="2"/>
              <a:buChar char="§"/>
            </a:pPr>
            <a:r>
              <a:rPr lang="en-US" altLang="en-US" sz="2000" dirty="0">
                <a:latin typeface="Calibri" panose="020F0502020204030204" pitchFamily="34" charset="0"/>
                <a:cs typeface="Times New Roman" panose="02020603050405020304" pitchFamily="18" charset="0"/>
              </a:rPr>
              <a:t>Insurance policies</a:t>
            </a:r>
          </a:p>
          <a:p>
            <a:pPr eaLnBrk="1" hangingPunct="1">
              <a:spcBef>
                <a:spcPct val="0"/>
              </a:spcBef>
              <a:spcAft>
                <a:spcPts val="600"/>
              </a:spcAft>
              <a:buClr>
                <a:schemeClr val="accent2"/>
              </a:buClr>
              <a:buSzPct val="100000"/>
              <a:buFont typeface="Wingdings" panose="05000000000000000000" pitchFamily="2" charset="2"/>
              <a:buChar char="§"/>
            </a:pPr>
            <a:r>
              <a:rPr lang="en-US" altLang="en-US" sz="2000" dirty="0">
                <a:latin typeface="Calibri" panose="020F0502020204030204" pitchFamily="34" charset="0"/>
                <a:cs typeface="Times New Roman" panose="02020603050405020304" pitchFamily="18" charset="0"/>
              </a:rPr>
              <a:t>Expense reimbursement vouchers and receipts</a:t>
            </a:r>
          </a:p>
          <a:p>
            <a:pPr eaLnBrk="1" hangingPunct="1">
              <a:spcBef>
                <a:spcPct val="0"/>
              </a:spcBef>
              <a:spcAft>
                <a:spcPts val="600"/>
              </a:spcAft>
              <a:buClr>
                <a:schemeClr val="accent2"/>
              </a:buClr>
              <a:buSzPct val="100000"/>
              <a:buFont typeface="Wingdings" panose="05000000000000000000" pitchFamily="2" charset="2"/>
              <a:buChar char="§"/>
            </a:pPr>
            <a:r>
              <a:rPr lang="en-US" altLang="en-US" sz="2000" dirty="0">
                <a:latin typeface="Calibri" panose="020F0502020204030204" pitchFamily="34" charset="0"/>
                <a:cs typeface="Times New Roman" panose="02020603050405020304" pitchFamily="18" charset="0"/>
              </a:rPr>
              <a:t>Accounting records</a:t>
            </a:r>
          </a:p>
          <a:p>
            <a:pPr eaLnBrk="1" hangingPunct="1">
              <a:spcBef>
                <a:spcPct val="0"/>
              </a:spcBef>
              <a:spcAft>
                <a:spcPts val="600"/>
              </a:spcAft>
              <a:buClr>
                <a:schemeClr val="accent2"/>
              </a:buClr>
              <a:buSzPct val="100000"/>
              <a:buFont typeface="Wingdings" panose="05000000000000000000" pitchFamily="2" charset="2"/>
              <a:buChar char="§"/>
            </a:pPr>
            <a:r>
              <a:rPr lang="en-US" altLang="en-US" sz="2000" dirty="0">
                <a:latin typeface="Calibri" panose="020F0502020204030204" pitchFamily="34" charset="0"/>
                <a:cs typeface="Times New Roman" panose="02020603050405020304" pitchFamily="18" charset="0"/>
              </a:rPr>
              <a:t>Banking and financial account records</a:t>
            </a:r>
          </a:p>
        </p:txBody>
      </p:sp>
      <p:sp>
        <p:nvSpPr>
          <p:cNvPr id="6" name="Slide Number Placeholder 4"/>
          <p:cNvSpPr txBox="1">
            <a:spLocks/>
          </p:cNvSpPr>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fontAlgn="base">
              <a:spcBef>
                <a:spcPct val="0"/>
              </a:spcBef>
              <a:spcAft>
                <a:spcPct val="0"/>
              </a:spcAft>
              <a:defRPr sz="1200" kern="1200">
                <a:solidFill>
                  <a:schemeClr val="tx1"/>
                </a:solidFill>
                <a:latin typeface="Arial Black" pitchFamily="34" charset="0"/>
                <a:ea typeface="ＭＳ Ｐゴシック" pitchFamily="-8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r>
              <a:rPr lang="en-US" dirty="0">
                <a:ea typeface="ＭＳ Ｐゴシック" pitchFamily="34" charset="-128"/>
              </a:rPr>
              <a:t>63</a:t>
            </a:r>
          </a:p>
        </p:txBody>
      </p:sp>
    </p:spTree>
    <p:extLst>
      <p:ext uri="{BB962C8B-B14F-4D97-AF65-F5344CB8AC3E}">
        <p14:creationId xmlns:p14="http://schemas.microsoft.com/office/powerpoint/2010/main" val="41180266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7544" y="404664"/>
            <a:ext cx="8229600" cy="1371600"/>
          </a:xfrm>
        </p:spPr>
        <p:txBody>
          <a:bodyPr/>
          <a:lstStyle/>
          <a:p>
            <a:pPr algn="ctr" eaLnBrk="1" hangingPunct="1"/>
            <a:r>
              <a:rPr lang="en-US" sz="3600" b="1" dirty="0">
                <a:latin typeface="Calibri" panose="020F0502020204030204" pitchFamily="34" charset="0"/>
                <a:ea typeface="ＭＳ Ｐゴシック" pitchFamily="34" charset="-128"/>
              </a:rPr>
              <a:t>Plan Management</a:t>
            </a:r>
          </a:p>
        </p:txBody>
      </p:sp>
      <p:sp>
        <p:nvSpPr>
          <p:cNvPr id="19460" name="Slide Number Placeholder 4"/>
          <p:cNvSpPr>
            <a:spLocks noGrp="1"/>
          </p:cNvSpPr>
          <p:nvPr>
            <p:ph type="sldNum" sz="quarter" idx="11"/>
          </p:nvPr>
        </p:nvSpPr>
        <p:spPr>
          <a:noFill/>
        </p:spPr>
        <p:txBody>
          <a:bodyPr/>
          <a:lstStyle/>
          <a:p>
            <a:fld id="{E6A94EAE-4CEF-45F3-8107-22C54D96BD43}" type="slidenum">
              <a:rPr lang="en-US" smtClean="0">
                <a:ea typeface="ＭＳ Ｐゴシック" pitchFamily="34" charset="-128"/>
              </a:rPr>
              <a:pPr/>
              <a:t>27</a:t>
            </a:fld>
            <a:endParaRPr lang="en-US" dirty="0">
              <a:ea typeface="ＭＳ Ｐゴシック" pitchFamily="34" charset="-128"/>
            </a:endParaRPr>
          </a:p>
        </p:txBody>
      </p:sp>
      <p:sp>
        <p:nvSpPr>
          <p:cNvPr id="5" name="Content Placeholder 2"/>
          <p:cNvSpPr txBox="1">
            <a:spLocks/>
          </p:cNvSpPr>
          <p:nvPr/>
        </p:nvSpPr>
        <p:spPr bwMode="auto">
          <a:xfrm>
            <a:off x="432782" y="1556792"/>
            <a:ext cx="82296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ea typeface="ＭＳ Ｐゴシック" charset="-128"/>
              </a:defRPr>
            </a:lvl5pPr>
            <a:lvl6pPr marL="25146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6pPr>
            <a:lvl7pPr marL="29718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7pPr>
            <a:lvl8pPr marL="34290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8pPr>
            <a:lvl9pPr marL="3886200" indent="-228600" algn="l" rtl="0" fontAlgn="base">
              <a:spcBef>
                <a:spcPct val="20000"/>
              </a:spcBef>
              <a:spcAft>
                <a:spcPct val="0"/>
              </a:spcAft>
              <a:buClr>
                <a:schemeClr val="bg2"/>
              </a:buClr>
              <a:buFont typeface="Wingdings" charset="2"/>
              <a:buChar char="§"/>
              <a:defRPr sz="2000">
                <a:solidFill>
                  <a:schemeClr val="tx1"/>
                </a:solidFill>
                <a:latin typeface="+mn-lt"/>
                <a:ea typeface="ＭＳ Ｐゴシック" charset="-128"/>
              </a:defRPr>
            </a:lvl9pPr>
          </a:lstStyle>
          <a:p>
            <a:pPr marL="228600"/>
            <a:r>
              <a:rPr lang="en-US" sz="3100" b="1" kern="0" dirty="0">
                <a:latin typeface="Calibri" panose="020F0502020204030204" pitchFamily="34" charset="0"/>
              </a:rPr>
              <a:t>Legal Counsel</a:t>
            </a:r>
            <a:endParaRPr lang="en-US" b="1" kern="0" dirty="0"/>
          </a:p>
          <a:p>
            <a:pPr marL="628650" lvl="1"/>
            <a:r>
              <a:rPr lang="en-US" sz="2700" kern="0" dirty="0">
                <a:latin typeface="Calibri" panose="020F0502020204030204" pitchFamily="34" charset="0"/>
              </a:rPr>
              <a:t>Advises on compliance with ERISA, the Internal Revenue Code, and the underlying regulations of each.  This includes fiduciary compliance, as well as compliance with laws like the Affordable Care Act.</a:t>
            </a:r>
          </a:p>
          <a:p>
            <a:pPr marL="628650" lvl="1"/>
            <a:r>
              <a:rPr lang="en-US" sz="2700" kern="0" dirty="0">
                <a:latin typeface="Calibri" panose="020F0502020204030204" pitchFamily="34" charset="0"/>
              </a:rPr>
              <a:t>Handles plan drafting and ensures that the plan qualifies by design for favorable tax treatment.</a:t>
            </a:r>
          </a:p>
          <a:p>
            <a:pPr marL="628650" lvl="1"/>
            <a:r>
              <a:rPr lang="en-US" sz="2700" kern="0" dirty="0">
                <a:latin typeface="Calibri" panose="020F0502020204030204" pitchFamily="34" charset="0"/>
              </a:rPr>
              <a:t>Collects delinquent contributions and withdrawal liability.</a:t>
            </a:r>
          </a:p>
          <a:p>
            <a:pPr marL="628650" lvl="1"/>
            <a:r>
              <a:rPr lang="en-US" sz="2700" kern="0" dirty="0">
                <a:latin typeface="Calibri" panose="020F0502020204030204" pitchFamily="34" charset="0"/>
              </a:rPr>
              <a:t>Handles litigation and helps prevent litigation.</a:t>
            </a:r>
          </a:p>
          <a:p>
            <a:pPr marL="628650" lvl="1"/>
            <a:endParaRPr lang="en-US" sz="2700" kern="0" dirty="0">
              <a:latin typeface="Calibri" panose="020F0502020204030204" pitchFamily="34" charset="0"/>
            </a:endParaRPr>
          </a:p>
          <a:p>
            <a:pPr marL="628650" lvl="1"/>
            <a:endParaRPr lang="en-US" sz="2700" kern="0" dirty="0">
              <a:latin typeface="Calibri" panose="020F0502020204030204" pitchFamily="34" charset="0"/>
            </a:endParaRPr>
          </a:p>
          <a:p>
            <a:pPr marL="628650" lvl="1"/>
            <a:endParaRPr lang="en-US" sz="2700" b="1" kern="0" dirty="0">
              <a:latin typeface="Calibri" panose="020F0502020204030204" pitchFamily="34" charset="0"/>
            </a:endParaRPr>
          </a:p>
        </p:txBody>
      </p:sp>
    </p:spTree>
    <p:extLst>
      <p:ext uri="{BB962C8B-B14F-4D97-AF65-F5344CB8AC3E}">
        <p14:creationId xmlns:p14="http://schemas.microsoft.com/office/powerpoint/2010/main" val="901303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575556" y="2816932"/>
            <a:ext cx="8229600" cy="1371600"/>
          </a:xfrm>
        </p:spPr>
        <p:txBody>
          <a:bodyPr/>
          <a:lstStyle/>
          <a:p>
            <a:pPr algn="ctr"/>
            <a:br>
              <a:rPr lang="en-US" altLang="en-US" sz="6000" b="1" dirty="0">
                <a:effectLst>
                  <a:outerShdw blurRad="38100" dist="38100" dir="2700000" algn="tl">
                    <a:srgbClr val="000000">
                      <a:alpha val="43137"/>
                    </a:srgbClr>
                  </a:outerShdw>
                </a:effectLst>
                <a:latin typeface="Calibri" panose="020F0502020204030204" pitchFamily="34" charset="0"/>
                <a:ea typeface="ＭＳ Ｐゴシック" panose="020B0600070205080204" pitchFamily="34" charset="-128"/>
                <a:cs typeface="Times New Roman" panose="02020603050405020304" pitchFamily="18" charset="0"/>
              </a:rPr>
            </a:br>
            <a:r>
              <a:rPr lang="en-US" altLang="en-US" sz="6000" b="1" dirty="0">
                <a:effectLst>
                  <a:outerShdw blurRad="38100" dist="38100" dir="2700000" algn="tl">
                    <a:srgbClr val="000000">
                      <a:alpha val="43137"/>
                    </a:srgbClr>
                  </a:outerShdw>
                </a:effectLst>
                <a:latin typeface="Calibri" panose="020F0502020204030204" pitchFamily="34" charset="0"/>
                <a:ea typeface="ＭＳ Ｐゴシック" panose="020B0600070205080204" pitchFamily="34" charset="-128"/>
                <a:cs typeface="Times New Roman" panose="02020603050405020304" pitchFamily="18" charset="0"/>
              </a:rPr>
              <a:t>WHAT ARE THE PRIMARY LAWS THAT APPLY?</a:t>
            </a:r>
          </a:p>
        </p:txBody>
      </p:sp>
      <p:sp>
        <p:nvSpPr>
          <p:cNvPr id="41987"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8A6C676E-7911-466E-B85D-A6E2415B1B18}" type="slidenum">
              <a:rPr lang="en-US" altLang="en-US" sz="1200" smtClean="0">
                <a:latin typeface="Arial Black" panose="020B0A04020102020204" pitchFamily="34" charset="0"/>
              </a:rPr>
              <a:pPr>
                <a:spcBef>
                  <a:spcPct val="0"/>
                </a:spcBef>
                <a:buClrTx/>
                <a:buSzTx/>
                <a:buFontTx/>
                <a:buNone/>
              </a:pPr>
              <a:t>28</a:t>
            </a:fld>
            <a:endParaRPr lang="en-US" altLang="en-US" sz="1200">
              <a:latin typeface="Arial Black" panose="020B0A04020102020204" pitchFamily="34" charset="0"/>
            </a:endParaRPr>
          </a:p>
        </p:txBody>
      </p:sp>
    </p:spTree>
    <p:extLst>
      <p:ext uri="{BB962C8B-B14F-4D97-AF65-F5344CB8AC3E}">
        <p14:creationId xmlns:p14="http://schemas.microsoft.com/office/powerpoint/2010/main" val="7185656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67544" y="476672"/>
            <a:ext cx="8229600" cy="1371600"/>
          </a:xfrm>
        </p:spPr>
        <p:txBody>
          <a:bodyPr/>
          <a:lstStyle/>
          <a:p>
            <a:pPr algn="ctr"/>
            <a:r>
              <a:rPr lang="en-US" sz="3600" b="1" dirty="0">
                <a:solidFill>
                  <a:srgbClr val="FF0000"/>
                </a:solidFill>
                <a:latin typeface="Calibri" panose="020F0502020204030204" pitchFamily="34" charset="0"/>
                <a:ea typeface="ＭＳ Ｐゴシック" pitchFamily="34" charset="-128"/>
              </a:rPr>
              <a:t>Basic Legal Issues Applicable to </a:t>
            </a:r>
            <a:br>
              <a:rPr lang="en-US" sz="3600" b="1" dirty="0">
                <a:solidFill>
                  <a:srgbClr val="FF0000"/>
                </a:solidFill>
                <a:latin typeface="Calibri" panose="020F0502020204030204" pitchFamily="34" charset="0"/>
                <a:ea typeface="ＭＳ Ｐゴシック" pitchFamily="34" charset="-128"/>
              </a:rPr>
            </a:br>
            <a:r>
              <a:rPr lang="en-US" sz="3600" b="1" dirty="0">
                <a:solidFill>
                  <a:srgbClr val="FF0000"/>
                </a:solidFill>
                <a:latin typeface="Calibri" panose="020F0502020204030204" pitchFamily="34" charset="0"/>
                <a:ea typeface="ＭＳ Ｐゴシック" pitchFamily="34" charset="-128"/>
              </a:rPr>
              <a:t>ERISA Fiduciaries</a:t>
            </a:r>
            <a:endParaRPr lang="en-US" sz="3600" dirty="0">
              <a:solidFill>
                <a:srgbClr val="FF0000"/>
              </a:solidFill>
              <a:latin typeface="Calibri" panose="020F0502020204030204" pitchFamily="34" charset="0"/>
              <a:ea typeface="ＭＳ Ｐゴシック" pitchFamily="34" charset="-128"/>
            </a:endParaRPr>
          </a:p>
        </p:txBody>
      </p:sp>
      <p:sp>
        <p:nvSpPr>
          <p:cNvPr id="30723" name="Content Placeholder 2"/>
          <p:cNvSpPr>
            <a:spLocks noGrp="1"/>
          </p:cNvSpPr>
          <p:nvPr>
            <p:ph idx="1"/>
          </p:nvPr>
        </p:nvSpPr>
        <p:spPr>
          <a:xfrm>
            <a:off x="395536" y="1772816"/>
            <a:ext cx="8229600" cy="3886200"/>
          </a:xfrm>
        </p:spPr>
        <p:txBody>
          <a:bodyPr/>
          <a:lstStyle/>
          <a:p>
            <a:pPr eaLnBrk="1" hangingPunct="1"/>
            <a:r>
              <a:rPr lang="en-US" sz="2800" dirty="0">
                <a:latin typeface="Calibri" panose="020F0502020204030204" pitchFamily="34" charset="0"/>
                <a:ea typeface="ＭＳ Ｐゴシック" pitchFamily="34" charset="-128"/>
              </a:rPr>
              <a:t>The Taft-Hartley Act</a:t>
            </a:r>
          </a:p>
          <a:p>
            <a:pPr eaLnBrk="1" hangingPunct="1"/>
            <a:r>
              <a:rPr lang="en-US" sz="2800" dirty="0">
                <a:latin typeface="Calibri" panose="020F0502020204030204" pitchFamily="34" charset="0"/>
                <a:ea typeface="ＭＳ Ｐゴシック" pitchFamily="34" charset="-128"/>
              </a:rPr>
              <a:t>Internal Revenue Code</a:t>
            </a:r>
          </a:p>
          <a:p>
            <a:pPr eaLnBrk="1" hangingPunct="1"/>
            <a:r>
              <a:rPr lang="en-US" sz="2800" dirty="0">
                <a:latin typeface="Calibri" panose="020F0502020204030204" pitchFamily="34" charset="0"/>
                <a:ea typeface="ＭＳ Ｐゴシック" pitchFamily="34" charset="-128"/>
              </a:rPr>
              <a:t>Employee Retirement Income Security Act of 1974.  a.k.a. ERISA</a:t>
            </a:r>
          </a:p>
          <a:p>
            <a:pPr lvl="1" eaLnBrk="1" hangingPunct="1"/>
            <a:r>
              <a:rPr lang="en-US" sz="2400" dirty="0">
                <a:latin typeface="Calibri" panose="020F0502020204030204" pitchFamily="34" charset="0"/>
                <a:ea typeface="ＭＳ Ｐゴシック" pitchFamily="34" charset="-128"/>
              </a:rPr>
              <a:t>Title I:  Protection of Participants (DOL)</a:t>
            </a:r>
          </a:p>
          <a:p>
            <a:pPr lvl="1" eaLnBrk="1" hangingPunct="1"/>
            <a:r>
              <a:rPr lang="en-US" sz="2400" dirty="0">
                <a:latin typeface="Calibri" panose="020F0502020204030204" pitchFamily="34" charset="0"/>
                <a:ea typeface="ＭＳ Ｐゴシック" pitchFamily="34" charset="-128"/>
              </a:rPr>
              <a:t>Title II:  Plan Qualification Requirements (IRS)</a:t>
            </a:r>
          </a:p>
          <a:p>
            <a:pPr lvl="1" eaLnBrk="1" hangingPunct="1"/>
            <a:r>
              <a:rPr lang="en-US" sz="2400" dirty="0">
                <a:latin typeface="Calibri" panose="020F0502020204030204" pitchFamily="34" charset="0"/>
                <a:ea typeface="ＭＳ Ｐゴシック" pitchFamily="34" charset="-128"/>
              </a:rPr>
              <a:t>Title III:  Administrative and Agency Provisions</a:t>
            </a:r>
          </a:p>
          <a:p>
            <a:pPr lvl="2" eaLnBrk="1" hangingPunct="1"/>
            <a:r>
              <a:rPr lang="en-US" sz="2000" dirty="0">
                <a:latin typeface="Calibri" panose="020F0502020204030204" pitchFamily="34" charset="0"/>
                <a:ea typeface="ＭＳ Ｐゴシック" pitchFamily="34" charset="-128"/>
              </a:rPr>
              <a:t>Allocates authority between the Department of Labor and the Internal Revenue Service.  </a:t>
            </a:r>
          </a:p>
          <a:p>
            <a:pPr lvl="1" eaLnBrk="1" hangingPunct="1"/>
            <a:r>
              <a:rPr lang="en-US" sz="2400" dirty="0">
                <a:latin typeface="Calibri" panose="020F0502020204030204" pitchFamily="34" charset="0"/>
                <a:ea typeface="ＭＳ Ｐゴシック" pitchFamily="34" charset="-128"/>
              </a:rPr>
              <a:t>Title IV:  Plan Termination Insurance (PBGC)</a:t>
            </a:r>
          </a:p>
          <a:p>
            <a:pPr>
              <a:buFont typeface="Wingdings" pitchFamily="2" charset="2"/>
              <a:buNone/>
            </a:pPr>
            <a:endParaRPr lang="en-US" sz="2800" dirty="0">
              <a:latin typeface="Calibri" panose="020F0502020204030204" pitchFamily="34" charset="0"/>
              <a:ea typeface="ＭＳ Ｐゴシック" pitchFamily="34" charset="-128"/>
            </a:endParaRPr>
          </a:p>
        </p:txBody>
      </p:sp>
      <p:sp>
        <p:nvSpPr>
          <p:cNvPr id="30724" name="Slide Number Placeholder 3"/>
          <p:cNvSpPr>
            <a:spLocks noGrp="1"/>
          </p:cNvSpPr>
          <p:nvPr>
            <p:ph type="sldNum" sz="quarter" idx="11"/>
          </p:nvPr>
        </p:nvSpPr>
        <p:spPr>
          <a:noFill/>
        </p:spPr>
        <p:txBody>
          <a:bodyPr/>
          <a:lstStyle/>
          <a:p>
            <a:fld id="{83C9E981-B978-469F-9630-DBB5DEDAC2B4}" type="slidenum">
              <a:rPr lang="en-US" smtClean="0">
                <a:ea typeface="ＭＳ Ｐゴシック" pitchFamily="34" charset="-128"/>
              </a:rPr>
              <a:pPr/>
              <a:t>29</a:t>
            </a:fld>
            <a:endParaRPr lang="en-US">
              <a:ea typeface="ＭＳ Ｐゴシック"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503238" y="620713"/>
            <a:ext cx="8229600" cy="1027112"/>
          </a:xfrm>
        </p:spPr>
        <p:txBody>
          <a:bodyPr/>
          <a:lstStyle/>
          <a:p>
            <a:pPr algn="ctr"/>
            <a:r>
              <a:rPr lang="en-US" sz="3600" b="1" dirty="0">
                <a:latin typeface="Calibri" panose="020F0502020204030204" pitchFamily="34" charset="0"/>
                <a:ea typeface="ＭＳ Ｐゴシック" pitchFamily="34" charset="-128"/>
              </a:rPr>
              <a:t>What is a Fiduciary?</a:t>
            </a:r>
          </a:p>
        </p:txBody>
      </p:sp>
      <p:sp>
        <p:nvSpPr>
          <p:cNvPr id="37891" name="Content Placeholder 2"/>
          <p:cNvSpPr>
            <a:spLocks noGrp="1"/>
          </p:cNvSpPr>
          <p:nvPr>
            <p:ph idx="1"/>
          </p:nvPr>
        </p:nvSpPr>
        <p:spPr>
          <a:xfrm>
            <a:off x="323528" y="1592796"/>
            <a:ext cx="8435975" cy="4275137"/>
          </a:xfrm>
        </p:spPr>
        <p:txBody>
          <a:bodyPr/>
          <a:lstStyle/>
          <a:p>
            <a:r>
              <a:rPr lang="en-US" sz="3050" dirty="0">
                <a:latin typeface="Calibri" panose="020F0502020204030204" pitchFamily="34" charset="0"/>
                <a:ea typeface="ＭＳ Ｐゴシック" pitchFamily="34" charset="-128"/>
              </a:rPr>
              <a:t>A fiduciary is someone who has special relationship of trust or responsibility to another such as guardian, estate executor or fiduciary of family trust.</a:t>
            </a:r>
          </a:p>
          <a:p>
            <a:endParaRPr lang="en-US" sz="3050" dirty="0">
              <a:latin typeface="Calibri" panose="020F0502020204030204" pitchFamily="34" charset="0"/>
              <a:ea typeface="ＭＳ Ｐゴシック" pitchFamily="34" charset="-128"/>
            </a:endParaRPr>
          </a:p>
        </p:txBody>
      </p:sp>
      <p:sp>
        <p:nvSpPr>
          <p:cNvPr id="37892" name="Slide Number Placeholder 3"/>
          <p:cNvSpPr>
            <a:spLocks noGrp="1"/>
          </p:cNvSpPr>
          <p:nvPr>
            <p:ph type="sldNum" sz="quarter" idx="11"/>
          </p:nvPr>
        </p:nvSpPr>
        <p:spPr>
          <a:noFill/>
        </p:spPr>
        <p:txBody>
          <a:bodyPr/>
          <a:lstStyle/>
          <a:p>
            <a:fld id="{75F1D13C-F20B-4111-A387-818F7335FFD1}" type="slidenum">
              <a:rPr lang="en-US" smtClean="0">
                <a:ea typeface="ＭＳ Ｐゴシック" pitchFamily="34" charset="-128"/>
              </a:rPr>
              <a:pPr/>
              <a:t>3</a:t>
            </a:fld>
            <a:endParaRPr lang="en-US">
              <a:ea typeface="ＭＳ Ｐゴシック" pitchFamily="34" charset="-128"/>
            </a:endParaRPr>
          </a:p>
        </p:txBody>
      </p:sp>
    </p:spTree>
    <p:extLst>
      <p:ext uri="{BB962C8B-B14F-4D97-AF65-F5344CB8AC3E}">
        <p14:creationId xmlns:p14="http://schemas.microsoft.com/office/powerpoint/2010/main" val="34670335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359532" y="692696"/>
            <a:ext cx="8229600" cy="1371600"/>
          </a:xfrm>
        </p:spPr>
        <p:txBody>
          <a:bodyPr/>
          <a:lstStyle/>
          <a:p>
            <a:pPr algn="ctr"/>
            <a:r>
              <a:rPr lang="en-US" sz="3600" b="1" dirty="0">
                <a:latin typeface="Calibri" panose="020F0502020204030204" pitchFamily="34" charset="0"/>
                <a:ea typeface="ＭＳ Ｐゴシック" pitchFamily="34" charset="-128"/>
              </a:rPr>
              <a:t>Taft-Hartley Act</a:t>
            </a:r>
            <a:endParaRPr lang="en-US" sz="3600" dirty="0">
              <a:latin typeface="Calibri" panose="020F0502020204030204" pitchFamily="34" charset="0"/>
              <a:ea typeface="ＭＳ Ｐゴシック" pitchFamily="34" charset="-128"/>
            </a:endParaRPr>
          </a:p>
        </p:txBody>
      </p:sp>
      <p:sp>
        <p:nvSpPr>
          <p:cNvPr id="30723" name="Content Placeholder 2"/>
          <p:cNvSpPr>
            <a:spLocks noGrp="1"/>
          </p:cNvSpPr>
          <p:nvPr>
            <p:ph idx="1"/>
          </p:nvPr>
        </p:nvSpPr>
        <p:spPr>
          <a:xfrm>
            <a:off x="441040" y="1772816"/>
            <a:ext cx="8229600" cy="3886200"/>
          </a:xfrm>
        </p:spPr>
        <p:txBody>
          <a:bodyPr/>
          <a:lstStyle/>
          <a:p>
            <a:pPr eaLnBrk="1" hangingPunct="1"/>
            <a:r>
              <a:rPr lang="en-US" sz="2800" dirty="0">
                <a:latin typeface="Calibri" panose="020F0502020204030204" pitchFamily="34" charset="0"/>
                <a:ea typeface="ＭＳ Ｐゴシック" pitchFamily="34" charset="-128"/>
              </a:rPr>
              <a:t>Provides structural rules for collectively bargained multiemployer plans.</a:t>
            </a:r>
          </a:p>
          <a:p>
            <a:pPr eaLnBrk="1" hangingPunct="1"/>
            <a:r>
              <a:rPr lang="en-US" sz="2800" dirty="0">
                <a:latin typeface="Calibri" panose="020F0502020204030204" pitchFamily="34" charset="0"/>
                <a:ea typeface="ＭＳ Ｐゴシック" pitchFamily="34" charset="-128"/>
              </a:rPr>
              <a:t>Makes it a crime for an employer to pay or agree to pay anything of value to a representative of its employees.</a:t>
            </a:r>
          </a:p>
          <a:p>
            <a:pPr eaLnBrk="1" hangingPunct="1"/>
            <a:r>
              <a:rPr lang="en-US" sz="2800" dirty="0">
                <a:latin typeface="Calibri" panose="020F0502020204030204" pitchFamily="34" charset="0"/>
                <a:ea typeface="ＭＳ Ｐゴシック" pitchFamily="34" charset="-128"/>
              </a:rPr>
              <a:t>Exception for payments made to a trust fund e</a:t>
            </a:r>
            <a:r>
              <a:rPr lang="en-US" altLang="ja-JP" sz="2800" dirty="0">
                <a:latin typeface="Calibri" panose="020F0502020204030204" pitchFamily="34" charset="0"/>
                <a:ea typeface="ＭＳ Ｐゴシック" pitchFamily="34" charset="-128"/>
              </a:rPr>
              <a:t>stablished for the sole and exclusive benefit of employees of the employer and families and dependents.</a:t>
            </a:r>
          </a:p>
          <a:p>
            <a:pPr eaLnBrk="1" hangingPunct="1"/>
            <a:r>
              <a:rPr lang="en-US" altLang="ja-JP" sz="2800" dirty="0">
                <a:latin typeface="Calibri" panose="020F0502020204030204" pitchFamily="34" charset="0"/>
                <a:ea typeface="ＭＳ Ｐゴシック" pitchFamily="34" charset="-128"/>
              </a:rPr>
              <a:t>Trust fund must meet certain requirements.</a:t>
            </a:r>
          </a:p>
          <a:p>
            <a:pPr>
              <a:buFont typeface="Wingdings" pitchFamily="2" charset="2"/>
              <a:buNone/>
            </a:pPr>
            <a:endParaRPr lang="en-US" sz="2800" dirty="0">
              <a:latin typeface="Calibri" panose="020F0502020204030204" pitchFamily="34" charset="0"/>
              <a:ea typeface="ＭＳ Ｐゴシック" pitchFamily="34" charset="-128"/>
            </a:endParaRPr>
          </a:p>
        </p:txBody>
      </p:sp>
      <p:sp>
        <p:nvSpPr>
          <p:cNvPr id="30724" name="Slide Number Placeholder 3"/>
          <p:cNvSpPr>
            <a:spLocks noGrp="1"/>
          </p:cNvSpPr>
          <p:nvPr>
            <p:ph type="sldNum" sz="quarter" idx="11"/>
          </p:nvPr>
        </p:nvSpPr>
        <p:spPr>
          <a:noFill/>
        </p:spPr>
        <p:txBody>
          <a:bodyPr/>
          <a:lstStyle/>
          <a:p>
            <a:fld id="{83C9E981-B978-469F-9630-DBB5DEDAC2B4}" type="slidenum">
              <a:rPr lang="en-US" smtClean="0">
                <a:ea typeface="ＭＳ Ｐゴシック" pitchFamily="34" charset="-128"/>
              </a:rPr>
              <a:pPr/>
              <a:t>30</a:t>
            </a:fld>
            <a:endParaRPr lang="en-US">
              <a:ea typeface="ＭＳ Ｐゴシック" pitchFamily="34" charset="-128"/>
            </a:endParaRPr>
          </a:p>
        </p:txBody>
      </p:sp>
    </p:spTree>
    <p:extLst>
      <p:ext uri="{BB962C8B-B14F-4D97-AF65-F5344CB8AC3E}">
        <p14:creationId xmlns:p14="http://schemas.microsoft.com/office/powerpoint/2010/main" val="30172259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67544" y="620688"/>
            <a:ext cx="8229600" cy="1371600"/>
          </a:xfrm>
        </p:spPr>
        <p:txBody>
          <a:bodyPr/>
          <a:lstStyle/>
          <a:p>
            <a:pPr algn="ctr" eaLnBrk="1" hangingPunct="1"/>
            <a:r>
              <a:rPr lang="en-US" sz="3600" b="1" dirty="0">
                <a:latin typeface="Calibri" panose="020F0502020204030204" pitchFamily="34" charset="0"/>
                <a:ea typeface="ＭＳ Ｐゴシック" pitchFamily="34" charset="-128"/>
              </a:rPr>
              <a:t>Taft-Hartley Act </a:t>
            </a:r>
            <a:br>
              <a:rPr lang="en-US" sz="3600" b="1" dirty="0">
                <a:latin typeface="Calibri" panose="020F0502020204030204" pitchFamily="34" charset="0"/>
                <a:ea typeface="ＭＳ Ｐゴシック" pitchFamily="34" charset="-128"/>
              </a:rPr>
            </a:br>
            <a:r>
              <a:rPr lang="en-US" sz="3600" b="1" dirty="0">
                <a:latin typeface="Calibri" panose="020F0502020204030204" pitchFamily="34" charset="0"/>
                <a:ea typeface="ＭＳ Ｐゴシック" pitchFamily="34" charset="-128"/>
              </a:rPr>
              <a:t>Exception Requirements</a:t>
            </a:r>
            <a:endParaRPr lang="en-US" sz="3600" b="1" dirty="0">
              <a:latin typeface="Garamond" pitchFamily="18" charset="0"/>
              <a:ea typeface="ＭＳ Ｐゴシック" pitchFamily="34" charset="-128"/>
            </a:endParaRPr>
          </a:p>
        </p:txBody>
      </p:sp>
      <p:sp>
        <p:nvSpPr>
          <p:cNvPr id="31747" name="Rectangle 3"/>
          <p:cNvSpPr>
            <a:spLocks noGrp="1" noChangeArrowheads="1"/>
          </p:cNvSpPr>
          <p:nvPr>
            <p:ph idx="1"/>
          </p:nvPr>
        </p:nvSpPr>
        <p:spPr/>
        <p:txBody>
          <a:bodyPr/>
          <a:lstStyle/>
          <a:p>
            <a:pPr eaLnBrk="1" hangingPunct="1"/>
            <a:r>
              <a:rPr lang="en-US" sz="2800" dirty="0">
                <a:latin typeface="Calibri" panose="020F0502020204030204" pitchFamily="34" charset="0"/>
                <a:ea typeface="ＭＳ Ｐゴシック" pitchFamily="34" charset="-128"/>
              </a:rPr>
              <a:t>Payments held in trust for purposes permitted by Taft-Hartley.</a:t>
            </a:r>
          </a:p>
          <a:p>
            <a:pPr eaLnBrk="1" hangingPunct="1"/>
            <a:r>
              <a:rPr lang="en-US" sz="2800" dirty="0">
                <a:latin typeface="Calibri" panose="020F0502020204030204" pitchFamily="34" charset="0"/>
                <a:ea typeface="ＭＳ Ｐゴシック" pitchFamily="34" charset="-128"/>
              </a:rPr>
              <a:t>Contributions made pursuant to a written agreement.</a:t>
            </a:r>
          </a:p>
          <a:p>
            <a:pPr eaLnBrk="1" hangingPunct="1"/>
            <a:r>
              <a:rPr lang="en-US" sz="2800" dirty="0">
                <a:latin typeface="Calibri" panose="020F0502020204030204" pitchFamily="34" charset="0"/>
                <a:ea typeface="ＭＳ Ｐゴシック" pitchFamily="34" charset="-128"/>
              </a:rPr>
              <a:t>Equal labor-management representation on board of trustees and mechanism for breaking a trustee deadlock.</a:t>
            </a:r>
          </a:p>
          <a:p>
            <a:pPr eaLnBrk="1" hangingPunct="1"/>
            <a:r>
              <a:rPr lang="en-US" sz="2800" dirty="0">
                <a:latin typeface="Calibri" panose="020F0502020204030204" pitchFamily="34" charset="0"/>
                <a:ea typeface="ＭＳ Ｐゴシック" pitchFamily="34" charset="-128"/>
              </a:rPr>
              <a:t>Trust audited annually.</a:t>
            </a:r>
          </a:p>
        </p:txBody>
      </p:sp>
      <p:sp>
        <p:nvSpPr>
          <p:cNvPr id="31748" name="Slide Number Placeholder 4"/>
          <p:cNvSpPr>
            <a:spLocks noGrp="1"/>
          </p:cNvSpPr>
          <p:nvPr>
            <p:ph type="sldNum" sz="quarter" idx="11"/>
          </p:nvPr>
        </p:nvSpPr>
        <p:spPr>
          <a:noFill/>
        </p:spPr>
        <p:txBody>
          <a:bodyPr/>
          <a:lstStyle/>
          <a:p>
            <a:fld id="{89879E81-61C7-437D-AF6F-59ECDF23F667}" type="slidenum">
              <a:rPr lang="en-US" smtClean="0">
                <a:ea typeface="ＭＳ Ｐゴシック" pitchFamily="34" charset="-128"/>
              </a:rPr>
              <a:pPr/>
              <a:t>31</a:t>
            </a:fld>
            <a:endParaRPr lang="en-US">
              <a:ea typeface="ＭＳ Ｐゴシック" pitchFamily="34" charset="-128"/>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359532" y="872716"/>
            <a:ext cx="8229600" cy="863600"/>
          </a:xfrm>
        </p:spPr>
        <p:txBody>
          <a:bodyPr/>
          <a:lstStyle/>
          <a:p>
            <a:pPr algn="ctr" eaLnBrk="1" hangingPunct="1"/>
            <a:r>
              <a:rPr lang="en-US" sz="3600" b="1" dirty="0">
                <a:latin typeface="Calibri" panose="020F0502020204030204" pitchFamily="34" charset="0"/>
                <a:ea typeface="ＭＳ Ｐゴシック" pitchFamily="34" charset="-128"/>
              </a:rPr>
              <a:t>Internal Revenue Code</a:t>
            </a:r>
            <a:br>
              <a:rPr lang="en-US" sz="3600" b="1" dirty="0">
                <a:latin typeface="Calibri" panose="020F0502020204030204" pitchFamily="34" charset="0"/>
                <a:ea typeface="ＭＳ Ｐゴシック" pitchFamily="34" charset="-128"/>
              </a:rPr>
            </a:br>
            <a:endParaRPr lang="en-US" sz="3600" b="1" dirty="0">
              <a:latin typeface="Calibri" panose="020F0502020204030204" pitchFamily="34" charset="0"/>
              <a:ea typeface="ＭＳ Ｐゴシック" pitchFamily="34" charset="-128"/>
            </a:endParaRPr>
          </a:p>
        </p:txBody>
      </p:sp>
      <p:sp>
        <p:nvSpPr>
          <p:cNvPr id="81923" name="Rectangle 3"/>
          <p:cNvSpPr>
            <a:spLocks noGrp="1" noChangeArrowheads="1"/>
          </p:cNvSpPr>
          <p:nvPr>
            <p:ph idx="1"/>
          </p:nvPr>
        </p:nvSpPr>
        <p:spPr>
          <a:xfrm>
            <a:off x="431540" y="1376772"/>
            <a:ext cx="8229600" cy="3886200"/>
          </a:xfrm>
        </p:spPr>
        <p:txBody>
          <a:bodyPr/>
          <a:lstStyle/>
          <a:p>
            <a:pPr eaLnBrk="1" hangingPunct="1"/>
            <a:r>
              <a:rPr lang="en-US" dirty="0">
                <a:latin typeface="Calibri" panose="020F0502020204030204" pitchFamily="34" charset="0"/>
                <a:ea typeface="ＭＳ Ｐゴシック" pitchFamily="34" charset="-128"/>
              </a:rPr>
              <a:t>Internal Revenue Code rules for qualified retirement plans.</a:t>
            </a:r>
          </a:p>
          <a:p>
            <a:pPr eaLnBrk="1" hangingPunct="1"/>
            <a:r>
              <a:rPr lang="en-US" dirty="0">
                <a:latin typeface="Calibri" panose="020F0502020204030204" pitchFamily="34" charset="0"/>
                <a:ea typeface="ＭＳ Ｐゴシック" pitchFamily="34" charset="-128"/>
              </a:rPr>
              <a:t>Qualified plans receive special tax treatment by meeting requirements of the IRC.</a:t>
            </a:r>
          </a:p>
          <a:p>
            <a:pPr lvl="1" eaLnBrk="1" hangingPunct="1"/>
            <a:r>
              <a:rPr lang="en-US" dirty="0">
                <a:latin typeface="Calibri" panose="020F0502020204030204" pitchFamily="34" charset="0"/>
                <a:ea typeface="ＭＳ Ｐゴシック" pitchFamily="34" charset="-128"/>
              </a:rPr>
              <a:t>Employers get tax deduction for contributions.</a:t>
            </a:r>
          </a:p>
          <a:p>
            <a:pPr lvl="1" eaLnBrk="1" hangingPunct="1"/>
            <a:r>
              <a:rPr lang="en-US" dirty="0">
                <a:latin typeface="Calibri" panose="020F0502020204030204" pitchFamily="34" charset="0"/>
                <a:ea typeface="ＭＳ Ｐゴシック" pitchFamily="34" charset="-128"/>
              </a:rPr>
              <a:t>Employees do not pay tax on contributions.</a:t>
            </a:r>
          </a:p>
          <a:p>
            <a:pPr lvl="1" eaLnBrk="1" hangingPunct="1"/>
            <a:r>
              <a:rPr lang="en-US" dirty="0">
                <a:latin typeface="Calibri" panose="020F0502020204030204" pitchFamily="34" charset="0"/>
                <a:ea typeface="ＭＳ Ｐゴシック" pitchFamily="34" charset="-128"/>
              </a:rPr>
              <a:t>Earnings of the plan accumulate tax free.</a:t>
            </a:r>
          </a:p>
          <a:p>
            <a:pPr lvl="1" eaLnBrk="1" hangingPunct="1"/>
            <a:r>
              <a:rPr lang="en-US" dirty="0">
                <a:latin typeface="Calibri" panose="020F0502020204030204" pitchFamily="34" charset="0"/>
                <a:ea typeface="ＭＳ Ｐゴシック" pitchFamily="34" charset="-128"/>
              </a:rPr>
              <a:t>Certain plan distributions may be rolled over.</a:t>
            </a:r>
          </a:p>
          <a:p>
            <a:pPr eaLnBrk="1" hangingPunct="1"/>
            <a:r>
              <a:rPr lang="en-US" dirty="0">
                <a:latin typeface="Calibri" panose="020F0502020204030204" pitchFamily="34" charset="0"/>
                <a:ea typeface="ＭＳ Ｐゴシック" pitchFamily="34" charset="-128"/>
              </a:rPr>
              <a:t>Voluntary compliance program to correct errors.</a:t>
            </a:r>
          </a:p>
        </p:txBody>
      </p:sp>
      <p:sp>
        <p:nvSpPr>
          <p:cNvPr id="81924" name="Slide Number Placeholder 4"/>
          <p:cNvSpPr>
            <a:spLocks noGrp="1"/>
          </p:cNvSpPr>
          <p:nvPr>
            <p:ph type="sldNum" sz="quarter" idx="11"/>
          </p:nvPr>
        </p:nvSpPr>
        <p:spPr>
          <a:noFill/>
        </p:spPr>
        <p:txBody>
          <a:bodyPr/>
          <a:lstStyle/>
          <a:p>
            <a:fld id="{20E96BF9-F6D5-40B8-A598-74158D5A0259}" type="slidenum">
              <a:rPr lang="en-US" smtClean="0">
                <a:ea typeface="ＭＳ Ｐゴシック" pitchFamily="34" charset="-128"/>
              </a:rPr>
              <a:pPr/>
              <a:t>32</a:t>
            </a:fld>
            <a:endParaRPr lang="en-US">
              <a:ea typeface="ＭＳ Ｐゴシック" pitchFamily="34" charset="-128"/>
            </a:endParaRPr>
          </a:p>
        </p:txBody>
      </p:sp>
    </p:spTree>
    <p:extLst>
      <p:ext uri="{BB962C8B-B14F-4D97-AF65-F5344CB8AC3E}">
        <p14:creationId xmlns:p14="http://schemas.microsoft.com/office/powerpoint/2010/main" val="10373237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algn="ctr" eaLnBrk="1" hangingPunct="1"/>
            <a:r>
              <a:rPr lang="en-US" sz="3600" b="1" dirty="0">
                <a:latin typeface="Calibri" panose="020F0502020204030204" pitchFamily="34" charset="0"/>
                <a:ea typeface="ＭＳ Ｐゴシック" pitchFamily="34" charset="-128"/>
              </a:rPr>
              <a:t>ERISA Title I</a:t>
            </a:r>
          </a:p>
        </p:txBody>
      </p:sp>
      <p:sp>
        <p:nvSpPr>
          <p:cNvPr id="33795" name="Rectangle 3"/>
          <p:cNvSpPr>
            <a:spLocks noGrp="1" noChangeArrowheads="1"/>
          </p:cNvSpPr>
          <p:nvPr>
            <p:ph idx="1"/>
          </p:nvPr>
        </p:nvSpPr>
        <p:spPr>
          <a:xfrm>
            <a:off x="467544" y="1700808"/>
            <a:ext cx="8229600" cy="3886200"/>
          </a:xfrm>
        </p:spPr>
        <p:txBody>
          <a:bodyPr/>
          <a:lstStyle/>
          <a:p>
            <a:pPr eaLnBrk="1" hangingPunct="1"/>
            <a:r>
              <a:rPr lang="en-US" sz="2800" dirty="0">
                <a:latin typeface="Calibri" panose="020F0502020204030204" pitchFamily="34" charset="0"/>
                <a:ea typeface="ＭＳ Ｐゴシック" pitchFamily="34" charset="-128"/>
              </a:rPr>
              <a:t>Definitions and Coverage</a:t>
            </a:r>
          </a:p>
          <a:p>
            <a:pPr eaLnBrk="1" hangingPunct="1"/>
            <a:r>
              <a:rPr lang="en-US" sz="2800" dirty="0">
                <a:latin typeface="Calibri" panose="020F0502020204030204" pitchFamily="34" charset="0"/>
                <a:ea typeface="ＭＳ Ｐゴシック" pitchFamily="34" charset="-128"/>
              </a:rPr>
              <a:t>Reporting and Disclosure</a:t>
            </a:r>
          </a:p>
          <a:p>
            <a:pPr eaLnBrk="1" hangingPunct="1"/>
            <a:r>
              <a:rPr lang="en-US" sz="2800" dirty="0">
                <a:latin typeface="Calibri" panose="020F0502020204030204" pitchFamily="34" charset="0"/>
                <a:ea typeface="ＭＳ Ｐゴシック" pitchFamily="34" charset="-128"/>
              </a:rPr>
              <a:t>Participation and Vesting</a:t>
            </a:r>
          </a:p>
          <a:p>
            <a:pPr lvl="1" eaLnBrk="1" hangingPunct="1"/>
            <a:r>
              <a:rPr lang="en-US" sz="2400" dirty="0">
                <a:latin typeface="Calibri" panose="020F0502020204030204" pitchFamily="34" charset="0"/>
                <a:ea typeface="ＭＳ Ｐゴシック" pitchFamily="34" charset="-128"/>
              </a:rPr>
              <a:t>Minimum participation, vesting and benefit accrual requirements.</a:t>
            </a:r>
          </a:p>
          <a:p>
            <a:pPr lvl="1" eaLnBrk="1" hangingPunct="1"/>
            <a:r>
              <a:rPr lang="en-US" sz="2400" dirty="0">
                <a:latin typeface="Calibri" panose="020F0502020204030204" pitchFamily="34" charset="0"/>
                <a:ea typeface="ＭＳ Ｐゴシック" pitchFamily="34" charset="-128"/>
              </a:rPr>
              <a:t>Form and payment of benefits; joint and survivor annuity</a:t>
            </a:r>
          </a:p>
          <a:p>
            <a:pPr eaLnBrk="1" hangingPunct="1"/>
            <a:r>
              <a:rPr lang="en-US" sz="2800" dirty="0">
                <a:latin typeface="Calibri" panose="020F0502020204030204" pitchFamily="34" charset="0"/>
                <a:ea typeface="ＭＳ Ｐゴシック" pitchFamily="34" charset="-128"/>
              </a:rPr>
              <a:t>Funding</a:t>
            </a:r>
          </a:p>
          <a:p>
            <a:pPr lvl="1" eaLnBrk="1" hangingPunct="1"/>
            <a:r>
              <a:rPr lang="en-US" sz="2400" dirty="0">
                <a:latin typeface="Calibri" panose="020F0502020204030204" pitchFamily="34" charset="0"/>
                <a:ea typeface="ＭＳ Ｐゴシック" pitchFamily="34" charset="-128"/>
              </a:rPr>
              <a:t>Minimum funding standards; including Pension Protection Act provisions for “red zone” plans, etc.).</a:t>
            </a:r>
          </a:p>
          <a:p>
            <a:pPr lvl="1" eaLnBrk="1" hangingPunct="1"/>
            <a:endParaRPr lang="en-US" sz="2400" dirty="0">
              <a:latin typeface="Calibri" panose="020F0502020204030204" pitchFamily="34" charset="0"/>
              <a:ea typeface="ＭＳ Ｐゴシック" pitchFamily="34" charset="-128"/>
            </a:endParaRPr>
          </a:p>
        </p:txBody>
      </p:sp>
      <p:sp>
        <p:nvSpPr>
          <p:cNvPr id="33796" name="Slide Number Placeholder 4"/>
          <p:cNvSpPr>
            <a:spLocks noGrp="1"/>
          </p:cNvSpPr>
          <p:nvPr>
            <p:ph type="sldNum" sz="quarter" idx="11"/>
          </p:nvPr>
        </p:nvSpPr>
        <p:spPr>
          <a:noFill/>
        </p:spPr>
        <p:txBody>
          <a:bodyPr/>
          <a:lstStyle/>
          <a:p>
            <a:fld id="{887B2C39-D3F8-4C49-B5A4-EF64F6226111}" type="slidenum">
              <a:rPr lang="en-US" smtClean="0">
                <a:ea typeface="ＭＳ Ｐゴシック" pitchFamily="34" charset="-128"/>
              </a:rPr>
              <a:pPr/>
              <a:t>33</a:t>
            </a:fld>
            <a:endParaRPr lang="en-US">
              <a:ea typeface="ＭＳ Ｐゴシック" pitchFamily="34" charset="-128"/>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p:cNvSpPr>
            <a:spLocks noGrp="1"/>
          </p:cNvSpPr>
          <p:nvPr>
            <p:ph idx="1"/>
          </p:nvPr>
        </p:nvSpPr>
        <p:spPr>
          <a:xfrm>
            <a:off x="467544" y="1628800"/>
            <a:ext cx="8229600" cy="3886200"/>
          </a:xfrm>
        </p:spPr>
        <p:txBody>
          <a:bodyPr/>
          <a:lstStyle/>
          <a:p>
            <a:pPr eaLnBrk="1" hangingPunct="1"/>
            <a:r>
              <a:rPr lang="en-US" sz="3600" dirty="0">
                <a:latin typeface="Calibri" panose="020F0502020204030204" pitchFamily="34" charset="0"/>
                <a:ea typeface="ＭＳ Ｐゴシック" pitchFamily="34" charset="-128"/>
              </a:rPr>
              <a:t>Administration and Enforcement</a:t>
            </a:r>
          </a:p>
          <a:p>
            <a:pPr lvl="1" eaLnBrk="1" hangingPunct="1"/>
            <a:r>
              <a:rPr lang="en-US" sz="3600" dirty="0">
                <a:latin typeface="Calibri" panose="020F0502020204030204" pitchFamily="34" charset="0"/>
                <a:ea typeface="ＭＳ Ｐゴシック" pitchFamily="34" charset="-128"/>
              </a:rPr>
              <a:t>Criminal penalties</a:t>
            </a:r>
          </a:p>
          <a:p>
            <a:pPr lvl="1" eaLnBrk="1" hangingPunct="1"/>
            <a:r>
              <a:rPr lang="en-US" sz="3600" dirty="0">
                <a:latin typeface="Calibri" panose="020F0502020204030204" pitchFamily="34" charset="0"/>
                <a:ea typeface="ＭＳ Ｐゴシック" pitchFamily="34" charset="-128"/>
              </a:rPr>
              <a:t>Civil actions</a:t>
            </a:r>
          </a:p>
          <a:p>
            <a:pPr lvl="1" eaLnBrk="1" hangingPunct="1"/>
            <a:r>
              <a:rPr lang="en-US" sz="3600" dirty="0">
                <a:latin typeface="Calibri" panose="020F0502020204030204" pitchFamily="34" charset="0"/>
                <a:ea typeface="ＭＳ Ｐゴシック" pitchFamily="34" charset="-128"/>
              </a:rPr>
              <a:t>Delinquent contributions</a:t>
            </a:r>
          </a:p>
          <a:p>
            <a:pPr lvl="1" eaLnBrk="1" hangingPunct="1"/>
            <a:r>
              <a:rPr lang="en-US" sz="3600" dirty="0">
                <a:latin typeface="Calibri" panose="020F0502020204030204" pitchFamily="34" charset="0"/>
                <a:ea typeface="ＭＳ Ｐゴシック" pitchFamily="34" charset="-128"/>
              </a:rPr>
              <a:t>Interference with protected rights</a:t>
            </a:r>
          </a:p>
          <a:p>
            <a:pPr lvl="1" eaLnBrk="1" hangingPunct="1"/>
            <a:r>
              <a:rPr lang="en-US" sz="3600" dirty="0">
                <a:latin typeface="Calibri" panose="020F0502020204030204" pitchFamily="34" charset="0"/>
                <a:ea typeface="ＭＳ Ｐゴシック" pitchFamily="34" charset="-128"/>
              </a:rPr>
              <a:t>Preemption</a:t>
            </a:r>
          </a:p>
          <a:p>
            <a:endParaRPr lang="en-US" dirty="0">
              <a:ea typeface="ＭＳ Ｐゴシック" pitchFamily="34" charset="-128"/>
            </a:endParaRPr>
          </a:p>
        </p:txBody>
      </p:sp>
      <p:sp>
        <p:nvSpPr>
          <p:cNvPr id="35843" name="Slide Number Placeholder 3"/>
          <p:cNvSpPr>
            <a:spLocks noGrp="1"/>
          </p:cNvSpPr>
          <p:nvPr>
            <p:ph type="sldNum" sz="quarter" idx="11"/>
          </p:nvPr>
        </p:nvSpPr>
        <p:spPr>
          <a:noFill/>
        </p:spPr>
        <p:txBody>
          <a:bodyPr/>
          <a:lstStyle/>
          <a:p>
            <a:fld id="{8C906112-505B-4436-8F12-6828487826BC}" type="slidenum">
              <a:rPr lang="en-US" smtClean="0">
                <a:ea typeface="ＭＳ Ｐゴシック" pitchFamily="34" charset="-128"/>
              </a:rPr>
              <a:pPr/>
              <a:t>34</a:t>
            </a:fld>
            <a:endParaRPr lang="en-US">
              <a:ea typeface="ＭＳ Ｐゴシック" pitchFamily="34" charset="-128"/>
            </a:endParaRPr>
          </a:p>
        </p:txBody>
      </p:sp>
      <p:sp>
        <p:nvSpPr>
          <p:cNvPr id="35844" name="Rectangle 2"/>
          <p:cNvSpPr>
            <a:spLocks noGrp="1" noChangeArrowheads="1"/>
          </p:cNvSpPr>
          <p:nvPr>
            <p:ph type="title"/>
          </p:nvPr>
        </p:nvSpPr>
        <p:spPr/>
        <p:txBody>
          <a:bodyPr/>
          <a:lstStyle/>
          <a:p>
            <a:pPr algn="ctr" eaLnBrk="1" hangingPunct="1"/>
            <a:r>
              <a:rPr lang="en-US" sz="3600" b="1" dirty="0">
                <a:latin typeface="Calibri" panose="020F0502020204030204" pitchFamily="34" charset="0"/>
                <a:ea typeface="ＭＳ Ｐゴシック" pitchFamily="34" charset="-128"/>
              </a:rPr>
              <a:t>ERISA Title I</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2"/>
          <p:cNvSpPr>
            <a:spLocks noGrp="1"/>
          </p:cNvSpPr>
          <p:nvPr>
            <p:ph idx="1"/>
          </p:nvPr>
        </p:nvSpPr>
        <p:spPr>
          <a:xfrm>
            <a:off x="431540" y="1412776"/>
            <a:ext cx="8229600" cy="3886200"/>
          </a:xfrm>
        </p:spPr>
        <p:txBody>
          <a:bodyPr/>
          <a:lstStyle/>
          <a:p>
            <a:pPr eaLnBrk="1" hangingPunct="1"/>
            <a:r>
              <a:rPr lang="en-US" sz="3600" dirty="0">
                <a:latin typeface="Calibri" panose="020F0502020204030204" pitchFamily="34" charset="0"/>
                <a:ea typeface="ＭＳ Ｐゴシック" pitchFamily="34" charset="-128"/>
              </a:rPr>
              <a:t>COBRA </a:t>
            </a:r>
          </a:p>
          <a:p>
            <a:pPr eaLnBrk="1" hangingPunct="1"/>
            <a:r>
              <a:rPr lang="en-US" sz="3600" dirty="0">
                <a:latin typeface="Calibri" panose="020F0502020204030204" pitchFamily="34" charset="0"/>
                <a:ea typeface="ＭＳ Ｐゴシック" pitchFamily="34" charset="-128"/>
              </a:rPr>
              <a:t>Various Health Plan Provisions</a:t>
            </a:r>
          </a:p>
          <a:p>
            <a:pPr lvl="1" eaLnBrk="1" hangingPunct="1"/>
            <a:r>
              <a:rPr lang="en-US" sz="3600" dirty="0">
                <a:latin typeface="Calibri" panose="020F0502020204030204" pitchFamily="34" charset="0"/>
                <a:ea typeface="ＭＳ Ｐゴシック" pitchFamily="34" charset="-128"/>
              </a:rPr>
              <a:t>Prohibits health status discrimination.</a:t>
            </a:r>
          </a:p>
          <a:p>
            <a:pPr lvl="1" eaLnBrk="1" hangingPunct="1"/>
            <a:r>
              <a:rPr lang="en-US" sz="3600" dirty="0">
                <a:latin typeface="Calibri" panose="020F0502020204030204" pitchFamily="34" charset="0"/>
                <a:ea typeface="ＭＳ Ｐゴシック" pitchFamily="34" charset="-128"/>
              </a:rPr>
              <a:t>Benefits for mothers and newborns.</a:t>
            </a:r>
          </a:p>
          <a:p>
            <a:pPr lvl="1" eaLnBrk="1" hangingPunct="1"/>
            <a:r>
              <a:rPr lang="en-US" sz="3600" dirty="0">
                <a:latin typeface="Calibri" panose="020F0502020204030204" pitchFamily="34" charset="0"/>
                <a:ea typeface="ＭＳ Ｐゴシック" pitchFamily="34" charset="-128"/>
              </a:rPr>
              <a:t>Mental health parity.</a:t>
            </a:r>
          </a:p>
          <a:p>
            <a:pPr lvl="1" eaLnBrk="1" hangingPunct="1"/>
            <a:r>
              <a:rPr lang="en-US" sz="3600" dirty="0">
                <a:latin typeface="Calibri" panose="020F0502020204030204" pitchFamily="34" charset="0"/>
                <a:ea typeface="ＭＳ Ｐゴシック" pitchFamily="34" charset="-128"/>
              </a:rPr>
              <a:t>Reconstructive surgery following mastectomies.</a:t>
            </a:r>
          </a:p>
          <a:p>
            <a:pPr lvl="1" eaLnBrk="1" hangingPunct="1"/>
            <a:r>
              <a:rPr lang="en-US" sz="3600" dirty="0">
                <a:latin typeface="Calibri" panose="020F0502020204030204" pitchFamily="34" charset="0"/>
                <a:ea typeface="ＭＳ Ｐゴシック" pitchFamily="34" charset="-128"/>
              </a:rPr>
              <a:t>Provisions of A</a:t>
            </a:r>
            <a:r>
              <a:rPr lang="en-US" sz="3600" b="1" dirty="0">
                <a:latin typeface="Calibri" panose="020F0502020204030204" pitchFamily="34" charset="0"/>
                <a:ea typeface="ＭＳ Ｐゴシック" pitchFamily="34" charset="-128"/>
              </a:rPr>
              <a:t>f</a:t>
            </a:r>
            <a:r>
              <a:rPr lang="en-US" sz="3600" dirty="0">
                <a:latin typeface="Calibri" panose="020F0502020204030204" pitchFamily="34" charset="0"/>
                <a:ea typeface="ＭＳ Ｐゴシック" pitchFamily="34" charset="-128"/>
              </a:rPr>
              <a:t>fordable Care Act.</a:t>
            </a:r>
          </a:p>
          <a:p>
            <a:endParaRPr lang="en-US" dirty="0">
              <a:ea typeface="ＭＳ Ｐゴシック" pitchFamily="34" charset="-128"/>
            </a:endParaRPr>
          </a:p>
        </p:txBody>
      </p:sp>
      <p:sp>
        <p:nvSpPr>
          <p:cNvPr id="36867" name="Slide Number Placeholder 3"/>
          <p:cNvSpPr>
            <a:spLocks noGrp="1"/>
          </p:cNvSpPr>
          <p:nvPr>
            <p:ph type="sldNum" sz="quarter" idx="11"/>
          </p:nvPr>
        </p:nvSpPr>
        <p:spPr>
          <a:noFill/>
        </p:spPr>
        <p:txBody>
          <a:bodyPr/>
          <a:lstStyle/>
          <a:p>
            <a:fld id="{383A916A-05FB-40C9-9C53-BA82EDDB9FFA}" type="slidenum">
              <a:rPr lang="en-US" smtClean="0">
                <a:ea typeface="ＭＳ Ｐゴシック" pitchFamily="34" charset="-128"/>
              </a:rPr>
              <a:pPr/>
              <a:t>35</a:t>
            </a:fld>
            <a:endParaRPr lang="en-US">
              <a:ea typeface="ＭＳ Ｐゴシック" pitchFamily="34" charset="-128"/>
            </a:endParaRPr>
          </a:p>
        </p:txBody>
      </p:sp>
      <p:sp>
        <p:nvSpPr>
          <p:cNvPr id="36868" name="Rectangle 2"/>
          <p:cNvSpPr>
            <a:spLocks noGrp="1" noChangeArrowheads="1"/>
          </p:cNvSpPr>
          <p:nvPr>
            <p:ph type="title"/>
          </p:nvPr>
        </p:nvSpPr>
        <p:spPr/>
        <p:txBody>
          <a:bodyPr/>
          <a:lstStyle/>
          <a:p>
            <a:pPr algn="ctr" eaLnBrk="1" hangingPunct="1"/>
            <a:r>
              <a:rPr lang="en-US" sz="3600" b="1" dirty="0">
                <a:latin typeface="Calibri" panose="020F0502020204030204" pitchFamily="34" charset="0"/>
                <a:ea typeface="ＭＳ Ｐゴシック" pitchFamily="34" charset="-128"/>
              </a:rPr>
              <a:t>ERISA Title I</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algn="ctr" eaLnBrk="1" hangingPunct="1"/>
            <a:r>
              <a:rPr lang="en-US" sz="3600" b="1" dirty="0">
                <a:latin typeface="Calibri" panose="020F0502020204030204" pitchFamily="34" charset="0"/>
                <a:ea typeface="ＭＳ Ｐゴシック" pitchFamily="34" charset="-128"/>
              </a:rPr>
              <a:t>ERISA Title I</a:t>
            </a:r>
          </a:p>
        </p:txBody>
      </p:sp>
      <p:sp>
        <p:nvSpPr>
          <p:cNvPr id="34819" name="Rectangle 3"/>
          <p:cNvSpPr>
            <a:spLocks noGrp="1" noChangeArrowheads="1"/>
          </p:cNvSpPr>
          <p:nvPr>
            <p:ph idx="1"/>
          </p:nvPr>
        </p:nvSpPr>
        <p:spPr>
          <a:xfrm>
            <a:off x="467544" y="1664804"/>
            <a:ext cx="8229600" cy="3886200"/>
          </a:xfrm>
        </p:spPr>
        <p:txBody>
          <a:bodyPr/>
          <a:lstStyle/>
          <a:p>
            <a:pPr eaLnBrk="1" hangingPunct="1"/>
            <a:r>
              <a:rPr lang="en-US" sz="3600" dirty="0">
                <a:latin typeface="Calibri" panose="020F0502020204030204" pitchFamily="34" charset="0"/>
                <a:ea typeface="ＭＳ Ｐゴシック" pitchFamily="34" charset="-128"/>
              </a:rPr>
              <a:t>Fiduciary responsibility</a:t>
            </a:r>
          </a:p>
          <a:p>
            <a:pPr lvl="1" eaLnBrk="1" hangingPunct="1"/>
            <a:r>
              <a:rPr lang="en-US" sz="3600" dirty="0">
                <a:latin typeface="Calibri" panose="020F0502020204030204" pitchFamily="34" charset="0"/>
                <a:ea typeface="ＭＳ Ｐゴシック" pitchFamily="34" charset="-128"/>
              </a:rPr>
              <a:t>Establishment and structure of plan</a:t>
            </a:r>
          </a:p>
          <a:p>
            <a:pPr lvl="1" eaLnBrk="1" hangingPunct="1"/>
            <a:r>
              <a:rPr lang="en-US" sz="3600" dirty="0">
                <a:latin typeface="Calibri" panose="020F0502020204030204" pitchFamily="34" charset="0"/>
                <a:ea typeface="ＭＳ Ｐゴシック" pitchFamily="34" charset="-128"/>
              </a:rPr>
              <a:t>Fiduciaries and fiduciary duties</a:t>
            </a:r>
          </a:p>
          <a:p>
            <a:pPr lvl="1" eaLnBrk="1" hangingPunct="1"/>
            <a:r>
              <a:rPr lang="en-US" sz="3600" dirty="0">
                <a:latin typeface="Calibri" panose="020F0502020204030204" pitchFamily="34" charset="0"/>
                <a:ea typeface="ＭＳ Ｐゴシック" pitchFamily="34" charset="-128"/>
              </a:rPr>
              <a:t>Liability for fiduciary breach</a:t>
            </a:r>
          </a:p>
          <a:p>
            <a:pPr lvl="1" eaLnBrk="1" hangingPunct="1"/>
            <a:r>
              <a:rPr lang="en-US" sz="3600" dirty="0">
                <a:latin typeface="Calibri" panose="020F0502020204030204" pitchFamily="34" charset="0"/>
                <a:ea typeface="ＭＳ Ｐゴシック" pitchFamily="34" charset="-128"/>
              </a:rPr>
              <a:t>Prohibited transactions</a:t>
            </a:r>
          </a:p>
          <a:p>
            <a:pPr lvl="1" eaLnBrk="1" hangingPunct="1"/>
            <a:r>
              <a:rPr lang="en-US" sz="3600" dirty="0">
                <a:latin typeface="Calibri" panose="020F0502020204030204" pitchFamily="34" charset="0"/>
                <a:ea typeface="ＭＳ Ｐゴシック" pitchFamily="34" charset="-128"/>
              </a:rPr>
              <a:t>Bonding and insurance</a:t>
            </a:r>
          </a:p>
        </p:txBody>
      </p:sp>
      <p:sp>
        <p:nvSpPr>
          <p:cNvPr id="34820" name="Slide Number Placeholder 4"/>
          <p:cNvSpPr>
            <a:spLocks noGrp="1"/>
          </p:cNvSpPr>
          <p:nvPr>
            <p:ph type="sldNum" sz="quarter" idx="11"/>
          </p:nvPr>
        </p:nvSpPr>
        <p:spPr>
          <a:noFill/>
        </p:spPr>
        <p:txBody>
          <a:bodyPr/>
          <a:lstStyle/>
          <a:p>
            <a:fld id="{630A3640-9BE2-41BB-A309-544A8E1A4068}" type="slidenum">
              <a:rPr lang="en-US" smtClean="0">
                <a:ea typeface="ＭＳ Ｐゴシック" pitchFamily="34" charset="-128"/>
              </a:rPr>
              <a:pPr/>
              <a:t>36</a:t>
            </a:fld>
            <a:endParaRPr lang="en-US">
              <a:ea typeface="ＭＳ Ｐゴシック" pitchFamily="34" charset="-128"/>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61963" y="2420938"/>
            <a:ext cx="8229600" cy="1371600"/>
          </a:xfrm>
        </p:spPr>
        <p:txBody>
          <a:bodyPr/>
          <a:lstStyle/>
          <a:p>
            <a:pPr algn="ctr"/>
            <a:r>
              <a:rPr lang="en-US" altLang="en-US" sz="6000" b="1" dirty="0">
                <a:effectLst>
                  <a:outerShdw blurRad="38100" dist="38100" dir="2700000" algn="tl">
                    <a:srgbClr val="000000">
                      <a:alpha val="43137"/>
                    </a:srgbClr>
                  </a:outerShdw>
                </a:effectLst>
                <a:latin typeface="Calibri" panose="020F0502020204030204" pitchFamily="34" charset="0"/>
                <a:ea typeface="ＭＳ Ｐゴシック" panose="020B0600070205080204" pitchFamily="34" charset="-128"/>
                <a:cs typeface="Times New Roman" panose="02020603050405020304" pitchFamily="18" charset="0"/>
              </a:rPr>
              <a:t>IDENTIFYING FIDUCIARIES</a:t>
            </a:r>
          </a:p>
        </p:txBody>
      </p:sp>
      <p:sp>
        <p:nvSpPr>
          <p:cNvPr id="41987"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8A6C676E-7911-466E-B85D-A6E2415B1B18}" type="slidenum">
              <a:rPr lang="en-US" altLang="en-US" sz="1200" smtClean="0">
                <a:latin typeface="Arial Black" panose="020B0A04020102020204" pitchFamily="34" charset="0"/>
              </a:rPr>
              <a:pPr>
                <a:spcBef>
                  <a:spcPct val="0"/>
                </a:spcBef>
                <a:buClrTx/>
                <a:buSzTx/>
                <a:buFontTx/>
                <a:buNone/>
              </a:pPr>
              <a:t>37</a:t>
            </a:fld>
            <a:endParaRPr lang="en-US" altLang="en-US" sz="1200">
              <a:latin typeface="Arial Black" panose="020B0A04020102020204" pitchFamily="34" charset="0"/>
            </a:endParaRPr>
          </a:p>
        </p:txBody>
      </p:sp>
    </p:spTree>
    <p:extLst>
      <p:ext uri="{BB962C8B-B14F-4D97-AF65-F5344CB8AC3E}">
        <p14:creationId xmlns:p14="http://schemas.microsoft.com/office/powerpoint/2010/main" val="16077970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31540" y="620688"/>
            <a:ext cx="8229600" cy="1371600"/>
          </a:xfrm>
        </p:spPr>
        <p:txBody>
          <a:bodyPr/>
          <a:lstStyle/>
          <a:p>
            <a:pPr algn="ctr" eaLnBrk="1" hangingPunct="1"/>
            <a:r>
              <a:rPr lang="en-US" sz="3600" b="1" dirty="0">
                <a:solidFill>
                  <a:srgbClr val="FF0000"/>
                </a:solidFill>
                <a:latin typeface="Calibri" panose="020F0502020204030204" pitchFamily="34" charset="0"/>
                <a:ea typeface="ＭＳ Ｐゴシック" pitchFamily="34" charset="-128"/>
              </a:rPr>
              <a:t>Who is a Fiduciary under ERISA?</a:t>
            </a:r>
          </a:p>
        </p:txBody>
      </p:sp>
      <p:sp>
        <p:nvSpPr>
          <p:cNvPr id="38915" name="Rectangle 3"/>
          <p:cNvSpPr>
            <a:spLocks noGrp="1" noChangeArrowheads="1"/>
          </p:cNvSpPr>
          <p:nvPr>
            <p:ph idx="1"/>
          </p:nvPr>
        </p:nvSpPr>
        <p:spPr>
          <a:xfrm>
            <a:off x="395536" y="1736812"/>
            <a:ext cx="8229600" cy="4652963"/>
          </a:xfrm>
        </p:spPr>
        <p:txBody>
          <a:bodyPr/>
          <a:lstStyle/>
          <a:p>
            <a:pPr eaLnBrk="1" hangingPunct="1"/>
            <a:r>
              <a:rPr lang="en-US" sz="2600" dirty="0">
                <a:latin typeface="Calibri" panose="020F0502020204030204" pitchFamily="34" charset="0"/>
                <a:ea typeface="ＭＳ Ｐゴシック" pitchFamily="34" charset="-128"/>
              </a:rPr>
              <a:t>An individual is a fiduciary to the extent that--</a:t>
            </a:r>
          </a:p>
          <a:p>
            <a:pPr lvl="1" eaLnBrk="1" hangingPunct="1"/>
            <a:r>
              <a:rPr lang="en-US" sz="2600" dirty="0">
                <a:latin typeface="Calibri" panose="020F0502020204030204" pitchFamily="34" charset="0"/>
                <a:ea typeface="ＭＳ Ｐゴシック" pitchFamily="34" charset="-128"/>
              </a:rPr>
              <a:t>he exercises discretionary control or management of plan;</a:t>
            </a:r>
          </a:p>
          <a:p>
            <a:pPr lvl="1" eaLnBrk="1" hangingPunct="1"/>
            <a:r>
              <a:rPr lang="en-US" sz="2600" dirty="0">
                <a:latin typeface="Calibri" panose="020F0502020204030204" pitchFamily="34" charset="0"/>
                <a:ea typeface="ＭＳ Ｐゴシック" pitchFamily="34" charset="-128"/>
              </a:rPr>
              <a:t>he exercises any authority or control respecting management or disposition of plan assets; </a:t>
            </a:r>
          </a:p>
          <a:p>
            <a:pPr lvl="1" eaLnBrk="1" hangingPunct="1"/>
            <a:r>
              <a:rPr lang="en-US" sz="2600" dirty="0">
                <a:latin typeface="Calibri" panose="020F0502020204030204" pitchFamily="34" charset="0"/>
                <a:ea typeface="ＭＳ Ｐゴシック" pitchFamily="34" charset="-128"/>
              </a:rPr>
              <a:t>he renders investment advice for direct or indirect fee or compensation;</a:t>
            </a:r>
          </a:p>
          <a:p>
            <a:pPr lvl="1" eaLnBrk="1" hangingPunct="1"/>
            <a:r>
              <a:rPr lang="en-US" sz="2600" dirty="0">
                <a:latin typeface="Calibri" panose="020F0502020204030204" pitchFamily="34" charset="0"/>
                <a:ea typeface="ＭＳ Ｐゴシック" pitchFamily="34" charset="-128"/>
              </a:rPr>
              <a:t>he has any discretionary authority or responsibility in the administration of the plan.</a:t>
            </a:r>
          </a:p>
          <a:p>
            <a:pPr eaLnBrk="1" hangingPunct="1"/>
            <a:r>
              <a:rPr lang="en-US" sz="2600" dirty="0">
                <a:latin typeface="Calibri" panose="020F0502020204030204" pitchFamily="34" charset="0"/>
                <a:ea typeface="ＭＳ Ｐゴシック" pitchFamily="34" charset="-128"/>
              </a:rPr>
              <a:t>This is a </a:t>
            </a:r>
            <a:r>
              <a:rPr lang="en-US" sz="2600" u="sng" dirty="0">
                <a:latin typeface="Calibri" panose="020F0502020204030204" pitchFamily="34" charset="0"/>
                <a:ea typeface="ＭＳ Ｐゴシック" pitchFamily="34" charset="-128"/>
              </a:rPr>
              <a:t>functional</a:t>
            </a:r>
            <a:r>
              <a:rPr lang="en-US" sz="2600" dirty="0">
                <a:latin typeface="Calibri" panose="020F0502020204030204" pitchFamily="34" charset="0"/>
                <a:ea typeface="ＭＳ Ｐゴシック" pitchFamily="34" charset="-128"/>
              </a:rPr>
              <a:t> definition.</a:t>
            </a:r>
          </a:p>
        </p:txBody>
      </p:sp>
      <p:sp>
        <p:nvSpPr>
          <p:cNvPr id="38916" name="Slide Number Placeholder 4"/>
          <p:cNvSpPr>
            <a:spLocks noGrp="1"/>
          </p:cNvSpPr>
          <p:nvPr>
            <p:ph type="sldNum" sz="quarter" idx="11"/>
          </p:nvPr>
        </p:nvSpPr>
        <p:spPr>
          <a:noFill/>
        </p:spPr>
        <p:txBody>
          <a:bodyPr/>
          <a:lstStyle/>
          <a:p>
            <a:fld id="{C1E38099-1208-41C1-9BDF-F532A8E313B3}" type="slidenum">
              <a:rPr lang="en-US" smtClean="0">
                <a:ea typeface="ＭＳ Ｐゴシック" pitchFamily="34" charset="-128"/>
              </a:rPr>
              <a:pPr/>
              <a:t>38</a:t>
            </a:fld>
            <a:endParaRPr lang="en-US">
              <a:ea typeface="ＭＳ Ｐゴシック" pitchFamily="34" charset="-128"/>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03548" y="404664"/>
            <a:ext cx="8229600" cy="1371600"/>
          </a:xfrm>
        </p:spPr>
        <p:txBody>
          <a:bodyPr/>
          <a:lstStyle/>
          <a:p>
            <a:pPr algn="ctr" eaLnBrk="1" hangingPunct="1"/>
            <a:r>
              <a:rPr lang="en-US" sz="3600" b="1" dirty="0">
                <a:latin typeface="Calibri" panose="020F0502020204030204" pitchFamily="34" charset="0"/>
                <a:ea typeface="ＭＳ Ｐゴシック" pitchFamily="34" charset="-128"/>
              </a:rPr>
              <a:t>How does the functional </a:t>
            </a:r>
            <a:br>
              <a:rPr lang="en-US" sz="3600" b="1" dirty="0">
                <a:latin typeface="Calibri" panose="020F0502020204030204" pitchFamily="34" charset="0"/>
                <a:ea typeface="ＭＳ Ｐゴシック" pitchFamily="34" charset="-128"/>
              </a:rPr>
            </a:br>
            <a:r>
              <a:rPr lang="en-US" sz="3600" b="1" dirty="0">
                <a:latin typeface="Calibri" panose="020F0502020204030204" pitchFamily="34" charset="0"/>
                <a:ea typeface="ＭＳ Ｐゴシック" pitchFamily="34" charset="-128"/>
              </a:rPr>
              <a:t>fiduciary test work?</a:t>
            </a:r>
          </a:p>
        </p:txBody>
      </p:sp>
      <p:sp>
        <p:nvSpPr>
          <p:cNvPr id="39939" name="Rectangle 3"/>
          <p:cNvSpPr>
            <a:spLocks noGrp="1" noChangeArrowheads="1"/>
          </p:cNvSpPr>
          <p:nvPr>
            <p:ph idx="1"/>
          </p:nvPr>
        </p:nvSpPr>
        <p:spPr>
          <a:xfrm>
            <a:off x="539552" y="1700808"/>
            <a:ext cx="8229600" cy="3886200"/>
          </a:xfrm>
        </p:spPr>
        <p:txBody>
          <a:bodyPr/>
          <a:lstStyle/>
          <a:p>
            <a:r>
              <a:rPr lang="en-US" dirty="0">
                <a:latin typeface="Calibri" panose="020F0502020204030204" pitchFamily="34" charset="0"/>
                <a:ea typeface="ＭＳ Ｐゴシック" pitchFamily="34" charset="-128"/>
              </a:rPr>
              <a:t>A person is a fiduciary when performing a fiduciary function.  </a:t>
            </a:r>
          </a:p>
          <a:p>
            <a:pPr lvl="1"/>
            <a:r>
              <a:rPr lang="en-US" dirty="0">
                <a:latin typeface="Calibri" panose="020F0502020204030204" pitchFamily="34" charset="0"/>
                <a:ea typeface="ＭＳ Ｐゴシック" pitchFamily="34" charset="-128"/>
              </a:rPr>
              <a:t>A fiduciary may wear “two hats” but not at the same time.  The non-fiduciary hat and interests must be put aside when performing fiduciary functions.</a:t>
            </a:r>
          </a:p>
          <a:p>
            <a:r>
              <a:rPr lang="en-US" dirty="0">
                <a:latin typeface="Calibri" panose="020F0502020204030204" pitchFamily="34" charset="0"/>
                <a:ea typeface="ＭＳ Ｐゴシック" pitchFamily="34" charset="-128"/>
              </a:rPr>
              <a:t>A person is a fiduciary “to the extent” he/she is performing a fiduciary function. </a:t>
            </a:r>
          </a:p>
          <a:p>
            <a:pPr lvl="1"/>
            <a:r>
              <a:rPr lang="en-US" dirty="0">
                <a:latin typeface="Calibri" panose="020F0502020204030204" pitchFamily="34" charset="0"/>
                <a:ea typeface="ＭＳ Ｐゴシック" pitchFamily="34" charset="-128"/>
              </a:rPr>
              <a:t>Fiduciary role is limited by scope and duration of fiduciary responsibility.</a:t>
            </a:r>
          </a:p>
          <a:p>
            <a:pPr>
              <a:buFont typeface="Wingdings" pitchFamily="2" charset="2"/>
              <a:buNone/>
            </a:pPr>
            <a:endParaRPr lang="en-US" dirty="0">
              <a:ea typeface="ＭＳ Ｐゴシック" pitchFamily="34" charset="-128"/>
            </a:endParaRPr>
          </a:p>
        </p:txBody>
      </p:sp>
      <p:sp>
        <p:nvSpPr>
          <p:cNvPr id="39940" name="Slide Number Placeholder 4"/>
          <p:cNvSpPr>
            <a:spLocks noGrp="1"/>
          </p:cNvSpPr>
          <p:nvPr>
            <p:ph type="sldNum" sz="quarter" idx="11"/>
          </p:nvPr>
        </p:nvSpPr>
        <p:spPr>
          <a:noFill/>
        </p:spPr>
        <p:txBody>
          <a:bodyPr/>
          <a:lstStyle/>
          <a:p>
            <a:fld id="{AED6C11D-DD0E-4E24-9692-DE00A2E4DDA3}" type="slidenum">
              <a:rPr lang="en-US" smtClean="0">
                <a:ea typeface="ＭＳ Ｐゴシック" pitchFamily="34" charset="-128"/>
              </a:rPr>
              <a:pPr/>
              <a:t>39</a:t>
            </a:fld>
            <a:endParaRPr lang="en-US">
              <a:ea typeface="ＭＳ Ｐゴシック"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31540" y="728700"/>
            <a:ext cx="8229600" cy="1371600"/>
          </a:xfrm>
        </p:spPr>
        <p:txBody>
          <a:bodyPr/>
          <a:lstStyle/>
          <a:p>
            <a:pPr algn="ctr" eaLnBrk="1" hangingPunct="1"/>
            <a:r>
              <a:rPr lang="en-US" sz="3600" b="1" dirty="0">
                <a:solidFill>
                  <a:schemeClr val="tx2"/>
                </a:solidFill>
                <a:latin typeface="Calibri" panose="020F0502020204030204" pitchFamily="34" charset="0"/>
                <a:ea typeface="ＭＳ Ｐゴシック" pitchFamily="34" charset="-128"/>
              </a:rPr>
              <a:t>What it Means to be an ERISA Fiduciary</a:t>
            </a:r>
          </a:p>
        </p:txBody>
      </p:sp>
      <p:sp>
        <p:nvSpPr>
          <p:cNvPr id="14339" name="Rectangle 3"/>
          <p:cNvSpPr>
            <a:spLocks noGrp="1" noChangeArrowheads="1"/>
          </p:cNvSpPr>
          <p:nvPr>
            <p:ph idx="1"/>
          </p:nvPr>
        </p:nvSpPr>
        <p:spPr>
          <a:xfrm>
            <a:off x="457200" y="1916832"/>
            <a:ext cx="8229600" cy="3886200"/>
          </a:xfrm>
        </p:spPr>
        <p:txBody>
          <a:bodyPr/>
          <a:lstStyle/>
          <a:p>
            <a:pPr eaLnBrk="1" hangingPunct="1"/>
            <a:r>
              <a:rPr lang="en-US" sz="2800" dirty="0">
                <a:latin typeface="Calibri" panose="020F0502020204030204" pitchFamily="34" charset="0"/>
                <a:ea typeface="ＭＳ Ｐゴシック" pitchFamily="34" charset="-128"/>
              </a:rPr>
              <a:t>You are responsible for large sums of money.</a:t>
            </a:r>
          </a:p>
          <a:p>
            <a:pPr eaLnBrk="1" hangingPunct="1"/>
            <a:r>
              <a:rPr lang="en-US" sz="2800" dirty="0">
                <a:latin typeface="Calibri" panose="020F0502020204030204" pitchFamily="34" charset="0"/>
                <a:ea typeface="ＭＳ Ｐゴシック" pitchFamily="34" charset="-128"/>
              </a:rPr>
              <a:t>You are subject to close government scrutiny.</a:t>
            </a:r>
          </a:p>
          <a:p>
            <a:pPr eaLnBrk="1" hangingPunct="1"/>
            <a:r>
              <a:rPr lang="en-US" sz="2800" dirty="0">
                <a:latin typeface="Calibri" panose="020F0502020204030204" pitchFamily="34" charset="0"/>
                <a:ea typeface="ＭＳ Ｐゴシック" pitchFamily="34" charset="-128"/>
              </a:rPr>
              <a:t>You must comply with an often confusing collection of complex laws.  </a:t>
            </a:r>
          </a:p>
          <a:p>
            <a:pPr eaLnBrk="1" hangingPunct="1"/>
            <a:r>
              <a:rPr lang="en-US" sz="2800" dirty="0">
                <a:latin typeface="Calibri" panose="020F0502020204030204" pitchFamily="34" charset="0"/>
                <a:ea typeface="ＭＳ Ｐゴシック" pitchFamily="34" charset="-128"/>
              </a:rPr>
              <a:t>If you do not do your job properly, your members or employees</a:t>
            </a:r>
            <a:r>
              <a:rPr lang="en-US" altLang="ja-JP" sz="2800" dirty="0">
                <a:latin typeface="Calibri" panose="020F0502020204030204" pitchFamily="34" charset="0"/>
                <a:ea typeface="ＭＳ Ｐゴシック" pitchFamily="34" charset="-128"/>
              </a:rPr>
              <a:t> may be harmed.</a:t>
            </a:r>
          </a:p>
          <a:p>
            <a:pPr eaLnBrk="1" hangingPunct="1"/>
            <a:r>
              <a:rPr lang="en-US" sz="2800" dirty="0">
                <a:latin typeface="Calibri" panose="020F0502020204030204" pitchFamily="34" charset="0"/>
                <a:ea typeface="ＭＳ Ｐゴシック" pitchFamily="34" charset="-128"/>
              </a:rPr>
              <a:t>You generally get no compensation for your work.</a:t>
            </a:r>
          </a:p>
          <a:p>
            <a:pPr eaLnBrk="1" hangingPunct="1"/>
            <a:r>
              <a:rPr lang="en-US" sz="2800" dirty="0">
                <a:latin typeface="Calibri" panose="020F0502020204030204" pitchFamily="34" charset="0"/>
                <a:ea typeface="ＭＳ Ｐゴシック" pitchFamily="34" charset="-128"/>
              </a:rPr>
              <a:t>You can be held personally liable if you breach your duties as a fiduciary.</a:t>
            </a:r>
            <a:endParaRPr lang="en-US" sz="2400" dirty="0">
              <a:latin typeface="Calibri" panose="020F0502020204030204" pitchFamily="34" charset="0"/>
              <a:ea typeface="ＭＳ Ｐゴシック" pitchFamily="34" charset="-128"/>
            </a:endParaRPr>
          </a:p>
          <a:p>
            <a:pPr marL="0" indent="0" eaLnBrk="1" hangingPunct="1">
              <a:buNone/>
            </a:pPr>
            <a:endParaRPr lang="en-US" sz="2800" dirty="0">
              <a:latin typeface="Calibri" panose="020F0502020204030204" pitchFamily="34" charset="0"/>
              <a:ea typeface="ＭＳ Ｐゴシック" pitchFamily="34" charset="-128"/>
            </a:endParaRPr>
          </a:p>
        </p:txBody>
      </p:sp>
      <p:sp>
        <p:nvSpPr>
          <p:cNvPr id="14340" name="Slide Number Placeholder 5"/>
          <p:cNvSpPr>
            <a:spLocks noGrp="1"/>
          </p:cNvSpPr>
          <p:nvPr>
            <p:ph type="sldNum" sz="quarter" idx="11"/>
          </p:nvPr>
        </p:nvSpPr>
        <p:spPr>
          <a:noFill/>
        </p:spPr>
        <p:txBody>
          <a:bodyPr/>
          <a:lstStyle/>
          <a:p>
            <a:fld id="{76E7BC34-53BE-4442-8C2F-CFC16E23979A}" type="slidenum">
              <a:rPr lang="en-US" smtClean="0">
                <a:ea typeface="ＭＳ Ｐゴシック" pitchFamily="34" charset="-128"/>
              </a:rPr>
              <a:pPr/>
              <a:t>4</a:t>
            </a:fld>
            <a:endParaRPr lang="en-US">
              <a:ea typeface="ＭＳ Ｐゴシック" pitchFamily="34" charset="-128"/>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idx="1"/>
          </p:nvPr>
        </p:nvSpPr>
        <p:spPr>
          <a:xfrm>
            <a:off x="431540" y="1412776"/>
            <a:ext cx="8496944" cy="3886200"/>
          </a:xfrm>
        </p:spPr>
        <p:txBody>
          <a:bodyPr/>
          <a:lstStyle/>
          <a:p>
            <a:pPr eaLnBrk="1" hangingPunct="1"/>
            <a:r>
              <a:rPr lang="en-US" dirty="0">
                <a:latin typeface="Calibri" panose="020F0502020204030204" pitchFamily="34" charset="0"/>
                <a:ea typeface="ＭＳ Ｐゴシック" pitchFamily="34" charset="-128"/>
              </a:rPr>
              <a:t>A person performing certain roles is always a fiduciary--</a:t>
            </a:r>
          </a:p>
          <a:p>
            <a:pPr lvl="1" eaLnBrk="1" hangingPunct="1"/>
            <a:r>
              <a:rPr lang="en-US" dirty="0">
                <a:latin typeface="Calibri" panose="020F0502020204030204" pitchFamily="34" charset="0"/>
                <a:ea typeface="ＭＳ Ｐゴシック" pitchFamily="34" charset="-128"/>
              </a:rPr>
              <a:t>“Named Fiduciary” as defined in ERISA.</a:t>
            </a:r>
          </a:p>
          <a:p>
            <a:pPr lvl="1" eaLnBrk="1" hangingPunct="1"/>
            <a:r>
              <a:rPr lang="ja-JP" altLang="en-US" dirty="0">
                <a:latin typeface="Calibri" panose="020F0502020204030204" pitchFamily="34" charset="0"/>
                <a:ea typeface="ＭＳ Ｐゴシック" pitchFamily="34" charset="-128"/>
              </a:rPr>
              <a:t>“</a:t>
            </a:r>
            <a:r>
              <a:rPr lang="en-US" altLang="ja-JP" dirty="0">
                <a:latin typeface="Calibri" panose="020F0502020204030204" pitchFamily="34" charset="0"/>
                <a:ea typeface="ＭＳ Ｐゴシック" pitchFamily="34" charset="-128"/>
              </a:rPr>
              <a:t>Administrator</a:t>
            </a:r>
            <a:r>
              <a:rPr lang="ja-JP" altLang="en-US" dirty="0">
                <a:latin typeface="Calibri" panose="020F0502020204030204" pitchFamily="34" charset="0"/>
                <a:ea typeface="ＭＳ Ｐゴシック" pitchFamily="34" charset="-128"/>
              </a:rPr>
              <a:t>”</a:t>
            </a:r>
            <a:r>
              <a:rPr lang="en-US" altLang="ja-JP" dirty="0">
                <a:latin typeface="Calibri" panose="020F0502020204030204" pitchFamily="34" charset="0"/>
                <a:ea typeface="ＭＳ Ｐゴシック" pitchFamily="34" charset="-128"/>
              </a:rPr>
              <a:t> as defined in ERIA.</a:t>
            </a:r>
          </a:p>
          <a:p>
            <a:pPr lvl="1" eaLnBrk="1" hangingPunct="1"/>
            <a:r>
              <a:rPr lang="en-US" dirty="0">
                <a:latin typeface="Calibri" panose="020F0502020204030204" pitchFamily="34" charset="0"/>
                <a:ea typeface="ＭＳ Ｐゴシック" pitchFamily="34" charset="-128"/>
              </a:rPr>
              <a:t>“Investment Manager” as defined in ERISA.</a:t>
            </a:r>
          </a:p>
          <a:p>
            <a:pPr eaLnBrk="1" hangingPunct="1"/>
            <a:r>
              <a:rPr lang="en-US" dirty="0">
                <a:latin typeface="Calibri" panose="020F0502020204030204" pitchFamily="34" charset="0"/>
                <a:ea typeface="ＭＳ Ｐゴシック" pitchFamily="34" charset="-128"/>
              </a:rPr>
              <a:t>Named fiduciary.</a:t>
            </a:r>
          </a:p>
          <a:p>
            <a:pPr lvl="1" eaLnBrk="1" hangingPunct="1"/>
            <a:r>
              <a:rPr lang="en-US" dirty="0">
                <a:latin typeface="Calibri" panose="020F0502020204030204" pitchFamily="34" charset="0"/>
                <a:ea typeface="ＭＳ Ｐゴシック" pitchFamily="34" charset="-128"/>
              </a:rPr>
              <a:t>Named in plan documents, must have at least one.</a:t>
            </a:r>
          </a:p>
          <a:p>
            <a:pPr lvl="1" eaLnBrk="1" hangingPunct="1"/>
            <a:r>
              <a:rPr lang="en-US" dirty="0">
                <a:latin typeface="Calibri" panose="020F0502020204030204" pitchFamily="34" charset="0"/>
                <a:ea typeface="ＭＳ Ｐゴシック" pitchFamily="34" charset="-128"/>
              </a:rPr>
              <a:t>Joint board of trustees is usually </a:t>
            </a:r>
            <a:r>
              <a:rPr lang="ja-JP" altLang="en-US" dirty="0">
                <a:latin typeface="Calibri" panose="020F0502020204030204" pitchFamily="34" charset="0"/>
                <a:ea typeface="ＭＳ Ｐゴシック" pitchFamily="34" charset="-128"/>
              </a:rPr>
              <a:t>“</a:t>
            </a:r>
            <a:r>
              <a:rPr lang="en-US" altLang="ja-JP" dirty="0">
                <a:latin typeface="Calibri" panose="020F0502020204030204" pitchFamily="34" charset="0"/>
                <a:ea typeface="ＭＳ Ｐゴシック" pitchFamily="34" charset="-128"/>
              </a:rPr>
              <a:t>named fiduciary</a:t>
            </a:r>
            <a:r>
              <a:rPr lang="ja-JP" altLang="en-US" dirty="0">
                <a:latin typeface="Calibri" panose="020F0502020204030204" pitchFamily="34" charset="0"/>
                <a:ea typeface="ＭＳ Ｐゴシック" pitchFamily="34" charset="-128"/>
              </a:rPr>
              <a:t>”</a:t>
            </a:r>
            <a:r>
              <a:rPr lang="en-US" altLang="ja-JP" dirty="0">
                <a:latin typeface="Calibri" panose="020F0502020204030204" pitchFamily="34" charset="0"/>
                <a:ea typeface="ＭＳ Ｐゴシック" pitchFamily="34" charset="-128"/>
              </a:rPr>
              <a:t> for multiemployer plan.</a:t>
            </a:r>
          </a:p>
          <a:p>
            <a:pPr lvl="1" eaLnBrk="1" hangingPunct="1"/>
            <a:r>
              <a:rPr lang="en-US" altLang="ja-JP" dirty="0">
                <a:latin typeface="Calibri" panose="020F0502020204030204" pitchFamily="34" charset="0"/>
                <a:ea typeface="ＭＳ Ｐゴシック" pitchFamily="34" charset="-128"/>
              </a:rPr>
              <a:t>May appoint investment managers.</a:t>
            </a:r>
          </a:p>
          <a:p>
            <a:pPr eaLnBrk="1" hangingPunct="1"/>
            <a:endParaRPr lang="en-US" dirty="0">
              <a:latin typeface="Calibri" panose="020F0502020204030204" pitchFamily="34" charset="0"/>
              <a:ea typeface="ＭＳ Ｐゴシック" pitchFamily="34" charset="-128"/>
            </a:endParaRPr>
          </a:p>
          <a:p>
            <a:pPr lvl="1" eaLnBrk="1" hangingPunct="1">
              <a:buFont typeface="Wingdings" pitchFamily="2" charset="2"/>
              <a:buNone/>
            </a:pPr>
            <a:endParaRPr lang="en-US" dirty="0">
              <a:latin typeface="Calibri" panose="020F0502020204030204" pitchFamily="34" charset="0"/>
              <a:ea typeface="ＭＳ Ｐゴシック" pitchFamily="34" charset="-128"/>
            </a:endParaRPr>
          </a:p>
          <a:p>
            <a:pPr lvl="1" eaLnBrk="1" hangingPunct="1"/>
            <a:endParaRPr lang="en-US" dirty="0">
              <a:latin typeface="Calibri" panose="020F0502020204030204" pitchFamily="34" charset="0"/>
              <a:ea typeface="ＭＳ Ｐゴシック" pitchFamily="34" charset="-128"/>
            </a:endParaRPr>
          </a:p>
        </p:txBody>
      </p:sp>
      <p:sp>
        <p:nvSpPr>
          <p:cNvPr id="40963" name="Slide Number Placeholder 4"/>
          <p:cNvSpPr>
            <a:spLocks noGrp="1"/>
          </p:cNvSpPr>
          <p:nvPr>
            <p:ph type="sldNum" sz="quarter" idx="11"/>
          </p:nvPr>
        </p:nvSpPr>
        <p:spPr>
          <a:noFill/>
        </p:spPr>
        <p:txBody>
          <a:bodyPr/>
          <a:lstStyle/>
          <a:p>
            <a:fld id="{779D013F-C2DC-48BF-BFE3-61DBAEB5EBA7}" type="slidenum">
              <a:rPr lang="en-US" smtClean="0">
                <a:ea typeface="ＭＳ Ｐゴシック" pitchFamily="34" charset="-128"/>
              </a:rPr>
              <a:pPr/>
              <a:t>40</a:t>
            </a:fld>
            <a:endParaRPr lang="en-US">
              <a:ea typeface="ＭＳ Ｐゴシック" pitchFamily="34" charset="-128"/>
            </a:endParaRPr>
          </a:p>
        </p:txBody>
      </p:sp>
      <p:sp>
        <p:nvSpPr>
          <p:cNvPr id="40964" name="Rectangle 2"/>
          <p:cNvSpPr>
            <a:spLocks noGrp="1" noChangeArrowheads="1"/>
          </p:cNvSpPr>
          <p:nvPr>
            <p:ph type="title"/>
          </p:nvPr>
        </p:nvSpPr>
        <p:spPr>
          <a:xfrm>
            <a:off x="467544" y="404664"/>
            <a:ext cx="8229600" cy="1371600"/>
          </a:xfrm>
        </p:spPr>
        <p:txBody>
          <a:bodyPr/>
          <a:lstStyle/>
          <a:p>
            <a:pPr algn="ctr" eaLnBrk="1" hangingPunct="1"/>
            <a:r>
              <a:rPr lang="en-US" sz="3600" b="1" dirty="0">
                <a:latin typeface="Calibri" panose="020F0502020204030204" pitchFamily="34" charset="0"/>
                <a:ea typeface="ＭＳ Ｐゴシック" pitchFamily="34" charset="-128"/>
              </a:rPr>
              <a:t>Fiduciary Status Determined by Role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idx="1"/>
          </p:nvPr>
        </p:nvSpPr>
        <p:spPr>
          <a:xfrm>
            <a:off x="467544" y="1700808"/>
            <a:ext cx="8229600" cy="3886200"/>
          </a:xfrm>
        </p:spPr>
        <p:txBody>
          <a:bodyPr/>
          <a:lstStyle/>
          <a:p>
            <a:pPr eaLnBrk="1" hangingPunct="1"/>
            <a:r>
              <a:rPr lang="en-US" dirty="0">
                <a:latin typeface="Calibri" panose="020F0502020204030204" pitchFamily="34" charset="0"/>
                <a:ea typeface="ＭＳ Ｐゴシック" pitchFamily="34" charset="-128"/>
              </a:rPr>
              <a:t>Investment Managers</a:t>
            </a:r>
          </a:p>
          <a:p>
            <a:pPr lvl="1" eaLnBrk="1" hangingPunct="1"/>
            <a:r>
              <a:rPr lang="en-US" dirty="0">
                <a:latin typeface="Calibri" panose="020F0502020204030204" pitchFamily="34" charset="0"/>
                <a:ea typeface="ＭＳ Ｐゴシック" pitchFamily="34" charset="-128"/>
              </a:rPr>
              <a:t>Must be a registered investment advisor, bank or insurance company,</a:t>
            </a:r>
          </a:p>
          <a:p>
            <a:pPr lvl="1" eaLnBrk="1" hangingPunct="1"/>
            <a:r>
              <a:rPr lang="en-US" dirty="0">
                <a:latin typeface="Calibri" panose="020F0502020204030204" pitchFamily="34" charset="0"/>
                <a:ea typeface="ＭＳ Ｐゴシック" pitchFamily="34" charset="-128"/>
              </a:rPr>
              <a:t>Must acknowledge fiduciary status in writing.</a:t>
            </a:r>
          </a:p>
          <a:p>
            <a:pPr lvl="1" eaLnBrk="1" hangingPunct="1"/>
            <a:r>
              <a:rPr lang="en-US" dirty="0">
                <a:latin typeface="Calibri" panose="020F0502020204030204" pitchFamily="34" charset="0"/>
                <a:ea typeface="ＭＳ Ｐゴシック" pitchFamily="34" charset="-128"/>
              </a:rPr>
              <a:t>Plan documents must permit delegation to an investment manager.</a:t>
            </a:r>
          </a:p>
          <a:p>
            <a:pPr lvl="1" eaLnBrk="1" hangingPunct="1">
              <a:buFont typeface="Wingdings" pitchFamily="2" charset="2"/>
              <a:buNone/>
            </a:pPr>
            <a:endParaRPr lang="en-US" dirty="0">
              <a:latin typeface="Garamond" pitchFamily="18" charset="0"/>
              <a:ea typeface="ＭＳ Ｐゴシック" pitchFamily="34" charset="-128"/>
            </a:endParaRPr>
          </a:p>
          <a:p>
            <a:pPr lvl="1" eaLnBrk="1" hangingPunct="1"/>
            <a:endParaRPr lang="en-US" dirty="0">
              <a:latin typeface="Garamond" pitchFamily="18" charset="0"/>
              <a:ea typeface="ＭＳ Ｐゴシック" pitchFamily="34" charset="-128"/>
            </a:endParaRPr>
          </a:p>
        </p:txBody>
      </p:sp>
      <p:sp>
        <p:nvSpPr>
          <p:cNvPr id="43011" name="Slide Number Placeholder 4"/>
          <p:cNvSpPr>
            <a:spLocks noGrp="1"/>
          </p:cNvSpPr>
          <p:nvPr>
            <p:ph type="sldNum" sz="quarter" idx="11"/>
          </p:nvPr>
        </p:nvSpPr>
        <p:spPr>
          <a:noFill/>
        </p:spPr>
        <p:txBody>
          <a:bodyPr/>
          <a:lstStyle/>
          <a:p>
            <a:fld id="{C74E054C-8B2A-4C04-8530-AE3A2BBFCABB}" type="slidenum">
              <a:rPr lang="en-US" smtClean="0">
                <a:ea typeface="ＭＳ Ｐゴシック" pitchFamily="34" charset="-128"/>
              </a:rPr>
              <a:pPr/>
              <a:t>41</a:t>
            </a:fld>
            <a:endParaRPr lang="en-US">
              <a:ea typeface="ＭＳ Ｐゴシック" pitchFamily="34" charset="-128"/>
            </a:endParaRPr>
          </a:p>
        </p:txBody>
      </p:sp>
      <p:sp>
        <p:nvSpPr>
          <p:cNvPr id="43012" name="Rectangle 2"/>
          <p:cNvSpPr>
            <a:spLocks noGrp="1" noChangeArrowheads="1"/>
          </p:cNvSpPr>
          <p:nvPr>
            <p:ph type="title"/>
          </p:nvPr>
        </p:nvSpPr>
        <p:spPr>
          <a:xfrm>
            <a:off x="431540" y="584684"/>
            <a:ext cx="8229600" cy="1371600"/>
          </a:xfrm>
        </p:spPr>
        <p:txBody>
          <a:bodyPr/>
          <a:lstStyle/>
          <a:p>
            <a:pPr algn="ctr" eaLnBrk="1" hangingPunct="1"/>
            <a:r>
              <a:rPr lang="en-US" sz="3600" b="1" dirty="0">
                <a:latin typeface="Calibri" panose="020F0502020204030204" pitchFamily="34" charset="0"/>
                <a:ea typeface="ＭＳ Ｐゴシック" pitchFamily="34" charset="-128"/>
              </a:rPr>
              <a:t>Fiduciary Status Determined by Role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idx="1"/>
          </p:nvPr>
        </p:nvSpPr>
        <p:spPr>
          <a:xfrm>
            <a:off x="395536" y="1736812"/>
            <a:ext cx="8229600" cy="3886200"/>
          </a:xfrm>
        </p:spPr>
        <p:txBody>
          <a:bodyPr/>
          <a:lstStyle/>
          <a:p>
            <a:pPr eaLnBrk="1" hangingPunct="1"/>
            <a:r>
              <a:rPr lang="en-US" sz="2800" dirty="0">
                <a:latin typeface="Calibri" panose="020F0502020204030204" pitchFamily="34" charset="0"/>
                <a:ea typeface="ＭＳ Ｐゴシック" pitchFamily="34" charset="-128"/>
              </a:rPr>
              <a:t>Important to determine the fiduciary status of service providers.  For example:</a:t>
            </a:r>
          </a:p>
          <a:p>
            <a:pPr lvl="1" eaLnBrk="1" hangingPunct="1"/>
            <a:r>
              <a:rPr lang="en-US" sz="2400" dirty="0">
                <a:latin typeface="Calibri" panose="020F0502020204030204" pitchFamily="34" charset="0"/>
                <a:ea typeface="ＭＳ Ｐゴシック" pitchFamily="34" charset="-128"/>
              </a:rPr>
              <a:t>TPA </a:t>
            </a:r>
            <a:r>
              <a:rPr lang="en-US" sz="2400">
                <a:latin typeface="Calibri" panose="020F0502020204030204" pitchFamily="34" charset="0"/>
                <a:ea typeface="ＭＳ Ｐゴシック" pitchFamily="34" charset="-128"/>
              </a:rPr>
              <a:t>or record keeper </a:t>
            </a:r>
            <a:r>
              <a:rPr lang="en-US" sz="2400" dirty="0">
                <a:latin typeface="Calibri" panose="020F0502020204030204" pitchFamily="34" charset="0"/>
                <a:ea typeface="ＭＳ Ｐゴシック" pitchFamily="34" charset="-128"/>
              </a:rPr>
              <a:t>of participant directed plan may not be a fiduciary;</a:t>
            </a:r>
          </a:p>
          <a:p>
            <a:pPr lvl="1" eaLnBrk="1" hangingPunct="1"/>
            <a:r>
              <a:rPr lang="en-US" sz="2400" dirty="0">
                <a:latin typeface="Calibri" panose="020F0502020204030204" pitchFamily="34" charset="0"/>
                <a:ea typeface="ＭＳ Ｐゴシック" pitchFamily="34" charset="-128"/>
              </a:rPr>
              <a:t>Investment vehicle, such as mutual fund, may not be investment manager and is not a fiduciary.</a:t>
            </a:r>
          </a:p>
          <a:p>
            <a:pPr eaLnBrk="1" hangingPunct="1"/>
            <a:endParaRPr lang="en-US" dirty="0">
              <a:latin typeface="Garamond" pitchFamily="18" charset="0"/>
              <a:ea typeface="ＭＳ Ｐゴシック" pitchFamily="34" charset="-128"/>
            </a:endParaRPr>
          </a:p>
        </p:txBody>
      </p:sp>
      <p:sp>
        <p:nvSpPr>
          <p:cNvPr id="44035" name="Slide Number Placeholder 4"/>
          <p:cNvSpPr>
            <a:spLocks noGrp="1"/>
          </p:cNvSpPr>
          <p:nvPr>
            <p:ph type="sldNum" sz="quarter" idx="11"/>
          </p:nvPr>
        </p:nvSpPr>
        <p:spPr>
          <a:noFill/>
        </p:spPr>
        <p:txBody>
          <a:bodyPr/>
          <a:lstStyle/>
          <a:p>
            <a:fld id="{4F85A1E0-1B4D-483F-A0A3-6BC5051E55FC}" type="slidenum">
              <a:rPr lang="en-US" smtClean="0">
                <a:ea typeface="ＭＳ Ｐゴシック" pitchFamily="34" charset="-128"/>
              </a:rPr>
              <a:pPr/>
              <a:t>42</a:t>
            </a:fld>
            <a:endParaRPr lang="en-US">
              <a:ea typeface="ＭＳ Ｐゴシック" pitchFamily="34" charset="-128"/>
            </a:endParaRPr>
          </a:p>
        </p:txBody>
      </p:sp>
      <p:sp>
        <p:nvSpPr>
          <p:cNvPr id="44036" name="Rectangle 2"/>
          <p:cNvSpPr>
            <a:spLocks noGrp="1" noChangeArrowheads="1"/>
          </p:cNvSpPr>
          <p:nvPr>
            <p:ph type="title"/>
          </p:nvPr>
        </p:nvSpPr>
        <p:spPr>
          <a:xfrm>
            <a:off x="431540" y="620688"/>
            <a:ext cx="8229600" cy="1371600"/>
          </a:xfrm>
        </p:spPr>
        <p:txBody>
          <a:bodyPr/>
          <a:lstStyle/>
          <a:p>
            <a:pPr algn="ctr" eaLnBrk="1" hangingPunct="1"/>
            <a:r>
              <a:rPr lang="en-US" sz="3600" b="1" dirty="0">
                <a:latin typeface="Calibri" panose="020F0502020204030204" pitchFamily="34" charset="0"/>
                <a:ea typeface="ＭＳ Ｐゴシック" pitchFamily="34" charset="-128"/>
              </a:rPr>
              <a:t>Not All Service Providers Are Fiduciaries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57200" y="2456892"/>
            <a:ext cx="8229600" cy="1371600"/>
          </a:xfrm>
        </p:spPr>
        <p:txBody>
          <a:bodyPr/>
          <a:lstStyle/>
          <a:p>
            <a:pPr algn="ctr"/>
            <a:r>
              <a:rPr lang="en-US" altLang="en-US" sz="6000" b="1" dirty="0">
                <a:effectLst>
                  <a:outerShdw blurRad="38100" dist="38100" dir="2700000" algn="tl">
                    <a:srgbClr val="000000">
                      <a:alpha val="43137"/>
                    </a:srgbClr>
                  </a:outerShdw>
                </a:effectLst>
                <a:latin typeface="Calibri" panose="020F0502020204030204" pitchFamily="34" charset="0"/>
                <a:ea typeface="ＭＳ Ｐゴシック" panose="020B0600070205080204" pitchFamily="34" charset="-128"/>
                <a:cs typeface="Times New Roman" panose="02020603050405020304" pitchFamily="18" charset="0"/>
              </a:rPr>
              <a:t>FIDUCIARY DUTIES</a:t>
            </a:r>
          </a:p>
        </p:txBody>
      </p:sp>
      <p:sp>
        <p:nvSpPr>
          <p:cNvPr id="41987"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8A6C676E-7911-466E-B85D-A6E2415B1B18}" type="slidenum">
              <a:rPr lang="en-US" altLang="en-US" sz="1200" smtClean="0">
                <a:latin typeface="Arial Black" panose="020B0A04020102020204" pitchFamily="34" charset="0"/>
              </a:rPr>
              <a:pPr>
                <a:spcBef>
                  <a:spcPct val="0"/>
                </a:spcBef>
                <a:buClrTx/>
                <a:buSzTx/>
                <a:buFontTx/>
                <a:buNone/>
              </a:pPr>
              <a:t>43</a:t>
            </a:fld>
            <a:endParaRPr lang="en-US" altLang="en-US" sz="1200">
              <a:latin typeface="Arial Black" panose="020B0A04020102020204" pitchFamily="34" charset="0"/>
            </a:endParaRPr>
          </a:p>
        </p:txBody>
      </p:sp>
    </p:spTree>
    <p:extLst>
      <p:ext uri="{BB962C8B-B14F-4D97-AF65-F5344CB8AC3E}">
        <p14:creationId xmlns:p14="http://schemas.microsoft.com/office/powerpoint/2010/main" val="26555054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467544" y="836712"/>
            <a:ext cx="8229600" cy="998538"/>
          </a:xfrm>
        </p:spPr>
        <p:txBody>
          <a:bodyPr/>
          <a:lstStyle/>
          <a:p>
            <a:pPr algn="ctr"/>
            <a:r>
              <a:rPr lang="en-US" sz="3600" b="1" dirty="0">
                <a:solidFill>
                  <a:srgbClr val="FF0000"/>
                </a:solidFill>
                <a:latin typeface="Calibri" panose="020F0502020204030204" pitchFamily="34" charset="0"/>
                <a:ea typeface="ＭＳ Ｐゴシック" pitchFamily="34" charset="-128"/>
              </a:rPr>
              <a:t>Fiduciary Duties</a:t>
            </a:r>
          </a:p>
        </p:txBody>
      </p:sp>
      <p:sp>
        <p:nvSpPr>
          <p:cNvPr id="47107" name="Content Placeholder 3"/>
          <p:cNvSpPr>
            <a:spLocks noGrp="1"/>
          </p:cNvSpPr>
          <p:nvPr>
            <p:ph sz="half" idx="2"/>
          </p:nvPr>
        </p:nvSpPr>
        <p:spPr>
          <a:xfrm>
            <a:off x="611188" y="1736725"/>
            <a:ext cx="7823200" cy="4645025"/>
          </a:xfrm>
        </p:spPr>
        <p:txBody>
          <a:bodyPr/>
          <a:lstStyle/>
          <a:p>
            <a:r>
              <a:rPr lang="en-US" sz="2800" dirty="0">
                <a:latin typeface="Calibri" panose="020F0502020204030204" pitchFamily="34" charset="0"/>
                <a:ea typeface="ＭＳ Ｐゴシック" pitchFamily="34" charset="-128"/>
              </a:rPr>
              <a:t>Duty to act solely in the interest of participants and beneficiaries and—</a:t>
            </a:r>
          </a:p>
          <a:p>
            <a:pPr lvl="1"/>
            <a:r>
              <a:rPr lang="en-US" sz="2500" dirty="0">
                <a:latin typeface="Calibri" panose="020F0502020204030204" pitchFamily="34" charset="0"/>
              </a:rPr>
              <a:t>Carry out duties </a:t>
            </a:r>
            <a:r>
              <a:rPr lang="en-US" sz="2500" b="1" dirty="0">
                <a:latin typeface="Calibri" panose="020F0502020204030204" pitchFamily="34" charset="0"/>
              </a:rPr>
              <a:t>prudently;</a:t>
            </a:r>
          </a:p>
          <a:p>
            <a:pPr lvl="1"/>
            <a:r>
              <a:rPr lang="en-US" sz="2500" b="1" dirty="0">
                <a:latin typeface="Calibri" panose="020F0502020204030204" pitchFamily="34" charset="0"/>
              </a:rPr>
              <a:t>Act solely in the interest of Plan Participants and their Beneficiaries</a:t>
            </a:r>
            <a:r>
              <a:rPr lang="en-US" sz="2500" dirty="0">
                <a:latin typeface="Calibri" panose="020F0502020204030204" pitchFamily="34" charset="0"/>
              </a:rPr>
              <a:t> and with the exclusive purpose of providing benefits to them;</a:t>
            </a:r>
          </a:p>
          <a:p>
            <a:pPr lvl="1"/>
            <a:r>
              <a:rPr lang="en-US" sz="2500" b="1" dirty="0">
                <a:latin typeface="Calibri" panose="020F0502020204030204" pitchFamily="34" charset="0"/>
              </a:rPr>
              <a:t>Diversify </a:t>
            </a:r>
            <a:r>
              <a:rPr lang="en-US" sz="2500" dirty="0">
                <a:latin typeface="Calibri" panose="020F0502020204030204" pitchFamily="34" charset="0"/>
              </a:rPr>
              <a:t>Plan investments;</a:t>
            </a:r>
          </a:p>
          <a:p>
            <a:pPr lvl="1"/>
            <a:r>
              <a:rPr lang="en-US" sz="2500" dirty="0">
                <a:latin typeface="Calibri" panose="020F0502020204030204" pitchFamily="34" charset="0"/>
              </a:rPr>
              <a:t>Follow the terms of Plan Documents (unless documents are inconsistent with ERISA);</a:t>
            </a:r>
          </a:p>
          <a:p>
            <a:pPr lvl="1"/>
            <a:r>
              <a:rPr lang="en-US" sz="2500" dirty="0">
                <a:latin typeface="Calibri" panose="020F0502020204030204" pitchFamily="34" charset="0"/>
              </a:rPr>
              <a:t>Pay only </a:t>
            </a:r>
            <a:r>
              <a:rPr lang="en-US" sz="2500" b="1" dirty="0">
                <a:latin typeface="Calibri" panose="020F0502020204030204" pitchFamily="34" charset="0"/>
              </a:rPr>
              <a:t>reasonable Plan expenses</a:t>
            </a:r>
            <a:r>
              <a:rPr lang="en-US" sz="2500" dirty="0">
                <a:latin typeface="Calibri" panose="020F0502020204030204" pitchFamily="34" charset="0"/>
              </a:rPr>
              <a:t>.</a:t>
            </a:r>
          </a:p>
          <a:p>
            <a:pPr lvl="1"/>
            <a:endParaRPr lang="en-US" sz="2400" dirty="0">
              <a:latin typeface="Garamond" pitchFamily="18" charset="0"/>
              <a:ea typeface="ＭＳ Ｐゴシック" pitchFamily="34" charset="-128"/>
            </a:endParaRPr>
          </a:p>
          <a:p>
            <a:endParaRPr lang="en-US" dirty="0">
              <a:latin typeface="Garamond" pitchFamily="18" charset="0"/>
              <a:ea typeface="ＭＳ Ｐゴシック" pitchFamily="34" charset="-128"/>
            </a:endParaRPr>
          </a:p>
        </p:txBody>
      </p:sp>
      <p:sp>
        <p:nvSpPr>
          <p:cNvPr id="47108" name="Slide Number Placeholder 6"/>
          <p:cNvSpPr>
            <a:spLocks noGrp="1"/>
          </p:cNvSpPr>
          <p:nvPr>
            <p:ph type="sldNum" sz="quarter" idx="11"/>
          </p:nvPr>
        </p:nvSpPr>
        <p:spPr>
          <a:noFill/>
        </p:spPr>
        <p:txBody>
          <a:bodyPr/>
          <a:lstStyle/>
          <a:p>
            <a:fld id="{614682AF-24DA-4146-B8DE-645921D29915}" type="slidenum">
              <a:rPr lang="en-US" smtClean="0">
                <a:ea typeface="ＭＳ Ｐゴシック" pitchFamily="34" charset="-128"/>
              </a:rPr>
              <a:pPr/>
              <a:t>44</a:t>
            </a:fld>
            <a:endParaRPr lang="en-US">
              <a:ea typeface="ＭＳ Ｐゴシック" pitchFamily="34" charset="-128"/>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67544" y="692696"/>
            <a:ext cx="8229600" cy="1371600"/>
          </a:xfrm>
        </p:spPr>
        <p:txBody>
          <a:bodyPr/>
          <a:lstStyle/>
          <a:p>
            <a:pPr algn="ctr" eaLnBrk="1" hangingPunct="1"/>
            <a:r>
              <a:rPr lang="en-US" sz="3600" b="1" dirty="0">
                <a:latin typeface="Calibri" panose="020F0502020204030204" pitchFamily="34" charset="0"/>
                <a:ea typeface="ＭＳ Ｐゴシック" pitchFamily="34" charset="-128"/>
              </a:rPr>
              <a:t>Prudence: The Expert Standard</a:t>
            </a:r>
          </a:p>
        </p:txBody>
      </p:sp>
      <p:sp>
        <p:nvSpPr>
          <p:cNvPr id="48131" name="Rectangle 3"/>
          <p:cNvSpPr>
            <a:spLocks noGrp="1" noChangeArrowheads="1"/>
          </p:cNvSpPr>
          <p:nvPr>
            <p:ph idx="1"/>
          </p:nvPr>
        </p:nvSpPr>
        <p:spPr>
          <a:xfrm>
            <a:off x="467544" y="1808820"/>
            <a:ext cx="8229600" cy="3886200"/>
          </a:xfrm>
        </p:spPr>
        <p:txBody>
          <a:bodyPr/>
          <a:lstStyle/>
          <a:p>
            <a:pPr eaLnBrk="1" hangingPunct="1"/>
            <a:r>
              <a:rPr lang="en-US" altLang="ja-JP" sz="3000" dirty="0">
                <a:latin typeface="Calibri" panose="020F0502020204030204" pitchFamily="34" charset="0"/>
                <a:ea typeface="ＭＳ Ｐゴシック" pitchFamily="34" charset="-128"/>
              </a:rPr>
              <a:t>Fiduciaries are held to the standard of a prudent person </a:t>
            </a:r>
            <a:r>
              <a:rPr lang="ja-JP" altLang="en-US" sz="3000" dirty="0">
                <a:latin typeface="Calibri" panose="020F0502020204030204" pitchFamily="34" charset="0"/>
                <a:ea typeface="ＭＳ Ｐゴシック" pitchFamily="34" charset="-128"/>
              </a:rPr>
              <a:t>“</a:t>
            </a:r>
            <a:r>
              <a:rPr lang="en-US" altLang="ja-JP" sz="3000" dirty="0">
                <a:latin typeface="Calibri" panose="020F0502020204030204" pitchFamily="34" charset="0"/>
                <a:ea typeface="ＭＳ Ｐゴシック" pitchFamily="34" charset="-128"/>
              </a:rPr>
              <a:t>familiar with such matters</a:t>
            </a:r>
            <a:r>
              <a:rPr lang="ja-JP" altLang="en-US" sz="3000" dirty="0">
                <a:latin typeface="Calibri" panose="020F0502020204030204" pitchFamily="34" charset="0"/>
                <a:ea typeface="ＭＳ Ｐゴシック" pitchFamily="34" charset="-128"/>
              </a:rPr>
              <a:t>”</a:t>
            </a:r>
            <a:r>
              <a:rPr lang="en-US" altLang="ja-JP" sz="3000" dirty="0">
                <a:latin typeface="Calibri" panose="020F0502020204030204" pitchFamily="34" charset="0"/>
                <a:ea typeface="ＭＳ Ｐゴシック" pitchFamily="34" charset="-128"/>
              </a:rPr>
              <a:t>.</a:t>
            </a:r>
          </a:p>
          <a:p>
            <a:pPr eaLnBrk="1" hangingPunct="1"/>
            <a:r>
              <a:rPr lang="en-US" sz="3000" dirty="0">
                <a:latin typeface="Calibri" panose="020F0502020204030204" pitchFamily="34" charset="0"/>
                <a:ea typeface="ＭＳ Ｐゴシック" pitchFamily="34" charset="-128"/>
              </a:rPr>
              <a:t>This is a higher standard than a business conduct standard or the conduct of an ordinary prudent person.</a:t>
            </a:r>
          </a:p>
          <a:p>
            <a:pPr eaLnBrk="1" hangingPunct="1"/>
            <a:r>
              <a:rPr lang="en-US" sz="3000" dirty="0">
                <a:latin typeface="Calibri" panose="020F0502020204030204" pitchFamily="34" charset="0"/>
                <a:ea typeface="ＭＳ Ｐゴシック" pitchFamily="34" charset="-128"/>
              </a:rPr>
              <a:t>The standard requires use of experts when plan fiduciaries do not have relevant expertise.</a:t>
            </a:r>
          </a:p>
          <a:p>
            <a:pPr marL="342900" lvl="1" indent="-342900" eaLnBrk="1" hangingPunct="1">
              <a:buClr>
                <a:schemeClr val="bg2"/>
              </a:buClr>
              <a:buSzPct val="75000"/>
              <a:buFont typeface="Wingdings" pitchFamily="2" charset="2"/>
              <a:buChar char="n"/>
            </a:pPr>
            <a:r>
              <a:rPr lang="en-US" sz="3000" dirty="0">
                <a:latin typeface="Calibri" panose="020F0502020204030204" pitchFamily="34" charset="0"/>
                <a:ea typeface="ＭＳ Ｐゴシック" pitchFamily="34" charset="-128"/>
              </a:rPr>
              <a:t>Very important in connection with investments.</a:t>
            </a:r>
          </a:p>
          <a:p>
            <a:pPr eaLnBrk="1" hangingPunct="1"/>
            <a:endParaRPr lang="en-US" sz="3000" dirty="0">
              <a:latin typeface="Calibri" panose="020F0502020204030204" pitchFamily="34" charset="0"/>
              <a:ea typeface="ＭＳ Ｐゴシック" pitchFamily="34" charset="-128"/>
            </a:endParaRPr>
          </a:p>
        </p:txBody>
      </p:sp>
      <p:sp>
        <p:nvSpPr>
          <p:cNvPr id="48132" name="Slide Number Placeholder 4"/>
          <p:cNvSpPr>
            <a:spLocks noGrp="1"/>
          </p:cNvSpPr>
          <p:nvPr>
            <p:ph type="sldNum" sz="quarter" idx="11"/>
          </p:nvPr>
        </p:nvSpPr>
        <p:spPr>
          <a:noFill/>
        </p:spPr>
        <p:txBody>
          <a:bodyPr/>
          <a:lstStyle/>
          <a:p>
            <a:fld id="{B7C06EED-7B33-4CCF-A180-0F93C944E92C}" type="slidenum">
              <a:rPr lang="en-US" smtClean="0">
                <a:ea typeface="ＭＳ Ｐゴシック" pitchFamily="34" charset="-128"/>
              </a:rPr>
              <a:pPr/>
              <a:t>45</a:t>
            </a:fld>
            <a:endParaRPr lang="en-US" dirty="0">
              <a:ea typeface="ＭＳ Ｐゴシック" pitchFamily="34" charset="-128"/>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467544" y="584684"/>
            <a:ext cx="8229600" cy="992188"/>
          </a:xfrm>
        </p:spPr>
        <p:txBody>
          <a:bodyPr/>
          <a:lstStyle/>
          <a:p>
            <a:pPr algn="ctr"/>
            <a:r>
              <a:rPr lang="en-US" sz="3600" b="1" dirty="0">
                <a:latin typeface="Calibri" panose="020F0502020204030204" pitchFamily="34" charset="0"/>
                <a:ea typeface="ＭＳ Ｐゴシック" pitchFamily="34" charset="-128"/>
              </a:rPr>
              <a:t>Prudence: Procedure &amp; Process</a:t>
            </a:r>
          </a:p>
        </p:txBody>
      </p:sp>
      <p:sp>
        <p:nvSpPr>
          <p:cNvPr id="50179" name="Content Placeholder 2"/>
          <p:cNvSpPr>
            <a:spLocks noGrp="1"/>
          </p:cNvSpPr>
          <p:nvPr>
            <p:ph idx="1"/>
          </p:nvPr>
        </p:nvSpPr>
        <p:spPr>
          <a:xfrm>
            <a:off x="467544" y="1412776"/>
            <a:ext cx="8229600" cy="3886200"/>
          </a:xfrm>
        </p:spPr>
        <p:txBody>
          <a:bodyPr/>
          <a:lstStyle/>
          <a:p>
            <a:r>
              <a:rPr lang="en-US" sz="2700" dirty="0">
                <a:latin typeface="Calibri" panose="020F0502020204030204" pitchFamily="34" charset="0"/>
                <a:ea typeface="ＭＳ Ｐゴシック" pitchFamily="34" charset="-128"/>
              </a:rPr>
              <a:t>Whether fiduciary acted prudently depends on specific facts and circumstances. Fiduciary must give “appropriate consideration” to facts and circumstances fiduciary knows/should know are relevant to decision and act accordingly.  29 CFR 2550.404a-1.</a:t>
            </a:r>
          </a:p>
          <a:p>
            <a:r>
              <a:rPr lang="en-US" sz="2700" dirty="0">
                <a:latin typeface="Calibri" panose="020F0502020204030204" pitchFamily="34" charset="0"/>
                <a:ea typeface="ＭＳ Ｐゴシック" pitchFamily="34" charset="-128"/>
              </a:rPr>
              <a:t>Whether fiduciary has breached prudence standard depends largely on whether fiduciary can demonstrate that he/she engaged in appropriate procedural due diligence before taking action.  Procedural due diligence should be formal, documented process. May include written procedures, meetings with minutes, written reports/conclusions.</a:t>
            </a:r>
          </a:p>
          <a:p>
            <a:endParaRPr lang="en-US" sz="2700" dirty="0">
              <a:latin typeface="Calibri" panose="020F0502020204030204" pitchFamily="34" charset="0"/>
              <a:ea typeface="ＭＳ Ｐゴシック" pitchFamily="34" charset="-128"/>
            </a:endParaRPr>
          </a:p>
        </p:txBody>
      </p:sp>
      <p:sp>
        <p:nvSpPr>
          <p:cNvPr id="50180" name="Slide Number Placeholder 3"/>
          <p:cNvSpPr>
            <a:spLocks noGrp="1"/>
          </p:cNvSpPr>
          <p:nvPr>
            <p:ph type="sldNum" sz="quarter" idx="11"/>
          </p:nvPr>
        </p:nvSpPr>
        <p:spPr>
          <a:noFill/>
        </p:spPr>
        <p:txBody>
          <a:bodyPr/>
          <a:lstStyle/>
          <a:p>
            <a:fld id="{B5DF063C-651F-4A91-8D0A-707583EE387B}" type="slidenum">
              <a:rPr lang="en-US" smtClean="0">
                <a:ea typeface="ＭＳ Ｐゴシック" pitchFamily="34" charset="-128"/>
              </a:rPr>
              <a:pPr/>
              <a:t>46</a:t>
            </a:fld>
            <a:endParaRPr lang="en-US">
              <a:ea typeface="ＭＳ Ｐゴシック" pitchFamily="34" charset="-128"/>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95536" y="548680"/>
            <a:ext cx="8229600" cy="1371600"/>
          </a:xfrm>
        </p:spPr>
        <p:txBody>
          <a:bodyPr/>
          <a:lstStyle/>
          <a:p>
            <a:pPr algn="ctr" eaLnBrk="1" hangingPunct="1"/>
            <a:r>
              <a:rPr lang="en-US" sz="3600" b="1" dirty="0">
                <a:latin typeface="Calibri" panose="020F0502020204030204" pitchFamily="34" charset="0"/>
                <a:ea typeface="ＭＳ Ｐゴシック" pitchFamily="34" charset="-128"/>
              </a:rPr>
              <a:t>Loyalty: The General Rule</a:t>
            </a:r>
          </a:p>
        </p:txBody>
      </p:sp>
      <p:sp>
        <p:nvSpPr>
          <p:cNvPr id="52227" name="Rectangle 3"/>
          <p:cNvSpPr>
            <a:spLocks noGrp="1" noChangeArrowheads="1"/>
          </p:cNvSpPr>
          <p:nvPr>
            <p:ph idx="1"/>
          </p:nvPr>
        </p:nvSpPr>
        <p:spPr>
          <a:xfrm>
            <a:off x="468313" y="1773238"/>
            <a:ext cx="8229600" cy="3886200"/>
          </a:xfrm>
        </p:spPr>
        <p:txBody>
          <a:bodyPr/>
          <a:lstStyle/>
          <a:p>
            <a:r>
              <a:rPr lang="en-US" dirty="0">
                <a:latin typeface="Calibri" panose="020F0502020204030204" pitchFamily="34" charset="0"/>
                <a:ea typeface="Times New Roman" pitchFamily="18" charset="0"/>
                <a:cs typeface="Garamond" pitchFamily="18" charset="0"/>
              </a:rPr>
              <a:t>Trustees may not act on behalf of any person or entity other than plan participants and beneficiaries.</a:t>
            </a:r>
          </a:p>
        </p:txBody>
      </p:sp>
      <p:sp>
        <p:nvSpPr>
          <p:cNvPr id="52228" name="Slide Number Placeholder 4"/>
          <p:cNvSpPr>
            <a:spLocks noGrp="1"/>
          </p:cNvSpPr>
          <p:nvPr>
            <p:ph type="sldNum" sz="quarter" idx="11"/>
          </p:nvPr>
        </p:nvSpPr>
        <p:spPr>
          <a:noFill/>
        </p:spPr>
        <p:txBody>
          <a:bodyPr/>
          <a:lstStyle/>
          <a:p>
            <a:fld id="{42074BBE-C64C-4E27-8385-A68251569C58}" type="slidenum">
              <a:rPr lang="en-US" smtClean="0">
                <a:ea typeface="ＭＳ Ｐゴシック" pitchFamily="34" charset="-128"/>
              </a:rPr>
              <a:pPr/>
              <a:t>47</a:t>
            </a:fld>
            <a:endParaRPr lang="en-US">
              <a:ea typeface="ＭＳ Ｐゴシック" pitchFamily="34" charset="-128"/>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a:xfrm>
            <a:off x="457200" y="656692"/>
            <a:ext cx="8229600" cy="1062038"/>
          </a:xfrm>
        </p:spPr>
        <p:txBody>
          <a:bodyPr/>
          <a:lstStyle/>
          <a:p>
            <a:pPr algn="ctr"/>
            <a:r>
              <a:rPr lang="en-US" sz="3600" b="1" dirty="0">
                <a:latin typeface="Calibri" panose="020F0502020204030204" pitchFamily="34" charset="0"/>
                <a:ea typeface="ＭＳ Ｐゴシック" pitchFamily="34" charset="-128"/>
              </a:rPr>
              <a:t>Loyalty: Trustee and Plan Expenses</a:t>
            </a:r>
          </a:p>
        </p:txBody>
      </p:sp>
      <p:sp>
        <p:nvSpPr>
          <p:cNvPr id="3" name="Content Placeholder 2"/>
          <p:cNvSpPr>
            <a:spLocks noGrp="1"/>
          </p:cNvSpPr>
          <p:nvPr>
            <p:ph idx="1"/>
          </p:nvPr>
        </p:nvSpPr>
        <p:spPr>
          <a:xfrm>
            <a:off x="457200" y="1633538"/>
            <a:ext cx="8229600" cy="4492625"/>
          </a:xfrm>
        </p:spPr>
        <p:txBody>
          <a:bodyPr>
            <a:normAutofit fontScale="92500" lnSpcReduction="20000"/>
          </a:bodyPr>
          <a:lstStyle/>
          <a:p>
            <a:pPr>
              <a:defRPr/>
            </a:pPr>
            <a:r>
              <a:rPr lang="en-US" dirty="0">
                <a:latin typeface="Calibri" panose="020F0502020204030204" pitchFamily="34" charset="0"/>
                <a:cs typeface="Garamond"/>
              </a:rPr>
              <a:t>A Trustee may receive “reimbursement of expenses, properly and actually incurred, in the performance of his duties with the plan”.</a:t>
            </a:r>
          </a:p>
          <a:p>
            <a:pPr lvl="1">
              <a:defRPr/>
            </a:pPr>
            <a:r>
              <a:rPr lang="en-US" dirty="0">
                <a:latin typeface="Calibri" panose="020F0502020204030204" pitchFamily="34" charset="0"/>
                <a:ea typeface="ＭＳ Ｐゴシック" pitchFamily="34" charset="-128"/>
              </a:rPr>
              <a:t>Expenses must be reasonable; cannot be excessive.</a:t>
            </a:r>
          </a:p>
          <a:p>
            <a:pPr lvl="1">
              <a:defRPr/>
            </a:pPr>
            <a:r>
              <a:rPr lang="en-US" dirty="0">
                <a:solidFill>
                  <a:srgbClr val="000000"/>
                </a:solidFill>
                <a:latin typeface="Calibri" panose="020F0502020204030204" pitchFamily="34" charset="0"/>
                <a:cs typeface="Garamond"/>
              </a:rPr>
              <a:t>No personal expenses, e.g. entertainment. </a:t>
            </a:r>
          </a:p>
          <a:p>
            <a:pPr lvl="1">
              <a:defRPr/>
            </a:pPr>
            <a:r>
              <a:rPr lang="en-US" dirty="0">
                <a:solidFill>
                  <a:srgbClr val="000000"/>
                </a:solidFill>
                <a:latin typeface="Calibri" panose="020F0502020204030204" pitchFamily="34" charset="0"/>
                <a:cs typeface="Garamond"/>
              </a:rPr>
              <a:t>No expenses for services to another plan, employer, union – not incurred in performance of plan duties.</a:t>
            </a:r>
          </a:p>
          <a:p>
            <a:pPr lvl="1">
              <a:defRPr/>
            </a:pPr>
            <a:r>
              <a:rPr lang="en-US" dirty="0">
                <a:solidFill>
                  <a:srgbClr val="000000"/>
                </a:solidFill>
                <a:latin typeface="Calibri" panose="020F0502020204030204" pitchFamily="34" charset="0"/>
                <a:cs typeface="Garamond"/>
              </a:rPr>
              <a:t>No expenses incurred by someone else such as spouse.</a:t>
            </a:r>
          </a:p>
          <a:p>
            <a:pPr lvl="1">
              <a:defRPr/>
            </a:pPr>
            <a:r>
              <a:rPr lang="en-US" dirty="0">
                <a:latin typeface="Calibri" panose="020F0502020204030204" pitchFamily="34" charset="0"/>
                <a:ea typeface="ＭＳ Ｐゴシック" pitchFamily="34" charset="-128"/>
              </a:rPr>
              <a:t>Written policies and good documentation are important.</a:t>
            </a:r>
          </a:p>
          <a:p>
            <a:pPr lvl="1">
              <a:buFont typeface="Wingdings" pitchFamily="2" charset="2"/>
              <a:buNone/>
              <a:defRPr/>
            </a:pPr>
            <a:endParaRPr lang="en-US" dirty="0">
              <a:latin typeface="Calibri" panose="020F0502020204030204" pitchFamily="34" charset="0"/>
              <a:ea typeface="ＭＳ Ｐゴシック" pitchFamily="34" charset="-128"/>
            </a:endParaRPr>
          </a:p>
          <a:p>
            <a:pPr lvl="1">
              <a:buFont typeface="Wingdings" pitchFamily="2" charset="2"/>
              <a:buNone/>
              <a:defRPr/>
            </a:pPr>
            <a:endParaRPr lang="en-US" dirty="0">
              <a:solidFill>
                <a:srgbClr val="000000"/>
              </a:solidFill>
              <a:latin typeface="Calibri" panose="020F0502020204030204" pitchFamily="34" charset="0"/>
              <a:cs typeface="Garamond"/>
            </a:endParaRPr>
          </a:p>
          <a:p>
            <a:pPr lvl="1">
              <a:defRPr/>
            </a:pPr>
            <a:endParaRPr lang="en-US" dirty="0">
              <a:solidFill>
                <a:srgbClr val="000000"/>
              </a:solidFill>
              <a:latin typeface="Calibri" panose="020F0502020204030204" pitchFamily="34" charset="0"/>
              <a:cs typeface="Garamond"/>
            </a:endParaRPr>
          </a:p>
          <a:p>
            <a:pPr marL="0" indent="0">
              <a:buFont typeface="Wingdings" pitchFamily="2" charset="2"/>
              <a:buNone/>
              <a:defRPr/>
            </a:pPr>
            <a:endParaRPr lang="en-US" dirty="0">
              <a:solidFill>
                <a:srgbClr val="000000"/>
              </a:solidFill>
              <a:latin typeface="Calibri" panose="020F0502020204030204" pitchFamily="34" charset="0"/>
            </a:endParaRPr>
          </a:p>
        </p:txBody>
      </p:sp>
      <p:sp>
        <p:nvSpPr>
          <p:cNvPr id="72708" name="Slide Number Placeholder 3"/>
          <p:cNvSpPr txBox="1">
            <a:spLocks/>
          </p:cNvSpPr>
          <p:nvPr/>
        </p:nvSpPr>
        <p:spPr bwMode="auto">
          <a:xfrm>
            <a:off x="6553200" y="6248400"/>
            <a:ext cx="2133600" cy="457200"/>
          </a:xfrm>
          <a:prstGeom prst="rect">
            <a:avLst/>
          </a:prstGeom>
          <a:noFill/>
          <a:ln w="9525">
            <a:noFill/>
            <a:miter lim="800000"/>
            <a:headEnd/>
            <a:tailEnd/>
          </a:ln>
        </p:spPr>
        <p:txBody>
          <a:bodyPr/>
          <a:lstStyle/>
          <a:p>
            <a:pPr algn="r"/>
            <a:endParaRPr lang="en-US" sz="1200">
              <a:latin typeface="Arial Black" pitchFamily="34" charset="0"/>
            </a:endParaRPr>
          </a:p>
          <a:p>
            <a:pPr algn="r"/>
            <a:fld id="{266D4C2C-E919-46F1-B420-9D092F305C0D}" type="slidenum">
              <a:rPr lang="en-US" sz="1200">
                <a:latin typeface="Arial Black" pitchFamily="34" charset="0"/>
              </a:rPr>
              <a:pPr algn="r"/>
              <a:t>48</a:t>
            </a:fld>
            <a:endParaRPr lang="en-US" sz="1200">
              <a:latin typeface="Arial Black" pitchFamily="34" charset="0"/>
            </a:endParaRPr>
          </a:p>
        </p:txBody>
      </p:sp>
    </p:spTree>
    <p:extLst>
      <p:ext uri="{BB962C8B-B14F-4D97-AF65-F5344CB8AC3E}">
        <p14:creationId xmlns:p14="http://schemas.microsoft.com/office/powerpoint/2010/main" val="17344982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a:xfrm>
            <a:off x="457200" y="656692"/>
            <a:ext cx="8229600" cy="1062037"/>
          </a:xfrm>
        </p:spPr>
        <p:txBody>
          <a:bodyPr>
            <a:normAutofit fontScale="90000"/>
          </a:bodyPr>
          <a:lstStyle/>
          <a:p>
            <a:pPr algn="ctr">
              <a:defRPr/>
            </a:pPr>
            <a:r>
              <a:rPr lang="en-US" sz="3600" b="1" dirty="0">
                <a:latin typeface="Calibri" panose="020F0502020204030204" pitchFamily="34" charset="0"/>
                <a:ea typeface="ＭＳ Ｐゴシック" pitchFamily="34" charset="-128"/>
              </a:rPr>
              <a:t>Loyalty: Trustee and Plan Expenses Continued</a:t>
            </a:r>
          </a:p>
        </p:txBody>
      </p:sp>
      <p:sp>
        <p:nvSpPr>
          <p:cNvPr id="3" name="Content Placeholder 2"/>
          <p:cNvSpPr>
            <a:spLocks noGrp="1"/>
          </p:cNvSpPr>
          <p:nvPr>
            <p:ph idx="1"/>
          </p:nvPr>
        </p:nvSpPr>
        <p:spPr>
          <a:xfrm>
            <a:off x="447456" y="1664804"/>
            <a:ext cx="8229600" cy="4492625"/>
          </a:xfrm>
        </p:spPr>
        <p:txBody>
          <a:bodyPr>
            <a:normAutofit fontScale="92500" lnSpcReduction="20000"/>
          </a:bodyPr>
          <a:lstStyle/>
          <a:p>
            <a:pPr>
              <a:defRPr/>
            </a:pPr>
            <a:r>
              <a:rPr lang="en-US" dirty="0">
                <a:latin typeface="Calibri" panose="020F0502020204030204" pitchFamily="34" charset="0"/>
                <a:cs typeface="Garamond"/>
              </a:rPr>
              <a:t>ERISA does not prohibit fiduciary from—</a:t>
            </a:r>
          </a:p>
          <a:p>
            <a:pPr lvl="1">
              <a:defRPr/>
            </a:pPr>
            <a:r>
              <a:rPr lang="en-US" dirty="0">
                <a:latin typeface="Calibri" panose="020F0502020204030204" pitchFamily="34" charset="0"/>
                <a:cs typeface="Garamond"/>
              </a:rPr>
              <a:t>Receiving any benefit to which he/she may be entitled under plan as participant/beneficiary if benefit is computed/paid consistent with terms of plan as applied to all others.</a:t>
            </a:r>
          </a:p>
          <a:p>
            <a:pPr lvl="1">
              <a:defRPr/>
            </a:pPr>
            <a:r>
              <a:rPr lang="en-US" dirty="0">
                <a:latin typeface="Calibri" panose="020F0502020204030204" pitchFamily="34" charset="0"/>
                <a:cs typeface="Garamond"/>
              </a:rPr>
              <a:t>Receiving any reasonable compensation for services rendered to the Plan.</a:t>
            </a:r>
          </a:p>
          <a:p>
            <a:pPr lvl="2">
              <a:defRPr/>
            </a:pPr>
            <a:r>
              <a:rPr lang="en-US" sz="2600" dirty="0">
                <a:latin typeface="Calibri" panose="020F0502020204030204" pitchFamily="34" charset="0"/>
                <a:cs typeface="Garamond"/>
              </a:rPr>
              <a:t>However, no person serving as fiduciary who receives full-time pay from employer, association or union may receive compensation from plan—except for reimbursement of expenses as previously described.</a:t>
            </a:r>
          </a:p>
          <a:p>
            <a:pPr lvl="1">
              <a:defRPr/>
            </a:pPr>
            <a:r>
              <a:rPr lang="en-US" dirty="0">
                <a:latin typeface="Calibri" panose="020F0502020204030204" pitchFamily="34" charset="0"/>
                <a:cs typeface="Garamond"/>
              </a:rPr>
              <a:t>Serving as fiduciary as well as officer, employee or other representative of party-in-interest.</a:t>
            </a:r>
          </a:p>
        </p:txBody>
      </p:sp>
      <p:sp>
        <p:nvSpPr>
          <p:cNvPr id="71684" name="Slide Number Placeholder 3"/>
          <p:cNvSpPr txBox="1">
            <a:spLocks/>
          </p:cNvSpPr>
          <p:nvPr/>
        </p:nvSpPr>
        <p:spPr bwMode="auto">
          <a:xfrm>
            <a:off x="6553200" y="6248400"/>
            <a:ext cx="2133600" cy="457200"/>
          </a:xfrm>
          <a:prstGeom prst="rect">
            <a:avLst/>
          </a:prstGeom>
          <a:noFill/>
          <a:ln w="9525">
            <a:noFill/>
            <a:miter lim="800000"/>
            <a:headEnd/>
            <a:tailEnd/>
          </a:ln>
        </p:spPr>
        <p:txBody>
          <a:bodyPr/>
          <a:lstStyle/>
          <a:p>
            <a:pPr algn="r"/>
            <a:endParaRPr lang="en-US" sz="1200">
              <a:latin typeface="Arial Black" pitchFamily="34" charset="0"/>
            </a:endParaRPr>
          </a:p>
          <a:p>
            <a:pPr algn="r"/>
            <a:fld id="{624D4574-9EDA-479D-B768-5E5D223B7A44}" type="slidenum">
              <a:rPr lang="en-US" sz="1200">
                <a:latin typeface="Arial Black" pitchFamily="34" charset="0"/>
              </a:rPr>
              <a:pPr algn="r"/>
              <a:t>49</a:t>
            </a:fld>
            <a:endParaRPr lang="en-US" sz="1200">
              <a:latin typeface="Arial Black" pitchFamily="34" charset="0"/>
            </a:endParaRPr>
          </a:p>
        </p:txBody>
      </p:sp>
    </p:spTree>
    <p:extLst>
      <p:ext uri="{BB962C8B-B14F-4D97-AF65-F5344CB8AC3E}">
        <p14:creationId xmlns:p14="http://schemas.microsoft.com/office/powerpoint/2010/main" val="4236880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09514" y="584684"/>
            <a:ext cx="8229600" cy="1371600"/>
          </a:xfrm>
        </p:spPr>
        <p:txBody>
          <a:bodyPr/>
          <a:lstStyle/>
          <a:p>
            <a:pPr algn="ctr" eaLnBrk="1" hangingPunct="1"/>
            <a:r>
              <a:rPr lang="en-US" sz="3600" b="1" dirty="0">
                <a:latin typeface="Calibri" panose="020F0502020204030204" pitchFamily="34" charset="0"/>
                <a:ea typeface="ＭＳ Ｐゴシック" pitchFamily="34" charset="-128"/>
              </a:rPr>
              <a:t>What it Means to be an ERISA Fiduciary</a:t>
            </a:r>
            <a:endParaRPr lang="en-US" sz="3600" b="1" dirty="0">
              <a:latin typeface="Garamond" pitchFamily="18" charset="0"/>
              <a:ea typeface="ＭＳ Ｐゴシック" pitchFamily="34" charset="-128"/>
            </a:endParaRPr>
          </a:p>
        </p:txBody>
      </p:sp>
      <p:sp>
        <p:nvSpPr>
          <p:cNvPr id="15363" name="Rectangle 3"/>
          <p:cNvSpPr>
            <a:spLocks noGrp="1" noChangeArrowheads="1"/>
          </p:cNvSpPr>
          <p:nvPr>
            <p:ph idx="1"/>
          </p:nvPr>
        </p:nvSpPr>
        <p:spPr>
          <a:xfrm>
            <a:off x="409514" y="1592796"/>
            <a:ext cx="8229600" cy="3886200"/>
          </a:xfrm>
        </p:spPr>
        <p:txBody>
          <a:bodyPr/>
          <a:lstStyle/>
          <a:p>
            <a:pPr eaLnBrk="1" hangingPunct="1"/>
            <a:r>
              <a:rPr lang="en-US" sz="2800" dirty="0">
                <a:latin typeface="Calibri" panose="020F0502020204030204" pitchFamily="34" charset="0"/>
                <a:ea typeface="ＭＳ Ｐゴシック" pitchFamily="34" charset="-128"/>
              </a:rPr>
              <a:t>Your professional background and training is in an entirely different field. Everything you know about being a plan fiduciary, you have to learn.</a:t>
            </a:r>
          </a:p>
          <a:p>
            <a:pPr eaLnBrk="1" hangingPunct="1"/>
            <a:r>
              <a:rPr lang="en-US" sz="2800" dirty="0">
                <a:latin typeface="Calibri" panose="020F0502020204030204" pitchFamily="34" charset="0"/>
                <a:ea typeface="ＭＳ Ｐゴシック" pitchFamily="34" charset="-128"/>
              </a:rPr>
              <a:t>Your conduct under ERISA is judged against what a </a:t>
            </a:r>
            <a:r>
              <a:rPr lang="en-US" altLang="ja-JP" sz="2800" b="1" i="1" dirty="0">
                <a:latin typeface="Calibri" panose="020F0502020204030204" pitchFamily="34" charset="0"/>
                <a:ea typeface="ＭＳ Ｐゴシック" pitchFamily="34" charset="-128"/>
              </a:rPr>
              <a:t>person familiar with such matters </a:t>
            </a:r>
            <a:r>
              <a:rPr lang="en-US" altLang="ja-JP" sz="2800" dirty="0">
                <a:latin typeface="Calibri" panose="020F0502020204030204" pitchFamily="34" charset="0"/>
                <a:ea typeface="ＭＳ Ｐゴシック" pitchFamily="34" charset="-128"/>
              </a:rPr>
              <a:t>would do in a similar situation.</a:t>
            </a:r>
          </a:p>
          <a:p>
            <a:pPr lvl="1" eaLnBrk="1" hangingPunct="1"/>
            <a:r>
              <a:rPr lang="en-US" sz="2400" dirty="0">
                <a:latin typeface="Calibri" panose="020F0502020204030204" pitchFamily="34" charset="0"/>
                <a:ea typeface="ＭＳ Ｐゴシック" pitchFamily="34" charset="-128"/>
              </a:rPr>
              <a:t>Standard of care –“such care and skill as a man of ordinary prudence would exercise in dealing with his own property”. </a:t>
            </a:r>
            <a:r>
              <a:rPr lang="en-US" sz="2400" i="1" dirty="0">
                <a:latin typeface="Calibri" panose="020F0502020204030204" pitchFamily="34" charset="0"/>
                <a:ea typeface="ＭＳ Ｐゴシック" pitchFamily="34" charset="-128"/>
              </a:rPr>
              <a:t>See Central States Pension Fund v. Central Transport, Inc.</a:t>
            </a:r>
            <a:r>
              <a:rPr lang="en-US" sz="2400" dirty="0">
                <a:latin typeface="Calibri" panose="020F0502020204030204" pitchFamily="34" charset="0"/>
                <a:ea typeface="ＭＳ Ｐゴシック" pitchFamily="34" charset="-128"/>
              </a:rPr>
              <a:t>, 472 U. S. 559, 572 (1985) (citing G. </a:t>
            </a:r>
            <a:r>
              <a:rPr lang="en-US" sz="2400" dirty="0" err="1">
                <a:latin typeface="Calibri" panose="020F0502020204030204" pitchFamily="34" charset="0"/>
                <a:ea typeface="ＭＳ Ｐゴシック" pitchFamily="34" charset="-128"/>
              </a:rPr>
              <a:t>Bogert</a:t>
            </a:r>
            <a:r>
              <a:rPr lang="en-US" sz="2400" dirty="0">
                <a:latin typeface="Calibri" panose="020F0502020204030204" pitchFamily="34" charset="0"/>
                <a:ea typeface="ＭＳ Ｐゴシック" pitchFamily="34" charset="-128"/>
              </a:rPr>
              <a:t> &amp; G. </a:t>
            </a:r>
            <a:r>
              <a:rPr lang="en-US" sz="2400" dirty="0" err="1">
                <a:latin typeface="Calibri" panose="020F0502020204030204" pitchFamily="34" charset="0"/>
                <a:ea typeface="ＭＳ Ｐゴシック" pitchFamily="34" charset="-128"/>
              </a:rPr>
              <a:t>Bogert</a:t>
            </a:r>
            <a:r>
              <a:rPr lang="en-US" sz="2400" dirty="0">
                <a:latin typeface="Calibri" panose="020F0502020204030204" pitchFamily="34" charset="0"/>
                <a:ea typeface="ＭＳ Ｐゴシック" pitchFamily="34" charset="-128"/>
              </a:rPr>
              <a:t>, Law of Trusts and Trustees § 582, p. 346 (rev. 2d ed. 1980)). </a:t>
            </a:r>
          </a:p>
          <a:p>
            <a:pPr lvl="1" eaLnBrk="1" hangingPunct="1"/>
            <a:endParaRPr lang="en-US" altLang="ja-JP" sz="2400" dirty="0">
              <a:latin typeface="Calibri" panose="020F0502020204030204" pitchFamily="34" charset="0"/>
              <a:ea typeface="ＭＳ Ｐゴシック" pitchFamily="34" charset="-128"/>
            </a:endParaRPr>
          </a:p>
        </p:txBody>
      </p:sp>
      <p:sp>
        <p:nvSpPr>
          <p:cNvPr id="15364" name="Slide Number Placeholder 5"/>
          <p:cNvSpPr>
            <a:spLocks noGrp="1"/>
          </p:cNvSpPr>
          <p:nvPr>
            <p:ph type="sldNum" sz="quarter" idx="11"/>
          </p:nvPr>
        </p:nvSpPr>
        <p:spPr>
          <a:noFill/>
        </p:spPr>
        <p:txBody>
          <a:bodyPr/>
          <a:lstStyle/>
          <a:p>
            <a:fld id="{EAEA996D-802C-47C9-936B-5B1670BF3B34}" type="slidenum">
              <a:rPr lang="en-US" smtClean="0">
                <a:ea typeface="ＭＳ Ｐゴシック" pitchFamily="34" charset="-128"/>
              </a:rPr>
              <a:pPr/>
              <a:t>5</a:t>
            </a:fld>
            <a:endParaRPr lang="en-US">
              <a:ea typeface="ＭＳ Ｐゴシック" pitchFamily="34" charset="-128"/>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algn="ctr" eaLnBrk="1" hangingPunct="1"/>
            <a:r>
              <a:rPr lang="en-US" sz="3600" b="1" dirty="0">
                <a:latin typeface="Calibri" panose="020F0502020204030204" pitchFamily="34" charset="0"/>
                <a:ea typeface="ＭＳ Ｐゴシック" pitchFamily="34" charset="-128"/>
              </a:rPr>
              <a:t>Diversification</a:t>
            </a:r>
          </a:p>
        </p:txBody>
      </p:sp>
      <p:sp>
        <p:nvSpPr>
          <p:cNvPr id="53251" name="Content Placeholder 2"/>
          <p:cNvSpPr>
            <a:spLocks noGrp="1"/>
          </p:cNvSpPr>
          <p:nvPr>
            <p:ph idx="1"/>
          </p:nvPr>
        </p:nvSpPr>
        <p:spPr>
          <a:xfrm>
            <a:off x="467544" y="1628800"/>
            <a:ext cx="8229600" cy="3886200"/>
          </a:xfrm>
        </p:spPr>
        <p:txBody>
          <a:bodyPr/>
          <a:lstStyle/>
          <a:p>
            <a:r>
              <a:rPr lang="en-US" sz="2600" dirty="0">
                <a:latin typeface="Calibri" panose="020F0502020204030204" pitchFamily="34" charset="0"/>
                <a:ea typeface="ＭＳ Ｐゴシック" pitchFamily="34" charset="-128"/>
                <a:cs typeface="Times New Roman" pitchFamily="18" charset="0"/>
              </a:rPr>
              <a:t>Fiduciary must diversify plan investments to minimize the risk of large losses unless in the circumstances it is clearly not prudent to do so. </a:t>
            </a:r>
          </a:p>
          <a:p>
            <a:pPr lvl="1"/>
            <a:r>
              <a:rPr lang="en-US" sz="2600" dirty="0">
                <a:latin typeface="Calibri" panose="020F0502020204030204" pitchFamily="34" charset="0"/>
                <a:ea typeface="ＭＳ Ｐゴシック" pitchFamily="34" charset="-128"/>
              </a:rPr>
              <a:t>Fiduciaries should document review, selection and ongoing monitoring/evaluation of investment products and decisions.</a:t>
            </a:r>
            <a:endParaRPr lang="en-US" sz="2600" dirty="0">
              <a:latin typeface="Calibri" panose="020F0502020204030204" pitchFamily="34" charset="0"/>
              <a:ea typeface="ＭＳ Ｐゴシック" pitchFamily="34" charset="-128"/>
              <a:cs typeface="Times New Roman" pitchFamily="18" charset="0"/>
            </a:endParaRPr>
          </a:p>
          <a:p>
            <a:r>
              <a:rPr lang="en-US" sz="2600" dirty="0">
                <a:latin typeface="Calibri" panose="020F0502020204030204" pitchFamily="34" charset="0"/>
                <a:ea typeface="ＭＳ Ｐゴシック" pitchFamily="34" charset="-128"/>
              </a:rPr>
              <a:t>In participant-directed plans, the investment options must be adequately diversified.</a:t>
            </a:r>
          </a:p>
          <a:p>
            <a:pPr lvl="1"/>
            <a:r>
              <a:rPr lang="en-US" sz="2600" dirty="0">
                <a:latin typeface="Calibri" panose="020F0502020204030204" pitchFamily="34" charset="0"/>
                <a:ea typeface="ＭＳ Ｐゴシック" pitchFamily="34" charset="-128"/>
              </a:rPr>
              <a:t>A broad range of investment alternatives must be offered to obtain the protections of 404(c).</a:t>
            </a:r>
          </a:p>
          <a:p>
            <a:endParaRPr lang="en-US" sz="2600" dirty="0">
              <a:latin typeface="Calibri" panose="020F0502020204030204" pitchFamily="34" charset="0"/>
              <a:ea typeface="ＭＳ Ｐゴシック" pitchFamily="34" charset="-128"/>
            </a:endParaRPr>
          </a:p>
        </p:txBody>
      </p:sp>
      <p:sp>
        <p:nvSpPr>
          <p:cNvPr id="53252" name="Slide Number Placeholder 3"/>
          <p:cNvSpPr>
            <a:spLocks noGrp="1"/>
          </p:cNvSpPr>
          <p:nvPr>
            <p:ph type="sldNum" sz="quarter" idx="11"/>
          </p:nvPr>
        </p:nvSpPr>
        <p:spPr>
          <a:noFill/>
        </p:spPr>
        <p:txBody>
          <a:bodyPr/>
          <a:lstStyle/>
          <a:p>
            <a:fld id="{FB9F4DBB-CA51-466F-9514-B60016900777}" type="slidenum">
              <a:rPr lang="en-US" smtClean="0">
                <a:ea typeface="ＭＳ Ｐゴシック" pitchFamily="34" charset="-128"/>
              </a:rPr>
              <a:pPr/>
              <a:t>50</a:t>
            </a:fld>
            <a:endParaRPr lang="en-US">
              <a:ea typeface="ＭＳ Ｐゴシック" pitchFamily="34" charset="-128"/>
            </a:endParaRPr>
          </a:p>
        </p:txBody>
      </p:sp>
    </p:spTree>
    <p:extLst>
      <p:ext uri="{BB962C8B-B14F-4D97-AF65-F5344CB8AC3E}">
        <p14:creationId xmlns:p14="http://schemas.microsoft.com/office/powerpoint/2010/main" val="306515340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31540" y="584684"/>
            <a:ext cx="8229600" cy="1371600"/>
          </a:xfrm>
        </p:spPr>
        <p:txBody>
          <a:bodyPr/>
          <a:lstStyle/>
          <a:p>
            <a:pPr algn="ctr" eaLnBrk="1" hangingPunct="1"/>
            <a:r>
              <a:rPr lang="en-US" sz="3600" b="1" dirty="0">
                <a:latin typeface="Calibri" panose="020F0502020204030204" pitchFamily="34" charset="0"/>
                <a:ea typeface="ＭＳ Ｐゴシック" pitchFamily="34" charset="-128"/>
              </a:rPr>
              <a:t>Following Plan Documents</a:t>
            </a:r>
          </a:p>
        </p:txBody>
      </p:sp>
      <p:sp>
        <p:nvSpPr>
          <p:cNvPr id="55299" name="Rectangle 3"/>
          <p:cNvSpPr>
            <a:spLocks noGrp="1" noChangeArrowheads="1"/>
          </p:cNvSpPr>
          <p:nvPr>
            <p:ph idx="1"/>
          </p:nvPr>
        </p:nvSpPr>
        <p:spPr>
          <a:xfrm>
            <a:off x="457200" y="1664804"/>
            <a:ext cx="8229600" cy="3886200"/>
          </a:xfrm>
        </p:spPr>
        <p:txBody>
          <a:bodyPr/>
          <a:lstStyle/>
          <a:p>
            <a:pPr eaLnBrk="1" hangingPunct="1"/>
            <a:r>
              <a:rPr lang="en-US" sz="3600" dirty="0">
                <a:latin typeface="Calibri" panose="020F0502020204030204" pitchFamily="34" charset="0"/>
                <a:ea typeface="ＭＳ Ｐゴシック" pitchFamily="34" charset="-128"/>
              </a:rPr>
              <a:t>Plan documents include:</a:t>
            </a:r>
          </a:p>
          <a:p>
            <a:pPr lvl="1" eaLnBrk="1" hangingPunct="1"/>
            <a:r>
              <a:rPr lang="en-US" sz="3600" dirty="0">
                <a:latin typeface="Calibri" panose="020F0502020204030204" pitchFamily="34" charset="0"/>
                <a:ea typeface="ＭＳ Ｐゴシック" pitchFamily="34" charset="-128"/>
              </a:rPr>
              <a:t> Agreement and Declaration of Trust</a:t>
            </a:r>
          </a:p>
          <a:p>
            <a:pPr lvl="1" eaLnBrk="1" hangingPunct="1"/>
            <a:r>
              <a:rPr lang="en-US" sz="3600" dirty="0">
                <a:latin typeface="Calibri" panose="020F0502020204030204" pitchFamily="34" charset="0"/>
                <a:ea typeface="ＭＳ Ｐゴシック" pitchFamily="34" charset="-128"/>
              </a:rPr>
              <a:t> Plan Document</a:t>
            </a:r>
          </a:p>
          <a:p>
            <a:pPr lvl="1" eaLnBrk="1" hangingPunct="1"/>
            <a:r>
              <a:rPr lang="en-US" sz="3600" dirty="0">
                <a:latin typeface="Calibri" panose="020F0502020204030204" pitchFamily="34" charset="0"/>
                <a:ea typeface="ＭＳ Ｐゴシック" pitchFamily="34" charset="-128"/>
              </a:rPr>
              <a:t> Summary Plan Description</a:t>
            </a:r>
          </a:p>
          <a:p>
            <a:pPr lvl="1" eaLnBrk="1" hangingPunct="1"/>
            <a:r>
              <a:rPr lang="en-US" sz="3600" dirty="0">
                <a:latin typeface="Calibri" panose="020F0502020204030204" pitchFamily="34" charset="0"/>
                <a:ea typeface="ＭＳ Ｐゴシック" pitchFamily="34" charset="-128"/>
              </a:rPr>
              <a:t> Written Policies (e.g., Investment Policy Statement, Collections Policy, Trustee Expense Reimbursement Policy)</a:t>
            </a:r>
          </a:p>
        </p:txBody>
      </p:sp>
      <p:sp>
        <p:nvSpPr>
          <p:cNvPr id="55300" name="Slide Number Placeholder 4"/>
          <p:cNvSpPr>
            <a:spLocks noGrp="1"/>
          </p:cNvSpPr>
          <p:nvPr>
            <p:ph type="sldNum" sz="quarter" idx="11"/>
          </p:nvPr>
        </p:nvSpPr>
        <p:spPr>
          <a:noFill/>
        </p:spPr>
        <p:txBody>
          <a:bodyPr/>
          <a:lstStyle/>
          <a:p>
            <a:fld id="{D0D3566C-DA0A-479F-BFA9-D528E13BE00E}" type="slidenum">
              <a:rPr lang="en-US" smtClean="0">
                <a:ea typeface="ＭＳ Ｐゴシック" pitchFamily="34" charset="-128"/>
              </a:rPr>
              <a:pPr/>
              <a:t>51</a:t>
            </a:fld>
            <a:endParaRPr lang="en-US">
              <a:ea typeface="ＭＳ Ｐゴシック" pitchFamily="34" charset="-128"/>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55848" y="509228"/>
            <a:ext cx="8229600" cy="1371600"/>
          </a:xfrm>
        </p:spPr>
        <p:txBody>
          <a:bodyPr/>
          <a:lstStyle/>
          <a:p>
            <a:pPr algn="ctr" eaLnBrk="1" hangingPunct="1"/>
            <a:r>
              <a:rPr lang="en-US" sz="3600" b="1" dirty="0">
                <a:latin typeface="Calibri" panose="020F0502020204030204" pitchFamily="34" charset="0"/>
                <a:ea typeface="ＭＳ Ｐゴシック" pitchFamily="34" charset="-128"/>
              </a:rPr>
              <a:t>Allocation and Delegation </a:t>
            </a:r>
            <a:br>
              <a:rPr lang="en-US" sz="3600" b="1" dirty="0">
                <a:latin typeface="Calibri" panose="020F0502020204030204" pitchFamily="34" charset="0"/>
                <a:ea typeface="ＭＳ Ｐゴシック" pitchFamily="34" charset="-128"/>
              </a:rPr>
            </a:br>
            <a:r>
              <a:rPr lang="en-US" sz="3600" b="1" dirty="0">
                <a:latin typeface="Calibri" panose="020F0502020204030204" pitchFamily="34" charset="0"/>
                <a:ea typeface="ＭＳ Ｐゴシック" pitchFamily="34" charset="-128"/>
              </a:rPr>
              <a:t>of Fiduciary Duties</a:t>
            </a:r>
          </a:p>
        </p:txBody>
      </p:sp>
      <p:sp>
        <p:nvSpPr>
          <p:cNvPr id="56323" name="Rectangle 3"/>
          <p:cNvSpPr>
            <a:spLocks noGrp="1" noChangeArrowheads="1"/>
          </p:cNvSpPr>
          <p:nvPr>
            <p:ph idx="1"/>
          </p:nvPr>
        </p:nvSpPr>
        <p:spPr>
          <a:xfrm>
            <a:off x="467544" y="1880828"/>
            <a:ext cx="8229600" cy="3886200"/>
          </a:xfrm>
        </p:spPr>
        <p:txBody>
          <a:bodyPr/>
          <a:lstStyle/>
          <a:p>
            <a:pPr eaLnBrk="1" hangingPunct="1"/>
            <a:r>
              <a:rPr lang="en-US" sz="3000" dirty="0">
                <a:latin typeface="Calibri" panose="020F0502020204030204" pitchFamily="34" charset="0"/>
                <a:ea typeface="ＭＳ Ｐゴシック" pitchFamily="34" charset="-128"/>
              </a:rPr>
              <a:t>Provisions for allocation and delegation must be expressly provided in plan documents.</a:t>
            </a:r>
          </a:p>
          <a:p>
            <a:pPr eaLnBrk="1" hangingPunct="1"/>
            <a:r>
              <a:rPr lang="en-US" sz="3000" dirty="0">
                <a:latin typeface="Calibri" panose="020F0502020204030204" pitchFamily="34" charset="0"/>
                <a:ea typeface="ＭＳ Ｐゴシック" pitchFamily="34" charset="-128"/>
              </a:rPr>
              <a:t>Fiduciary duties may be allocated among named fiduciaries or delegated to another fiduciary.</a:t>
            </a:r>
          </a:p>
          <a:p>
            <a:pPr eaLnBrk="1" hangingPunct="1"/>
            <a:r>
              <a:rPr lang="en-US" sz="3000" dirty="0">
                <a:latin typeface="Calibri" panose="020F0502020204030204" pitchFamily="34" charset="0"/>
                <a:ea typeface="ＭＳ Ｐゴシック" pitchFamily="34" charset="-128"/>
              </a:rPr>
              <a:t>Responsibility for plan assets may be delegated to an investment manager as defined in ERISA.  Delegation protects plan fiduciaries if the investment manager is prudently selected and monitored.</a:t>
            </a:r>
          </a:p>
          <a:p>
            <a:pPr eaLnBrk="1" hangingPunct="1"/>
            <a:endParaRPr lang="en-US" sz="3000" dirty="0">
              <a:latin typeface="Calibri" panose="020F0502020204030204" pitchFamily="34" charset="0"/>
              <a:ea typeface="ＭＳ Ｐゴシック" pitchFamily="34" charset="-128"/>
            </a:endParaRPr>
          </a:p>
        </p:txBody>
      </p:sp>
      <p:sp>
        <p:nvSpPr>
          <p:cNvPr id="56324" name="Slide Number Placeholder 4"/>
          <p:cNvSpPr>
            <a:spLocks noGrp="1"/>
          </p:cNvSpPr>
          <p:nvPr>
            <p:ph type="sldNum" sz="quarter" idx="11"/>
          </p:nvPr>
        </p:nvSpPr>
        <p:spPr>
          <a:noFill/>
        </p:spPr>
        <p:txBody>
          <a:bodyPr/>
          <a:lstStyle/>
          <a:p>
            <a:fld id="{8A1433B8-DE1F-484F-AD3E-C3578853204D}" type="slidenum">
              <a:rPr lang="en-US" smtClean="0">
                <a:ea typeface="ＭＳ Ｐゴシック" pitchFamily="34" charset="-128"/>
              </a:rPr>
              <a:pPr/>
              <a:t>52</a:t>
            </a:fld>
            <a:endParaRPr lang="en-US">
              <a:ea typeface="ＭＳ Ｐゴシック" pitchFamily="34" charset="-128"/>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467544" y="728700"/>
            <a:ext cx="8229600" cy="811213"/>
          </a:xfrm>
        </p:spPr>
        <p:txBody>
          <a:bodyPr/>
          <a:lstStyle/>
          <a:p>
            <a:pPr algn="ctr"/>
            <a:r>
              <a:rPr lang="en-US" sz="3600" b="1" dirty="0">
                <a:latin typeface="Calibri" panose="020F0502020204030204" pitchFamily="34" charset="0"/>
                <a:ea typeface="ＭＳ Ｐゴシック" pitchFamily="34" charset="-128"/>
              </a:rPr>
              <a:t>Fiduciary v. </a:t>
            </a:r>
            <a:r>
              <a:rPr lang="en-US" sz="3600" b="1" dirty="0" err="1">
                <a:latin typeface="Calibri" panose="020F0502020204030204" pitchFamily="34" charset="0"/>
                <a:ea typeface="ＭＳ Ｐゴシック" pitchFamily="34" charset="-128"/>
              </a:rPr>
              <a:t>Settlor</a:t>
            </a:r>
            <a:r>
              <a:rPr lang="en-US" sz="3600" b="1" dirty="0">
                <a:latin typeface="Calibri" panose="020F0502020204030204" pitchFamily="34" charset="0"/>
                <a:ea typeface="ＭＳ Ｐゴシック" pitchFamily="34" charset="-128"/>
              </a:rPr>
              <a:t> Activities</a:t>
            </a:r>
          </a:p>
        </p:txBody>
      </p:sp>
      <p:sp>
        <p:nvSpPr>
          <p:cNvPr id="45059" name="Content Placeholder 2"/>
          <p:cNvSpPr>
            <a:spLocks noGrp="1"/>
          </p:cNvSpPr>
          <p:nvPr>
            <p:ph idx="1"/>
          </p:nvPr>
        </p:nvSpPr>
        <p:spPr>
          <a:xfrm>
            <a:off x="503548" y="1376772"/>
            <a:ext cx="8229600" cy="4860925"/>
          </a:xfrm>
        </p:spPr>
        <p:txBody>
          <a:bodyPr/>
          <a:lstStyle/>
          <a:p>
            <a:r>
              <a:rPr lang="en-US" dirty="0">
                <a:latin typeface="Calibri" panose="020F0502020204030204" pitchFamily="34" charset="0"/>
                <a:ea typeface="ＭＳ Ｐゴシック" pitchFamily="34" charset="-128"/>
              </a:rPr>
              <a:t>Certain activities related to plan, “</a:t>
            </a:r>
            <a:r>
              <a:rPr lang="en-US" dirty="0" err="1">
                <a:latin typeface="Calibri" panose="020F0502020204030204" pitchFamily="34" charset="0"/>
                <a:ea typeface="ＭＳ Ｐゴシック" pitchFamily="34" charset="-128"/>
              </a:rPr>
              <a:t>settlor</a:t>
            </a:r>
            <a:r>
              <a:rPr lang="en-US" dirty="0">
                <a:latin typeface="Calibri" panose="020F0502020204030204" pitchFamily="34" charset="0"/>
                <a:ea typeface="ＭＳ Ｐゴシック" pitchFamily="34" charset="-128"/>
              </a:rPr>
              <a:t> activities”, are not fiduciary activities.</a:t>
            </a:r>
          </a:p>
          <a:p>
            <a:r>
              <a:rPr lang="en-US" dirty="0">
                <a:latin typeface="Calibri" panose="020F0502020204030204" pitchFamily="34" charset="0"/>
                <a:ea typeface="ＭＳ Ｐゴシック" pitchFamily="34" charset="-128"/>
              </a:rPr>
              <a:t>Settlor activities are not subject to fiduciary rules and restrictions, but plan assets generally may not be spent for settlor activities.</a:t>
            </a:r>
          </a:p>
          <a:p>
            <a:r>
              <a:rPr lang="en-US" dirty="0" err="1">
                <a:latin typeface="Calibri" panose="020F0502020204030204" pitchFamily="34" charset="0"/>
                <a:ea typeface="ＭＳ Ｐゴシック" pitchFamily="34" charset="-128"/>
              </a:rPr>
              <a:t>Settlor</a:t>
            </a:r>
            <a:r>
              <a:rPr lang="en-US" dirty="0">
                <a:latin typeface="Calibri" panose="020F0502020204030204" pitchFamily="34" charset="0"/>
                <a:ea typeface="ＭＳ Ｐゴシック" pitchFamily="34" charset="-128"/>
              </a:rPr>
              <a:t> activities include establishing plan, amending or terminating plan (unless the amendment is required to maintain tax qualified status), choosing plan design.</a:t>
            </a:r>
          </a:p>
          <a:p>
            <a:endParaRPr lang="en-US" dirty="0">
              <a:latin typeface="Calibri" panose="020F0502020204030204" pitchFamily="34" charset="0"/>
              <a:ea typeface="ＭＳ Ｐゴシック" pitchFamily="34" charset="-128"/>
            </a:endParaRPr>
          </a:p>
        </p:txBody>
      </p:sp>
      <p:sp>
        <p:nvSpPr>
          <p:cNvPr id="45060" name="Slide Number Placeholder 3"/>
          <p:cNvSpPr>
            <a:spLocks noGrp="1"/>
          </p:cNvSpPr>
          <p:nvPr>
            <p:ph type="sldNum" sz="quarter" idx="11"/>
          </p:nvPr>
        </p:nvSpPr>
        <p:spPr>
          <a:noFill/>
        </p:spPr>
        <p:txBody>
          <a:bodyPr/>
          <a:lstStyle/>
          <a:p>
            <a:fld id="{F097437C-010D-440A-8923-CD7D72E1E1EE}" type="slidenum">
              <a:rPr lang="en-US" smtClean="0">
                <a:ea typeface="ＭＳ Ｐゴシック" pitchFamily="34" charset="-128"/>
              </a:rPr>
              <a:pPr/>
              <a:t>53</a:t>
            </a:fld>
            <a:endParaRPr lang="en-US">
              <a:ea typeface="ＭＳ Ｐゴシック" pitchFamily="34" charset="-128"/>
            </a:endParaRPr>
          </a:p>
        </p:txBody>
      </p:sp>
    </p:spTree>
    <p:extLst>
      <p:ext uri="{BB962C8B-B14F-4D97-AF65-F5344CB8AC3E}">
        <p14:creationId xmlns:p14="http://schemas.microsoft.com/office/powerpoint/2010/main" val="39403669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467544" y="512676"/>
            <a:ext cx="8229600" cy="1243013"/>
          </a:xfrm>
        </p:spPr>
        <p:txBody>
          <a:bodyPr/>
          <a:lstStyle/>
          <a:p>
            <a:pPr algn="ctr"/>
            <a:r>
              <a:rPr lang="en-US" sz="3600" b="1" dirty="0">
                <a:latin typeface="Calibri" panose="020F0502020204030204" pitchFamily="34" charset="0"/>
                <a:ea typeface="ＭＳ Ｐゴシック" pitchFamily="34" charset="-128"/>
              </a:rPr>
              <a:t>Settlor Activities Related to Multiemployer Plans</a:t>
            </a:r>
          </a:p>
        </p:txBody>
      </p:sp>
      <p:sp>
        <p:nvSpPr>
          <p:cNvPr id="46083" name="Content Placeholder 2"/>
          <p:cNvSpPr>
            <a:spLocks noGrp="1"/>
          </p:cNvSpPr>
          <p:nvPr>
            <p:ph idx="1"/>
          </p:nvPr>
        </p:nvSpPr>
        <p:spPr>
          <a:xfrm>
            <a:off x="431540" y="1736812"/>
            <a:ext cx="8229600" cy="4608512"/>
          </a:xfrm>
        </p:spPr>
        <p:txBody>
          <a:bodyPr/>
          <a:lstStyle/>
          <a:p>
            <a:r>
              <a:rPr lang="en-US" sz="2800" dirty="0">
                <a:latin typeface="Calibri" panose="020F0502020204030204" pitchFamily="34" charset="0"/>
                <a:ea typeface="ＭＳ Ｐゴシック" pitchFamily="34" charset="-128"/>
              </a:rPr>
              <a:t>Multiemployer plans typically do not have funds other than plan assets to pay for settlor activities such as studying, designing and adopting a discretionary plan amendment.</a:t>
            </a:r>
          </a:p>
          <a:p>
            <a:r>
              <a:rPr lang="en-US" sz="2800" dirty="0">
                <a:latin typeface="Calibri" panose="020F0502020204030204" pitchFamily="34" charset="0"/>
                <a:ea typeface="ＭＳ Ｐゴシック" pitchFamily="34" charset="-128"/>
              </a:rPr>
              <a:t>DOL Field Assistance Bulletin (FAB) 2002-2 permits fiduciaries of multiemployer plans to spend plan assets for settler functions if plan documents are amended to state that the settlor functions are fiduciary functions. This DOL has not yet been subject to significant court analysis</a:t>
            </a:r>
            <a:r>
              <a:rPr lang="en-US" dirty="0">
                <a:latin typeface="Calibri" panose="020F0502020204030204" pitchFamily="34" charset="0"/>
                <a:ea typeface="ＭＳ Ｐゴシック" pitchFamily="34" charset="-128"/>
              </a:rPr>
              <a:t>.</a:t>
            </a:r>
          </a:p>
          <a:p>
            <a:endParaRPr lang="en-US" sz="2800" dirty="0">
              <a:ea typeface="ＭＳ Ｐゴシック" pitchFamily="34" charset="-128"/>
            </a:endParaRPr>
          </a:p>
        </p:txBody>
      </p:sp>
      <p:sp>
        <p:nvSpPr>
          <p:cNvPr id="46084" name="Slide Number Placeholder 3"/>
          <p:cNvSpPr>
            <a:spLocks noGrp="1"/>
          </p:cNvSpPr>
          <p:nvPr>
            <p:ph type="sldNum" sz="quarter" idx="11"/>
          </p:nvPr>
        </p:nvSpPr>
        <p:spPr>
          <a:noFill/>
        </p:spPr>
        <p:txBody>
          <a:bodyPr/>
          <a:lstStyle/>
          <a:p>
            <a:fld id="{3CE3D21A-4AB1-4E8B-A83C-3F87AEB046EB}" type="slidenum">
              <a:rPr lang="en-US" smtClean="0">
                <a:ea typeface="ＭＳ Ｐゴシック" pitchFamily="34" charset="-128"/>
              </a:rPr>
              <a:pPr/>
              <a:t>54</a:t>
            </a:fld>
            <a:endParaRPr lang="en-US" dirty="0">
              <a:ea typeface="ＭＳ Ｐゴシック" pitchFamily="34" charset="-128"/>
            </a:endParaRPr>
          </a:p>
        </p:txBody>
      </p:sp>
    </p:spTree>
    <p:extLst>
      <p:ext uri="{BB962C8B-B14F-4D97-AF65-F5344CB8AC3E}">
        <p14:creationId xmlns:p14="http://schemas.microsoft.com/office/powerpoint/2010/main" val="36006020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57200" y="2456892"/>
            <a:ext cx="8229600" cy="1371600"/>
          </a:xfrm>
        </p:spPr>
        <p:txBody>
          <a:bodyPr/>
          <a:lstStyle/>
          <a:p>
            <a:pPr algn="ctr"/>
            <a:r>
              <a:rPr lang="en-US" altLang="en-US" sz="6000" b="1" dirty="0">
                <a:effectLst>
                  <a:outerShdw blurRad="38100" dist="38100" dir="2700000" algn="tl">
                    <a:srgbClr val="000000">
                      <a:alpha val="43137"/>
                    </a:srgbClr>
                  </a:outerShdw>
                </a:effectLst>
                <a:latin typeface="Calibri" panose="020F0502020204030204" pitchFamily="34" charset="0"/>
                <a:ea typeface="ＭＳ Ｐゴシック" panose="020B0600070205080204" pitchFamily="34" charset="-128"/>
                <a:cs typeface="Times New Roman" panose="02020603050405020304" pitchFamily="18" charset="0"/>
              </a:rPr>
              <a:t>PROHIBITED CONFLICTS AND TRANSACTIONS</a:t>
            </a:r>
          </a:p>
        </p:txBody>
      </p:sp>
      <p:sp>
        <p:nvSpPr>
          <p:cNvPr id="41987"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8A6C676E-7911-466E-B85D-A6E2415B1B18}" type="slidenum">
              <a:rPr lang="en-US" altLang="en-US" sz="1200" smtClean="0">
                <a:latin typeface="Arial Black" panose="020B0A04020102020204" pitchFamily="34" charset="0"/>
              </a:rPr>
              <a:pPr>
                <a:spcBef>
                  <a:spcPct val="0"/>
                </a:spcBef>
                <a:buClrTx/>
                <a:buSzTx/>
                <a:buFontTx/>
                <a:buNone/>
              </a:pPr>
              <a:t>55</a:t>
            </a:fld>
            <a:endParaRPr lang="en-US" altLang="en-US" sz="1200">
              <a:latin typeface="Arial Black" panose="020B0A04020102020204" pitchFamily="34" charset="0"/>
            </a:endParaRPr>
          </a:p>
        </p:txBody>
      </p:sp>
    </p:spTree>
    <p:extLst>
      <p:ext uri="{BB962C8B-B14F-4D97-AF65-F5344CB8AC3E}">
        <p14:creationId xmlns:p14="http://schemas.microsoft.com/office/powerpoint/2010/main" val="126684379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457200" y="656692"/>
            <a:ext cx="8229600" cy="1100138"/>
          </a:xfrm>
        </p:spPr>
        <p:txBody>
          <a:bodyPr/>
          <a:lstStyle/>
          <a:p>
            <a:pPr algn="ctr" eaLnBrk="1" hangingPunct="1"/>
            <a:r>
              <a:rPr lang="en-US" sz="3600" b="1" dirty="0">
                <a:solidFill>
                  <a:srgbClr val="FF0000"/>
                </a:solidFill>
                <a:latin typeface="Calibri" panose="020F0502020204030204" pitchFamily="34" charset="0"/>
                <a:ea typeface="ＭＳ Ｐゴシック" pitchFamily="34" charset="-128"/>
              </a:rPr>
              <a:t>Prohibited Conflicts | ERSIA 406(b)</a:t>
            </a:r>
          </a:p>
        </p:txBody>
      </p:sp>
      <p:sp>
        <p:nvSpPr>
          <p:cNvPr id="59395" name="Rectangle 3"/>
          <p:cNvSpPr>
            <a:spLocks noGrp="1" noChangeArrowheads="1"/>
          </p:cNvSpPr>
          <p:nvPr>
            <p:ph idx="1"/>
          </p:nvPr>
        </p:nvSpPr>
        <p:spPr>
          <a:xfrm>
            <a:off x="457200" y="1648818"/>
            <a:ext cx="8229600" cy="4400550"/>
          </a:xfrm>
        </p:spPr>
        <p:txBody>
          <a:bodyPr/>
          <a:lstStyle/>
          <a:p>
            <a:pPr eaLnBrk="1" hangingPunct="1"/>
            <a:r>
              <a:rPr lang="en-US" dirty="0">
                <a:latin typeface="Calibri" panose="020F0502020204030204" pitchFamily="34" charset="0"/>
                <a:ea typeface="ＭＳ Ｐゴシック" pitchFamily="34" charset="-128"/>
              </a:rPr>
              <a:t>A fiduciary may not--</a:t>
            </a:r>
          </a:p>
          <a:p>
            <a:pPr lvl="1" eaLnBrk="1" hangingPunct="1"/>
            <a:r>
              <a:rPr lang="en-US" dirty="0">
                <a:latin typeface="Calibri" panose="020F0502020204030204" pitchFamily="34" charset="0"/>
                <a:ea typeface="ＭＳ Ｐゴシック" pitchFamily="34" charset="-128"/>
              </a:rPr>
              <a:t>deal with the plan in his own interest; </a:t>
            </a:r>
          </a:p>
          <a:p>
            <a:pPr lvl="1" eaLnBrk="1" hangingPunct="1"/>
            <a:r>
              <a:rPr lang="en-US" dirty="0">
                <a:latin typeface="Calibri" panose="020F0502020204030204" pitchFamily="34" charset="0"/>
                <a:ea typeface="ＭＳ Ｐゴシック" pitchFamily="34" charset="-128"/>
              </a:rPr>
              <a:t>act in a transaction with the plan on behalf of the other (adverse) party;</a:t>
            </a:r>
          </a:p>
          <a:p>
            <a:pPr lvl="1" eaLnBrk="1" hangingPunct="1"/>
            <a:r>
              <a:rPr lang="en-US" dirty="0">
                <a:latin typeface="Calibri" panose="020F0502020204030204" pitchFamily="34" charset="0"/>
                <a:ea typeface="ＭＳ Ｐゴシック" pitchFamily="34" charset="-128"/>
              </a:rPr>
              <a:t>receive personally anything of value from </a:t>
            </a:r>
            <a:r>
              <a:rPr lang="ja-JP" altLang="en-US" dirty="0">
                <a:latin typeface="Calibri" panose="020F0502020204030204" pitchFamily="34" charset="0"/>
                <a:ea typeface="ＭＳ Ｐゴシック" pitchFamily="34" charset="-128"/>
              </a:rPr>
              <a:t>“</a:t>
            </a:r>
            <a:r>
              <a:rPr lang="en-US" altLang="ja-JP" dirty="0">
                <a:latin typeface="Calibri" panose="020F0502020204030204" pitchFamily="34" charset="0"/>
                <a:ea typeface="ＭＳ Ｐゴシック" pitchFamily="34" charset="-128"/>
              </a:rPr>
              <a:t>any party dealing with the plan</a:t>
            </a:r>
            <a:r>
              <a:rPr lang="ja-JP" altLang="en-US" dirty="0">
                <a:latin typeface="Calibri" panose="020F0502020204030204" pitchFamily="34" charset="0"/>
                <a:ea typeface="ＭＳ Ｐゴシック" pitchFamily="34" charset="-128"/>
              </a:rPr>
              <a:t>”</a:t>
            </a:r>
            <a:r>
              <a:rPr lang="en-US" altLang="ja-JP" dirty="0">
                <a:latin typeface="Calibri" panose="020F0502020204030204" pitchFamily="34" charset="0"/>
                <a:ea typeface="ＭＳ Ｐゴシック" pitchFamily="34" charset="-128"/>
              </a:rPr>
              <a:t> in connection with any transaction involving plan assets.</a:t>
            </a:r>
          </a:p>
          <a:p>
            <a:pPr eaLnBrk="1" hangingPunct="1"/>
            <a:r>
              <a:rPr lang="en-US" altLang="ja-JP" dirty="0">
                <a:latin typeface="Calibri" panose="020F0502020204030204" pitchFamily="34" charset="0"/>
                <a:ea typeface="ＭＳ Ｐゴシック" pitchFamily="34" charset="-128"/>
              </a:rPr>
              <a:t>Violations are </a:t>
            </a:r>
            <a:r>
              <a:rPr lang="en-US" altLang="ja-JP" i="1" dirty="0">
                <a:latin typeface="Calibri" panose="020F0502020204030204" pitchFamily="34" charset="0"/>
                <a:ea typeface="ＭＳ Ｐゴシック" pitchFamily="34" charset="-128"/>
              </a:rPr>
              <a:t>per se</a:t>
            </a:r>
            <a:r>
              <a:rPr lang="en-US" altLang="ja-JP" dirty="0">
                <a:latin typeface="Calibri" panose="020F0502020204030204" pitchFamily="34" charset="0"/>
                <a:ea typeface="ＭＳ Ｐゴシック" pitchFamily="34" charset="-128"/>
              </a:rPr>
              <a:t>.  Reasonableness &amp; motive are irrelevant.</a:t>
            </a:r>
          </a:p>
        </p:txBody>
      </p:sp>
      <p:sp>
        <p:nvSpPr>
          <p:cNvPr id="59396" name="Slide Number Placeholder 4"/>
          <p:cNvSpPr>
            <a:spLocks noGrp="1"/>
          </p:cNvSpPr>
          <p:nvPr>
            <p:ph type="sldNum" sz="quarter" idx="11"/>
          </p:nvPr>
        </p:nvSpPr>
        <p:spPr>
          <a:noFill/>
        </p:spPr>
        <p:txBody>
          <a:bodyPr/>
          <a:lstStyle/>
          <a:p>
            <a:fld id="{905B8158-98EB-45B0-98A0-E8A93F1E3BDC}" type="slidenum">
              <a:rPr lang="en-US" smtClean="0">
                <a:ea typeface="ＭＳ Ｐゴシック" pitchFamily="34" charset="-128"/>
              </a:rPr>
              <a:pPr/>
              <a:t>56</a:t>
            </a:fld>
            <a:endParaRPr lang="en-US">
              <a:ea typeface="ＭＳ Ｐゴシック" pitchFamily="34" charset="-128"/>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Content Placeholder 2"/>
          <p:cNvSpPr>
            <a:spLocks noGrp="1"/>
          </p:cNvSpPr>
          <p:nvPr>
            <p:ph idx="1"/>
          </p:nvPr>
        </p:nvSpPr>
        <p:spPr>
          <a:xfrm>
            <a:off x="431540" y="1592796"/>
            <a:ext cx="8229600" cy="4716462"/>
          </a:xfrm>
        </p:spPr>
        <p:txBody>
          <a:bodyPr/>
          <a:lstStyle/>
          <a:p>
            <a:pPr eaLnBrk="1" hangingPunct="1"/>
            <a:r>
              <a:rPr lang="en-US" dirty="0">
                <a:latin typeface="Calibri" panose="020F0502020204030204" pitchFamily="34" charset="0"/>
                <a:ea typeface="ＭＳ Ｐゴシック" pitchFamily="34" charset="-128"/>
              </a:rPr>
              <a:t>Absent exemption, plan may not engage in direct or indirect transactions with a related party, such as: </a:t>
            </a:r>
          </a:p>
          <a:p>
            <a:pPr lvl="1" eaLnBrk="1" hangingPunct="1"/>
            <a:r>
              <a:rPr lang="en-US" dirty="0">
                <a:latin typeface="Calibri" panose="020F0502020204030204" pitchFamily="34" charset="0"/>
                <a:ea typeface="ＭＳ Ｐゴシック" pitchFamily="34" charset="-128"/>
              </a:rPr>
              <a:t>sale, exchange or lease of property; </a:t>
            </a:r>
          </a:p>
          <a:p>
            <a:pPr lvl="1" eaLnBrk="1" hangingPunct="1"/>
            <a:r>
              <a:rPr lang="en-US" dirty="0">
                <a:latin typeface="Calibri" panose="020F0502020204030204" pitchFamily="34" charset="0"/>
                <a:ea typeface="ＭＳ Ｐゴシック" pitchFamily="34" charset="-128"/>
              </a:rPr>
              <a:t>lending of money or extension of credit; </a:t>
            </a:r>
          </a:p>
          <a:p>
            <a:pPr lvl="1" eaLnBrk="1" hangingPunct="1"/>
            <a:r>
              <a:rPr lang="en-US" dirty="0">
                <a:latin typeface="Calibri" panose="020F0502020204030204" pitchFamily="34" charset="0"/>
                <a:ea typeface="ＭＳ Ｐゴシック" pitchFamily="34" charset="-128"/>
              </a:rPr>
              <a:t>furnishing of goods, services or facilities; </a:t>
            </a:r>
          </a:p>
          <a:p>
            <a:pPr lvl="1" eaLnBrk="1" hangingPunct="1"/>
            <a:r>
              <a:rPr lang="en-US" dirty="0">
                <a:latin typeface="Calibri" panose="020F0502020204030204" pitchFamily="34" charset="0"/>
                <a:ea typeface="ＭＳ Ｐゴシック" pitchFamily="34" charset="-128"/>
              </a:rPr>
              <a:t>transfer to or use by related party of plan assets.</a:t>
            </a:r>
          </a:p>
          <a:p>
            <a:pPr eaLnBrk="1" hangingPunct="1">
              <a:buFont typeface="Wingdings" pitchFamily="2" charset="2"/>
              <a:buNone/>
            </a:pPr>
            <a:endParaRPr lang="en-US" dirty="0">
              <a:latin typeface="Calibri" panose="020F0502020204030204" pitchFamily="34" charset="0"/>
              <a:ea typeface="ＭＳ Ｐゴシック" pitchFamily="34" charset="-128"/>
            </a:endParaRPr>
          </a:p>
          <a:p>
            <a:pPr eaLnBrk="1" hangingPunct="1"/>
            <a:endParaRPr lang="en-US" dirty="0">
              <a:latin typeface="Calibri" panose="020F0502020204030204" pitchFamily="34" charset="0"/>
              <a:ea typeface="ＭＳ Ｐゴシック" pitchFamily="34" charset="-128"/>
            </a:endParaRPr>
          </a:p>
        </p:txBody>
      </p:sp>
      <p:sp>
        <p:nvSpPr>
          <p:cNvPr id="61443" name="Slide Number Placeholder 3"/>
          <p:cNvSpPr>
            <a:spLocks noGrp="1"/>
          </p:cNvSpPr>
          <p:nvPr>
            <p:ph type="sldNum" sz="quarter" idx="11"/>
          </p:nvPr>
        </p:nvSpPr>
        <p:spPr>
          <a:noFill/>
        </p:spPr>
        <p:txBody>
          <a:bodyPr/>
          <a:lstStyle/>
          <a:p>
            <a:fld id="{CB8B40B8-8769-4C72-B7E5-6F17E904E7E2}" type="slidenum">
              <a:rPr lang="en-US" smtClean="0">
                <a:ea typeface="ＭＳ Ｐゴシック" pitchFamily="34" charset="-128"/>
              </a:rPr>
              <a:pPr/>
              <a:t>57</a:t>
            </a:fld>
            <a:endParaRPr lang="en-US">
              <a:ea typeface="ＭＳ Ｐゴシック" pitchFamily="34" charset="-128"/>
            </a:endParaRPr>
          </a:p>
        </p:txBody>
      </p:sp>
      <p:sp>
        <p:nvSpPr>
          <p:cNvPr id="61444" name="Rectangle 2"/>
          <p:cNvSpPr>
            <a:spLocks noGrp="1" noChangeArrowheads="1"/>
          </p:cNvSpPr>
          <p:nvPr>
            <p:ph type="title"/>
          </p:nvPr>
        </p:nvSpPr>
        <p:spPr/>
        <p:txBody>
          <a:bodyPr/>
          <a:lstStyle/>
          <a:p>
            <a:pPr algn="ctr" eaLnBrk="1" hangingPunct="1"/>
            <a:r>
              <a:rPr lang="en-US" sz="3600" b="1" dirty="0">
                <a:solidFill>
                  <a:srgbClr val="FF0000"/>
                </a:solidFill>
                <a:latin typeface="Calibri" panose="020F0502020204030204" pitchFamily="34" charset="0"/>
                <a:ea typeface="ＭＳ Ｐゴシック" pitchFamily="34" charset="-128"/>
              </a:rPr>
              <a:t>Prohibited Transactions | ERISA 406(a)</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Content Placeholder 2"/>
          <p:cNvSpPr>
            <a:spLocks noGrp="1"/>
          </p:cNvSpPr>
          <p:nvPr>
            <p:ph idx="1"/>
          </p:nvPr>
        </p:nvSpPr>
        <p:spPr>
          <a:xfrm>
            <a:off x="431800" y="1557338"/>
            <a:ext cx="8229600" cy="4716462"/>
          </a:xfrm>
        </p:spPr>
        <p:txBody>
          <a:bodyPr/>
          <a:lstStyle/>
          <a:p>
            <a:pPr>
              <a:buFont typeface="Wingdings" pitchFamily="2" charset="2"/>
              <a:buNone/>
            </a:pPr>
            <a:r>
              <a:rPr lang="en-US" sz="2800" dirty="0">
                <a:latin typeface="Calibri" panose="020F0502020204030204" pitchFamily="34" charset="0"/>
                <a:ea typeface="ＭＳ Ｐゴシック" pitchFamily="34" charset="-128"/>
              </a:rPr>
              <a:t>Types of Exemptions:</a:t>
            </a:r>
          </a:p>
          <a:p>
            <a:r>
              <a:rPr lang="en-US" sz="2800" dirty="0">
                <a:latin typeface="Calibri" panose="020F0502020204030204" pitchFamily="34" charset="0"/>
                <a:ea typeface="ＭＳ Ｐゴシック" pitchFamily="34" charset="-128"/>
              </a:rPr>
              <a:t>Statutory Exemptions– ERISA 408</a:t>
            </a:r>
          </a:p>
          <a:p>
            <a:r>
              <a:rPr lang="en-US" sz="2800" dirty="0">
                <a:latin typeface="Calibri" panose="020F0502020204030204" pitchFamily="34" charset="0"/>
                <a:ea typeface="ＭＳ Ｐゴシック" pitchFamily="34" charset="-128"/>
              </a:rPr>
              <a:t>Class Exemptions</a:t>
            </a:r>
          </a:p>
          <a:p>
            <a:pPr lvl="1"/>
            <a:r>
              <a:rPr lang="en-US" dirty="0">
                <a:latin typeface="Calibri" panose="020F0502020204030204" pitchFamily="34" charset="0"/>
                <a:ea typeface="ＭＳ Ｐゴシック" pitchFamily="34" charset="-128"/>
              </a:rPr>
              <a:t>ERISA gives DOL authority to grant administrative exemptions from prohibited transaction provisions if DOL finds exemption to be: administratively feasible, in the interest of the plan and participants/beneficiaries, and that it protects the rights of participants/beneficiaries.</a:t>
            </a:r>
          </a:p>
          <a:p>
            <a:r>
              <a:rPr lang="en-US" sz="2800" dirty="0">
                <a:latin typeface="Calibri" panose="020F0502020204030204" pitchFamily="34" charset="0"/>
                <a:ea typeface="ＭＳ Ｐゴシック" pitchFamily="34" charset="-128"/>
              </a:rPr>
              <a:t>Individual Exemptions – apply only to parties.</a:t>
            </a:r>
          </a:p>
          <a:p>
            <a:endParaRPr lang="en-US" sz="2800" dirty="0">
              <a:latin typeface="Calibri" panose="020F0502020204030204" pitchFamily="34" charset="0"/>
              <a:ea typeface="ＭＳ Ｐゴシック" pitchFamily="34" charset="-128"/>
            </a:endParaRPr>
          </a:p>
        </p:txBody>
      </p:sp>
      <p:sp>
        <p:nvSpPr>
          <p:cNvPr id="62467" name="Slide Number Placeholder 3"/>
          <p:cNvSpPr>
            <a:spLocks noGrp="1"/>
          </p:cNvSpPr>
          <p:nvPr>
            <p:ph type="sldNum" sz="quarter" idx="11"/>
          </p:nvPr>
        </p:nvSpPr>
        <p:spPr>
          <a:noFill/>
        </p:spPr>
        <p:txBody>
          <a:bodyPr/>
          <a:lstStyle/>
          <a:p>
            <a:fld id="{D585D824-7D9F-4C24-A3C8-8BA7AAA8B6E5}" type="slidenum">
              <a:rPr lang="en-US" smtClean="0">
                <a:ea typeface="ＭＳ Ｐゴシック" pitchFamily="34" charset="-128"/>
              </a:rPr>
              <a:pPr/>
              <a:t>58</a:t>
            </a:fld>
            <a:endParaRPr lang="en-US">
              <a:ea typeface="ＭＳ Ｐゴシック" pitchFamily="34" charset="-128"/>
            </a:endParaRPr>
          </a:p>
        </p:txBody>
      </p:sp>
      <p:sp>
        <p:nvSpPr>
          <p:cNvPr id="62468" name="Rectangle 2"/>
          <p:cNvSpPr>
            <a:spLocks noGrp="1" noChangeArrowheads="1"/>
          </p:cNvSpPr>
          <p:nvPr>
            <p:ph type="title"/>
          </p:nvPr>
        </p:nvSpPr>
        <p:spPr/>
        <p:txBody>
          <a:bodyPr/>
          <a:lstStyle/>
          <a:p>
            <a:pPr algn="ctr" eaLnBrk="1" hangingPunct="1"/>
            <a:r>
              <a:rPr lang="en-US" sz="3600" b="1" dirty="0">
                <a:latin typeface="Calibri" panose="020F0502020204030204" pitchFamily="34" charset="0"/>
                <a:ea typeface="ＭＳ Ｐゴシック" pitchFamily="34" charset="-128"/>
              </a:rPr>
              <a:t>Prohibited Transaction Exemptions</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468313" y="657225"/>
            <a:ext cx="8229600" cy="1060450"/>
          </a:xfrm>
        </p:spPr>
        <p:txBody>
          <a:bodyPr>
            <a:noAutofit/>
          </a:bodyPr>
          <a:lstStyle/>
          <a:p>
            <a:pPr algn="ctr">
              <a:defRPr/>
            </a:pPr>
            <a:br>
              <a:rPr lang="en-US" sz="3600" b="1" dirty="0">
                <a:latin typeface="Calibri" panose="020F0502020204030204" pitchFamily="34" charset="0"/>
                <a:ea typeface="ＭＳ Ｐゴシック" pitchFamily="34" charset="-128"/>
              </a:rPr>
            </a:br>
            <a:r>
              <a:rPr lang="en-US" sz="3600" b="1" dirty="0">
                <a:latin typeface="Calibri" panose="020F0502020204030204" pitchFamily="34" charset="0"/>
                <a:ea typeface="ＭＳ Ｐゴシック" pitchFamily="34" charset="-128"/>
              </a:rPr>
              <a:t>Common Statutory Exemption</a:t>
            </a:r>
            <a:br>
              <a:rPr lang="en-US" sz="3600" b="1" dirty="0">
                <a:latin typeface="Calibri" panose="020F0502020204030204" pitchFamily="34" charset="0"/>
                <a:ea typeface="ＭＳ Ｐゴシック" pitchFamily="34" charset="-128"/>
              </a:rPr>
            </a:br>
            <a:endParaRPr lang="en-US" sz="3600" b="1" dirty="0">
              <a:latin typeface="Calibri" panose="020F0502020204030204" pitchFamily="34" charset="0"/>
              <a:ea typeface="ＭＳ Ｐゴシック" pitchFamily="34" charset="-128"/>
            </a:endParaRPr>
          </a:p>
        </p:txBody>
      </p:sp>
      <p:sp>
        <p:nvSpPr>
          <p:cNvPr id="3" name="Content Placeholder 2"/>
          <p:cNvSpPr>
            <a:spLocks noGrp="1"/>
          </p:cNvSpPr>
          <p:nvPr>
            <p:ph idx="1"/>
          </p:nvPr>
        </p:nvSpPr>
        <p:spPr>
          <a:xfrm>
            <a:off x="457200" y="1628800"/>
            <a:ext cx="8229600" cy="4494213"/>
          </a:xfrm>
        </p:spPr>
        <p:txBody>
          <a:bodyPr>
            <a:normAutofit fontScale="92500" lnSpcReduction="10000"/>
          </a:bodyPr>
          <a:lstStyle/>
          <a:p>
            <a:pPr marL="346075" indent="-346075">
              <a:defRPr/>
            </a:pPr>
            <a:r>
              <a:rPr lang="en-US" dirty="0">
                <a:latin typeface="Calibri" panose="020F0502020204030204" pitchFamily="34" charset="0"/>
              </a:rPr>
              <a:t>Contracting or making </a:t>
            </a:r>
            <a:r>
              <a:rPr lang="en-US" u="sng" dirty="0">
                <a:latin typeface="Calibri" panose="020F0502020204030204" pitchFamily="34" charset="0"/>
              </a:rPr>
              <a:t>reasonable arrangements</a:t>
            </a:r>
            <a:r>
              <a:rPr lang="en-US" dirty="0">
                <a:latin typeface="Calibri" panose="020F0502020204030204" pitchFamily="34" charset="0"/>
              </a:rPr>
              <a:t> with party-in-interest for office space, or legal, accounting, or other </a:t>
            </a:r>
            <a:r>
              <a:rPr lang="en-US" u="sng" dirty="0">
                <a:latin typeface="Calibri" panose="020F0502020204030204" pitchFamily="34" charset="0"/>
              </a:rPr>
              <a:t>services necessary for establishment or operation of plan</a:t>
            </a:r>
            <a:r>
              <a:rPr lang="en-US" dirty="0">
                <a:latin typeface="Calibri" panose="020F0502020204030204" pitchFamily="34" charset="0"/>
              </a:rPr>
              <a:t> if </a:t>
            </a:r>
            <a:r>
              <a:rPr lang="en-US" u="sng" dirty="0">
                <a:latin typeface="Calibri" panose="020F0502020204030204" pitchFamily="34" charset="0"/>
              </a:rPr>
              <a:t>no more than reasonable compensation is paid</a:t>
            </a:r>
            <a:r>
              <a:rPr lang="en-US" dirty="0">
                <a:latin typeface="Calibri" panose="020F0502020204030204" pitchFamily="34" charset="0"/>
              </a:rPr>
              <a:t>. </a:t>
            </a:r>
            <a:r>
              <a:rPr lang="en-US" i="1" dirty="0">
                <a:latin typeface="Calibri" panose="020F0502020204030204" pitchFamily="34" charset="0"/>
              </a:rPr>
              <a:t>See</a:t>
            </a:r>
            <a:r>
              <a:rPr lang="en-US" dirty="0">
                <a:latin typeface="Calibri" panose="020F0502020204030204" pitchFamily="34" charset="0"/>
              </a:rPr>
              <a:t> ERISA 408(b)(2).</a:t>
            </a:r>
          </a:p>
          <a:p>
            <a:pPr lvl="1">
              <a:defRPr/>
            </a:pPr>
            <a:r>
              <a:rPr lang="en-US" dirty="0">
                <a:latin typeface="Calibri" panose="020F0502020204030204" pitchFamily="34" charset="0"/>
              </a:rPr>
              <a:t>Regulations require plans to obtain disclosures from many service providers regarding fees.</a:t>
            </a:r>
          </a:p>
          <a:p>
            <a:pPr lvl="1">
              <a:defRPr/>
            </a:pPr>
            <a:r>
              <a:rPr lang="en-US" dirty="0">
                <a:latin typeface="Calibri" panose="020F0502020204030204" pitchFamily="34" charset="0"/>
              </a:rPr>
              <a:t>Plan fiduciary has duty to determine reasonableness of fees.</a:t>
            </a:r>
          </a:p>
          <a:p>
            <a:pPr>
              <a:buFont typeface="Wingdings" pitchFamily="2" charset="2"/>
              <a:buNone/>
              <a:defRPr/>
            </a:pPr>
            <a:endParaRPr lang="en-US" dirty="0">
              <a:latin typeface="Calibri" panose="020F0502020204030204" pitchFamily="34" charset="0"/>
            </a:endParaRPr>
          </a:p>
        </p:txBody>
      </p:sp>
      <p:sp>
        <p:nvSpPr>
          <p:cNvPr id="63492" name="Slide Number Placeholder 3"/>
          <p:cNvSpPr txBox="1">
            <a:spLocks/>
          </p:cNvSpPr>
          <p:nvPr/>
        </p:nvSpPr>
        <p:spPr bwMode="auto">
          <a:xfrm>
            <a:off x="6553200" y="6248400"/>
            <a:ext cx="2133600" cy="457200"/>
          </a:xfrm>
          <a:prstGeom prst="rect">
            <a:avLst/>
          </a:prstGeom>
          <a:noFill/>
          <a:ln w="9525">
            <a:noFill/>
            <a:miter lim="800000"/>
            <a:headEnd/>
            <a:tailEnd/>
          </a:ln>
        </p:spPr>
        <p:txBody>
          <a:bodyPr/>
          <a:lstStyle/>
          <a:p>
            <a:pPr algn="r"/>
            <a:endParaRPr lang="en-US" sz="1200">
              <a:latin typeface="Arial Black" pitchFamily="34" charset="0"/>
            </a:endParaRPr>
          </a:p>
          <a:p>
            <a:pPr algn="r"/>
            <a:fld id="{B28CF193-2C5E-4115-824D-8A355D313208}" type="slidenum">
              <a:rPr lang="en-US" sz="1200">
                <a:latin typeface="Arial Black" pitchFamily="34" charset="0"/>
              </a:rPr>
              <a:pPr algn="r"/>
              <a:t>59</a:t>
            </a:fld>
            <a:endParaRPr lang="en-US" sz="1200">
              <a:latin typeface="Arial Black"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6210" y="872716"/>
            <a:ext cx="8229600" cy="1371600"/>
          </a:xfrm>
        </p:spPr>
        <p:txBody>
          <a:bodyPr/>
          <a:lstStyle/>
          <a:p>
            <a:pPr algn="ctr"/>
            <a:r>
              <a:rPr lang="en-US" altLang="en-US" sz="3600" b="1" dirty="0">
                <a:latin typeface="Calibri" panose="020F0502020204030204" pitchFamily="34" charset="0"/>
                <a:ea typeface="ＭＳ Ｐゴシック" panose="020B0600070205080204" pitchFamily="34" charset="-128"/>
                <a:cs typeface="Times New Roman" panose="02020603050405020304" pitchFamily="18" charset="0"/>
              </a:rPr>
              <a:t>Yes, it’s a lot to know… but –</a:t>
            </a:r>
            <a:endParaRPr lang="en-US" altLang="en-US" sz="3600" dirty="0">
              <a:latin typeface="Calibri" panose="020F0502020204030204" pitchFamily="34" charset="0"/>
              <a:ea typeface="ＭＳ Ｐゴシック" panose="020B0600070205080204" pitchFamily="34" charset="-128"/>
              <a:cs typeface="Times New Roman" panose="02020603050405020304" pitchFamily="18" charset="0"/>
            </a:endParaRPr>
          </a:p>
        </p:txBody>
      </p:sp>
      <p:sp>
        <p:nvSpPr>
          <p:cNvPr id="4" name="Content Placeholder 3"/>
          <p:cNvSpPr>
            <a:spLocks noGrp="1"/>
          </p:cNvSpPr>
          <p:nvPr>
            <p:ph sz="quarter" idx="1"/>
          </p:nvPr>
        </p:nvSpPr>
        <p:spPr>
          <a:xfrm>
            <a:off x="457200" y="2100300"/>
            <a:ext cx="8229600" cy="3886200"/>
          </a:xfrm>
        </p:spPr>
        <p:txBody>
          <a:bodyPr>
            <a:normAutofit/>
          </a:bodyPr>
          <a:lstStyle/>
          <a:p>
            <a:pPr eaLnBrk="1" hangingPunct="1"/>
            <a:r>
              <a:rPr lang="en-US" sz="2800" dirty="0">
                <a:latin typeface="Calibri" panose="020F0502020204030204" pitchFamily="34" charset="0"/>
                <a:cs typeface="Times New Roman" panose="02020603050405020304" pitchFamily="18" charset="0"/>
              </a:rPr>
              <a:t>You know what you don’t know</a:t>
            </a:r>
            <a:r>
              <a:rPr lang="en-US" altLang="ja-JP" sz="2800" dirty="0">
                <a:latin typeface="Calibri" panose="020F0502020204030204" pitchFamily="34" charset="0"/>
                <a:ea typeface="ＭＳ Ｐゴシック" pitchFamily="34" charset="-128"/>
              </a:rPr>
              <a:t>.</a:t>
            </a:r>
          </a:p>
          <a:p>
            <a:pPr eaLnBrk="1" hangingPunct="1"/>
            <a:r>
              <a:rPr lang="en-US" sz="2800" dirty="0">
                <a:latin typeface="Calibri" panose="020F0502020204030204" pitchFamily="34" charset="0"/>
                <a:cs typeface="Times New Roman" panose="02020603050405020304" pitchFamily="18" charset="0"/>
              </a:rPr>
              <a:t>You understand that you can’t go it alone – so you work with professionals and listen to their advice.</a:t>
            </a:r>
          </a:p>
          <a:p>
            <a:pPr eaLnBrk="1" hangingPunct="1"/>
            <a:r>
              <a:rPr lang="en-US" sz="2800" dirty="0">
                <a:latin typeface="Calibri" panose="020F0502020204030204" pitchFamily="34" charset="0"/>
                <a:cs typeface="Times New Roman" panose="02020603050405020304" pitchFamily="18" charset="0"/>
              </a:rPr>
              <a:t>You ask questions until you understand.</a:t>
            </a:r>
          </a:p>
          <a:p>
            <a:pPr eaLnBrk="1" hangingPunct="1"/>
            <a:r>
              <a:rPr lang="en-US" sz="2800" dirty="0">
                <a:latin typeface="Calibri" panose="020F0502020204030204" pitchFamily="34" charset="0"/>
                <a:cs typeface="Times New Roman" panose="02020603050405020304" pitchFamily="18" charset="0"/>
              </a:rPr>
              <a:t>You maintain adequate insurance. </a:t>
            </a:r>
          </a:p>
          <a:p>
            <a:pPr eaLnBrk="1" hangingPunct="1"/>
            <a:r>
              <a:rPr lang="en-US" sz="2800" dirty="0">
                <a:latin typeface="Calibri" panose="020F0502020204030204" pitchFamily="34" charset="0"/>
                <a:cs typeface="Times New Roman" panose="02020603050405020304" pitchFamily="18" charset="0"/>
              </a:rPr>
              <a:t>You receive education and training such as this presentation.</a:t>
            </a:r>
            <a:endParaRPr lang="en-US" sz="2800" dirty="0">
              <a:latin typeface="Calibri" panose="020F0502020204030204" pitchFamily="34" charset="0"/>
            </a:endParaRPr>
          </a:p>
        </p:txBody>
      </p:sp>
      <p:sp>
        <p:nvSpPr>
          <p:cNvPr id="19460" name="Slide Number Placeholder 3"/>
          <p:cNvSpPr txBox="1">
            <a:spLocks/>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buClrTx/>
              <a:buSzTx/>
              <a:buFontTx/>
              <a:buNone/>
            </a:pPr>
            <a:r>
              <a:rPr lang="en-US" altLang="en-US" sz="1200">
                <a:latin typeface="Arial Black" panose="020B0A04020102020204" pitchFamily="34" charset="0"/>
              </a:rPr>
              <a:t>6</a:t>
            </a:r>
          </a:p>
        </p:txBody>
      </p:sp>
    </p:spTree>
    <p:extLst>
      <p:ext uri="{BB962C8B-B14F-4D97-AF65-F5344CB8AC3E}">
        <p14:creationId xmlns:p14="http://schemas.microsoft.com/office/powerpoint/2010/main" val="51256390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a:xfrm>
            <a:off x="395288" y="728663"/>
            <a:ext cx="8229600" cy="1062037"/>
          </a:xfrm>
        </p:spPr>
        <p:txBody>
          <a:bodyPr/>
          <a:lstStyle/>
          <a:p>
            <a:pPr algn="ctr"/>
            <a:r>
              <a:rPr lang="en-US" sz="3600" b="1" dirty="0">
                <a:latin typeface="Calibri" panose="020F0502020204030204" pitchFamily="34" charset="0"/>
                <a:ea typeface="ＭＳ Ｐゴシック" pitchFamily="34" charset="-128"/>
              </a:rPr>
              <a:t>Common Class Exemptions</a:t>
            </a:r>
            <a:endParaRPr lang="en-US" sz="3600" dirty="0">
              <a:latin typeface="Calibri" panose="020F0502020204030204" pitchFamily="34" charset="0"/>
              <a:ea typeface="ＭＳ Ｐゴシック" pitchFamily="34" charset="-128"/>
            </a:endParaRPr>
          </a:p>
        </p:txBody>
      </p:sp>
      <p:sp>
        <p:nvSpPr>
          <p:cNvPr id="3" name="Content Placeholder 2"/>
          <p:cNvSpPr>
            <a:spLocks noGrp="1"/>
          </p:cNvSpPr>
          <p:nvPr>
            <p:ph idx="1"/>
          </p:nvPr>
        </p:nvSpPr>
        <p:spPr>
          <a:xfrm>
            <a:off x="468313" y="1808163"/>
            <a:ext cx="8229600" cy="4494212"/>
          </a:xfrm>
        </p:spPr>
        <p:txBody>
          <a:bodyPr>
            <a:normAutofit lnSpcReduction="10000"/>
          </a:bodyPr>
          <a:lstStyle/>
          <a:p>
            <a:pPr>
              <a:defRPr/>
            </a:pPr>
            <a:r>
              <a:rPr lang="en-US" dirty="0">
                <a:latin typeface="Calibri" panose="020F0502020204030204" pitchFamily="34" charset="0"/>
                <a:cs typeface="Garamond"/>
              </a:rPr>
              <a:t>Sharing of services or office space among multiemployer plans or by multiemployer plan with union or employer—PTCE 76-1; 77-10</a:t>
            </a:r>
          </a:p>
          <a:p>
            <a:pPr>
              <a:defRPr/>
            </a:pPr>
            <a:r>
              <a:rPr lang="en-US" dirty="0">
                <a:latin typeface="Calibri" panose="020F0502020204030204" pitchFamily="34" charset="0"/>
                <a:cs typeface="Garamond"/>
              </a:rPr>
              <a:t>Lease of real property other than office space from union or employer to training fund—PTCE 78-6.</a:t>
            </a:r>
          </a:p>
          <a:p>
            <a:pPr>
              <a:defRPr/>
            </a:pPr>
            <a:r>
              <a:rPr lang="en-US" dirty="0">
                <a:latin typeface="Calibri" panose="020F0502020204030204" pitchFamily="34" charset="0"/>
                <a:cs typeface="Garamond"/>
              </a:rPr>
              <a:t>Reasonable collection procedure, payment arrangements, compromise, write off of amounts owed—PTCE 76-1; 77-10</a:t>
            </a:r>
          </a:p>
          <a:p>
            <a:pPr>
              <a:defRPr/>
            </a:pPr>
            <a:endParaRPr lang="en-US" dirty="0">
              <a:latin typeface="Calibri" panose="020F0502020204030204" pitchFamily="34" charset="0"/>
              <a:cs typeface="Garamond"/>
            </a:endParaRPr>
          </a:p>
        </p:txBody>
      </p:sp>
      <p:sp>
        <p:nvSpPr>
          <p:cNvPr id="66564" name="Slide Number Placeholder 3"/>
          <p:cNvSpPr txBox="1">
            <a:spLocks/>
          </p:cNvSpPr>
          <p:nvPr/>
        </p:nvSpPr>
        <p:spPr bwMode="auto">
          <a:xfrm>
            <a:off x="6553200" y="6248400"/>
            <a:ext cx="2133600" cy="457200"/>
          </a:xfrm>
          <a:prstGeom prst="rect">
            <a:avLst/>
          </a:prstGeom>
          <a:noFill/>
          <a:ln w="9525">
            <a:noFill/>
            <a:miter lim="800000"/>
            <a:headEnd/>
            <a:tailEnd/>
          </a:ln>
        </p:spPr>
        <p:txBody>
          <a:bodyPr/>
          <a:lstStyle/>
          <a:p>
            <a:pPr algn="r"/>
            <a:endParaRPr lang="en-US" sz="1200">
              <a:latin typeface="Arial Black" pitchFamily="34" charset="0"/>
            </a:endParaRPr>
          </a:p>
          <a:p>
            <a:pPr algn="r"/>
            <a:fld id="{478A348E-3B58-4990-803B-736450831D8B}" type="slidenum">
              <a:rPr lang="en-US" sz="1200">
                <a:latin typeface="Arial Black" pitchFamily="34" charset="0"/>
              </a:rPr>
              <a:pPr algn="r"/>
              <a:t>60</a:t>
            </a:fld>
            <a:endParaRPr lang="en-US" sz="1200">
              <a:latin typeface="Arial Black" pitchFamily="34"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a:xfrm>
            <a:off x="431540" y="620688"/>
            <a:ext cx="8229600" cy="1371600"/>
          </a:xfrm>
        </p:spPr>
        <p:txBody>
          <a:bodyPr/>
          <a:lstStyle/>
          <a:p>
            <a:pPr algn="ctr"/>
            <a:r>
              <a:rPr lang="en-US" sz="3600" b="1" dirty="0">
                <a:latin typeface="Calibri" panose="020F0502020204030204" pitchFamily="34" charset="0"/>
                <a:ea typeface="ＭＳ Ｐゴシック" pitchFamily="34" charset="-128"/>
              </a:rPr>
              <a:t>Selection of Service Providers</a:t>
            </a:r>
            <a:br>
              <a:rPr lang="en-US" sz="3600" b="1" dirty="0">
                <a:latin typeface="Calibri" panose="020F0502020204030204" pitchFamily="34" charset="0"/>
                <a:ea typeface="ＭＳ Ｐゴシック" pitchFamily="34" charset="-128"/>
              </a:rPr>
            </a:br>
            <a:r>
              <a:rPr lang="en-US" sz="3600" b="1" dirty="0">
                <a:latin typeface="Calibri" panose="020F0502020204030204" pitchFamily="34" charset="0"/>
                <a:ea typeface="ＭＳ Ｐゴシック" pitchFamily="34" charset="-128"/>
              </a:rPr>
              <a:t>Prudence &amp; Prohibited Transactions</a:t>
            </a:r>
            <a:endParaRPr lang="en-US" sz="3600" dirty="0">
              <a:latin typeface="Calibri" panose="020F0502020204030204" pitchFamily="34" charset="0"/>
              <a:ea typeface="ＭＳ Ｐゴシック" pitchFamily="34" charset="-128"/>
            </a:endParaRPr>
          </a:p>
        </p:txBody>
      </p:sp>
      <p:sp>
        <p:nvSpPr>
          <p:cNvPr id="69635" name="Content Placeholder 2"/>
          <p:cNvSpPr>
            <a:spLocks noGrp="1"/>
          </p:cNvSpPr>
          <p:nvPr>
            <p:ph idx="1"/>
          </p:nvPr>
        </p:nvSpPr>
        <p:spPr/>
        <p:txBody>
          <a:bodyPr/>
          <a:lstStyle/>
          <a:p>
            <a:r>
              <a:rPr lang="en-US" sz="2800" dirty="0">
                <a:latin typeface="Calibri" panose="020F0502020204030204" pitchFamily="34" charset="0"/>
                <a:ea typeface="ＭＳ Ｐゴシック" pitchFamily="34" charset="-128"/>
              </a:rPr>
              <a:t>Plan fiduciaries must engage in an objective process to elicit information necessary to assess</a:t>
            </a:r>
          </a:p>
          <a:p>
            <a:pPr lvl="1"/>
            <a:r>
              <a:rPr lang="en-US" sz="2400" dirty="0">
                <a:latin typeface="Calibri" panose="020F0502020204030204" pitchFamily="34" charset="0"/>
                <a:ea typeface="ＭＳ Ｐゴシック" pitchFamily="34" charset="-128"/>
              </a:rPr>
              <a:t>the qualifications of the provider, </a:t>
            </a:r>
          </a:p>
          <a:p>
            <a:pPr lvl="1"/>
            <a:r>
              <a:rPr lang="en-US" sz="2400" dirty="0">
                <a:latin typeface="Calibri" panose="020F0502020204030204" pitchFamily="34" charset="0"/>
                <a:ea typeface="ＭＳ Ｐゴシック" pitchFamily="34" charset="-128"/>
              </a:rPr>
              <a:t>the quality of services offered, and </a:t>
            </a:r>
          </a:p>
          <a:p>
            <a:pPr lvl="1"/>
            <a:r>
              <a:rPr lang="en-US" sz="2400" dirty="0">
                <a:latin typeface="Calibri" panose="020F0502020204030204" pitchFamily="34" charset="0"/>
                <a:ea typeface="ＭＳ Ｐゴシック" pitchFamily="34" charset="-128"/>
              </a:rPr>
              <a:t>the reasonableness of the fees in light of the services provided. </a:t>
            </a:r>
          </a:p>
          <a:p>
            <a:r>
              <a:rPr lang="en-US" sz="2800" dirty="0">
                <a:latin typeface="Calibri" panose="020F0502020204030204" pitchFamily="34" charset="0"/>
                <a:ea typeface="ＭＳ Ｐゴシック" pitchFamily="34" charset="-128"/>
              </a:rPr>
              <a:t>The process should be designed to avoid self-dealing, conflicts of interest and other improper influence. </a:t>
            </a:r>
          </a:p>
        </p:txBody>
      </p:sp>
      <p:sp>
        <p:nvSpPr>
          <p:cNvPr id="69636" name="Slide Number Placeholder 3"/>
          <p:cNvSpPr>
            <a:spLocks noGrp="1"/>
          </p:cNvSpPr>
          <p:nvPr>
            <p:ph type="sldNum" sz="quarter" idx="11"/>
          </p:nvPr>
        </p:nvSpPr>
        <p:spPr>
          <a:noFill/>
        </p:spPr>
        <p:txBody>
          <a:bodyPr/>
          <a:lstStyle/>
          <a:p>
            <a:fld id="{518F57B2-E3E7-4199-AF84-834A1A9F5D8A}" type="slidenum">
              <a:rPr lang="en-US" smtClean="0">
                <a:ea typeface="ＭＳ Ｐゴシック" pitchFamily="34" charset="-128"/>
              </a:rPr>
              <a:pPr/>
              <a:t>61</a:t>
            </a:fld>
            <a:endParaRPr lang="en-US">
              <a:ea typeface="ＭＳ Ｐゴシック" pitchFamily="34" charset="-128"/>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57200" y="2456892"/>
            <a:ext cx="8229600" cy="1371600"/>
          </a:xfrm>
        </p:spPr>
        <p:txBody>
          <a:bodyPr/>
          <a:lstStyle/>
          <a:p>
            <a:pPr algn="ctr"/>
            <a:r>
              <a:rPr lang="en-US" altLang="en-US" sz="6000" b="1" dirty="0">
                <a:effectLst>
                  <a:outerShdw blurRad="38100" dist="38100" dir="2700000" algn="tl">
                    <a:srgbClr val="000000">
                      <a:alpha val="43137"/>
                    </a:srgbClr>
                  </a:outerShdw>
                </a:effectLst>
                <a:latin typeface="Calibri" panose="020F0502020204030204" pitchFamily="34" charset="0"/>
                <a:ea typeface="ＭＳ Ｐゴシック" panose="020B0600070205080204" pitchFamily="34" charset="-128"/>
                <a:cs typeface="Times New Roman" panose="02020603050405020304" pitchFamily="18" charset="0"/>
              </a:rPr>
              <a:t>LIABILITY</a:t>
            </a:r>
          </a:p>
        </p:txBody>
      </p:sp>
      <p:sp>
        <p:nvSpPr>
          <p:cNvPr id="41987"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8A6C676E-7911-466E-B85D-A6E2415B1B18}" type="slidenum">
              <a:rPr lang="en-US" altLang="en-US" sz="1200" smtClean="0">
                <a:latin typeface="Arial Black" panose="020B0A04020102020204" pitchFamily="34" charset="0"/>
              </a:rPr>
              <a:pPr>
                <a:spcBef>
                  <a:spcPct val="0"/>
                </a:spcBef>
                <a:buClrTx/>
                <a:buSzTx/>
                <a:buFontTx/>
                <a:buNone/>
              </a:pPr>
              <a:t>62</a:t>
            </a:fld>
            <a:endParaRPr lang="en-US" altLang="en-US" sz="1200">
              <a:latin typeface="Arial Black" panose="020B0A04020102020204" pitchFamily="34" charset="0"/>
            </a:endParaRPr>
          </a:p>
        </p:txBody>
      </p:sp>
    </p:spTree>
    <p:extLst>
      <p:ext uri="{BB962C8B-B14F-4D97-AF65-F5344CB8AC3E}">
        <p14:creationId xmlns:p14="http://schemas.microsoft.com/office/powerpoint/2010/main" val="18085624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457200" y="684312"/>
            <a:ext cx="8229600" cy="1371600"/>
          </a:xfrm>
        </p:spPr>
        <p:txBody>
          <a:bodyPr/>
          <a:lstStyle/>
          <a:p>
            <a:pPr algn="ctr" eaLnBrk="1" hangingPunct="1"/>
            <a:r>
              <a:rPr lang="en-US" sz="3600" b="1" dirty="0">
                <a:solidFill>
                  <a:srgbClr val="FF0000"/>
                </a:solidFill>
                <a:latin typeface="Calibri" panose="020F0502020204030204" pitchFamily="34" charset="0"/>
                <a:ea typeface="ＭＳ Ｐゴシック" pitchFamily="34" charset="-128"/>
              </a:rPr>
              <a:t>ERISA Fiduciary Liability</a:t>
            </a:r>
          </a:p>
        </p:txBody>
      </p:sp>
      <p:sp>
        <p:nvSpPr>
          <p:cNvPr id="78851" name="Rectangle 3"/>
          <p:cNvSpPr>
            <a:spLocks noGrp="1" noChangeArrowheads="1"/>
          </p:cNvSpPr>
          <p:nvPr>
            <p:ph idx="1"/>
          </p:nvPr>
        </p:nvSpPr>
        <p:spPr>
          <a:xfrm>
            <a:off x="503548" y="1700808"/>
            <a:ext cx="8229600" cy="3886200"/>
          </a:xfrm>
        </p:spPr>
        <p:txBody>
          <a:bodyPr/>
          <a:lstStyle/>
          <a:p>
            <a:pPr eaLnBrk="1" hangingPunct="1"/>
            <a:r>
              <a:rPr lang="en-US" sz="2800" dirty="0">
                <a:latin typeface="Calibri" panose="020F0502020204030204" pitchFamily="34" charset="0"/>
                <a:ea typeface="ＭＳ Ｐゴシック" pitchFamily="34" charset="-128"/>
              </a:rPr>
              <a:t>A fiduciary is liable only </a:t>
            </a:r>
            <a:r>
              <a:rPr lang="ja-JP" altLang="en-US" sz="2800" dirty="0">
                <a:latin typeface="Calibri" panose="020F0502020204030204" pitchFamily="34" charset="0"/>
                <a:ea typeface="ＭＳ Ｐゴシック" pitchFamily="34" charset="-128"/>
              </a:rPr>
              <a:t>“</a:t>
            </a:r>
            <a:r>
              <a:rPr lang="en-US" altLang="ja-JP" sz="2800" dirty="0">
                <a:latin typeface="Calibri" panose="020F0502020204030204" pitchFamily="34" charset="0"/>
                <a:ea typeface="ＭＳ Ｐゴシック" pitchFamily="34" charset="-128"/>
              </a:rPr>
              <a:t>to the extent</a:t>
            </a:r>
            <a:r>
              <a:rPr lang="ja-JP" altLang="en-US" sz="2800" dirty="0">
                <a:latin typeface="Calibri" panose="020F0502020204030204" pitchFamily="34" charset="0"/>
                <a:ea typeface="ＭＳ Ｐゴシック" pitchFamily="34" charset="-128"/>
              </a:rPr>
              <a:t>”</a:t>
            </a:r>
            <a:r>
              <a:rPr lang="en-US" altLang="ja-JP" sz="2800" dirty="0">
                <a:latin typeface="Calibri" panose="020F0502020204030204" pitchFamily="34" charset="0"/>
                <a:ea typeface="ＭＳ Ｐゴシック" pitchFamily="34" charset="-128"/>
              </a:rPr>
              <a:t> he is a fiduciary.  </a:t>
            </a:r>
          </a:p>
          <a:p>
            <a:pPr lvl="1" eaLnBrk="1" hangingPunct="1"/>
            <a:r>
              <a:rPr lang="en-US" sz="2400" dirty="0">
                <a:latin typeface="Calibri" panose="020F0502020204030204" pitchFamily="34" charset="0"/>
                <a:ea typeface="ＭＳ Ｐゴシック" pitchFamily="34" charset="-128"/>
              </a:rPr>
              <a:t>Fiduciary liability can be limited if fiduciary duties have been delegated or allocated among fiduciaries. </a:t>
            </a:r>
          </a:p>
          <a:p>
            <a:pPr lvl="1" eaLnBrk="1" hangingPunct="1"/>
            <a:r>
              <a:rPr lang="en-US" sz="2400" dirty="0">
                <a:latin typeface="Calibri" panose="020F0502020204030204" pitchFamily="34" charset="0"/>
                <a:ea typeface="ＭＳ Ｐゴシック" pitchFamily="34" charset="-128"/>
              </a:rPr>
              <a:t>Generally, a fiduciary cannot be liable for breaches that occurred before he became a fiduciary.  However, a new fiduciary may be liable if he does not remedy an existing breach. </a:t>
            </a:r>
          </a:p>
          <a:p>
            <a:pPr lvl="1" eaLnBrk="1" hangingPunct="1"/>
            <a:r>
              <a:rPr lang="en-US" sz="2400" dirty="0">
                <a:latin typeface="Calibri" panose="020F0502020204030204" pitchFamily="34" charset="0"/>
                <a:ea typeface="ＭＳ Ｐゴシック" pitchFamily="34" charset="-128"/>
              </a:rPr>
              <a:t>A fiduciary may be liable for losses after resignation if he resigned knowing of problems and without making arrangements to correct them.</a:t>
            </a:r>
          </a:p>
          <a:p>
            <a:pPr lvl="1" eaLnBrk="1" hangingPunct="1"/>
            <a:endParaRPr lang="en-US" sz="2400" dirty="0">
              <a:latin typeface="Calibri" panose="020F0502020204030204" pitchFamily="34" charset="0"/>
              <a:ea typeface="ＭＳ Ｐゴシック" pitchFamily="34" charset="-128"/>
            </a:endParaRPr>
          </a:p>
          <a:p>
            <a:pPr eaLnBrk="1" hangingPunct="1"/>
            <a:endParaRPr lang="en-US" dirty="0">
              <a:latin typeface="Calibri" panose="020F0502020204030204" pitchFamily="34" charset="0"/>
              <a:ea typeface="ＭＳ Ｐゴシック" pitchFamily="34" charset="-128"/>
            </a:endParaRPr>
          </a:p>
        </p:txBody>
      </p:sp>
      <p:sp>
        <p:nvSpPr>
          <p:cNvPr id="78852" name="Slide Number Placeholder 4"/>
          <p:cNvSpPr>
            <a:spLocks noGrp="1"/>
          </p:cNvSpPr>
          <p:nvPr>
            <p:ph type="sldNum" sz="quarter" idx="11"/>
          </p:nvPr>
        </p:nvSpPr>
        <p:spPr>
          <a:noFill/>
        </p:spPr>
        <p:txBody>
          <a:bodyPr/>
          <a:lstStyle/>
          <a:p>
            <a:fld id="{ED81145F-08F3-45C5-9F42-0E46A403C5B8}" type="slidenum">
              <a:rPr lang="en-US" smtClean="0">
                <a:ea typeface="ＭＳ Ｐゴシック" pitchFamily="34" charset="-128"/>
              </a:rPr>
              <a:pPr/>
              <a:t>63</a:t>
            </a:fld>
            <a:endParaRPr lang="en-US">
              <a:ea typeface="ＭＳ Ｐゴシック" pitchFamily="34" charset="-128"/>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503238" y="657225"/>
            <a:ext cx="8229600" cy="1371600"/>
          </a:xfrm>
        </p:spPr>
        <p:txBody>
          <a:bodyPr/>
          <a:lstStyle/>
          <a:p>
            <a:pPr algn="ctr" eaLnBrk="1" hangingPunct="1"/>
            <a:r>
              <a:rPr lang="en-US" sz="3600" b="1" dirty="0">
                <a:latin typeface="Calibri" panose="020F0502020204030204" pitchFamily="34" charset="0"/>
                <a:ea typeface="ＭＳ Ｐゴシック" pitchFamily="34" charset="-128"/>
              </a:rPr>
              <a:t>ERISA Co-Fiduciary Liability</a:t>
            </a:r>
          </a:p>
        </p:txBody>
      </p:sp>
      <p:sp>
        <p:nvSpPr>
          <p:cNvPr id="79875" name="Rectangle 3"/>
          <p:cNvSpPr>
            <a:spLocks noGrp="1" noChangeArrowheads="1"/>
          </p:cNvSpPr>
          <p:nvPr>
            <p:ph idx="1"/>
          </p:nvPr>
        </p:nvSpPr>
        <p:spPr/>
        <p:txBody>
          <a:bodyPr/>
          <a:lstStyle/>
          <a:p>
            <a:pPr eaLnBrk="1" hangingPunct="1"/>
            <a:r>
              <a:rPr lang="en-US" dirty="0">
                <a:latin typeface="Calibri" panose="020F0502020204030204" pitchFamily="34" charset="0"/>
                <a:ea typeface="ＭＳ Ｐゴシック" pitchFamily="34" charset="-128"/>
              </a:rPr>
              <a:t>A fiduciary is liable for the breaches of another fiduciary if--</a:t>
            </a:r>
          </a:p>
          <a:p>
            <a:pPr lvl="1" eaLnBrk="1" hangingPunct="1"/>
            <a:r>
              <a:rPr lang="en-US" dirty="0">
                <a:latin typeface="Calibri" panose="020F0502020204030204" pitchFamily="34" charset="0"/>
                <a:ea typeface="ＭＳ Ｐゴシック" pitchFamily="34" charset="-128"/>
              </a:rPr>
              <a:t>he knowingly participates in or tries to conceal the breach of another;</a:t>
            </a:r>
          </a:p>
          <a:p>
            <a:pPr lvl="1" eaLnBrk="1" hangingPunct="1"/>
            <a:r>
              <a:rPr lang="en-US" dirty="0">
                <a:latin typeface="Calibri" panose="020F0502020204030204" pitchFamily="34" charset="0"/>
                <a:ea typeface="ＭＳ Ｐゴシック" pitchFamily="34" charset="-128"/>
              </a:rPr>
              <a:t>he enables another to breach;</a:t>
            </a:r>
          </a:p>
          <a:p>
            <a:pPr lvl="1" eaLnBrk="1" hangingPunct="1"/>
            <a:r>
              <a:rPr lang="en-US" dirty="0">
                <a:latin typeface="Calibri" panose="020F0502020204030204" pitchFamily="34" charset="0"/>
                <a:ea typeface="ＭＳ Ｐゴシック" pitchFamily="34" charset="-128"/>
              </a:rPr>
              <a:t>he has knowledge of another</a:t>
            </a:r>
            <a:r>
              <a:rPr lang="en-US" altLang="en-US" dirty="0">
                <a:latin typeface="Calibri" panose="020F0502020204030204" pitchFamily="34" charset="0"/>
                <a:ea typeface="ＭＳ Ｐゴシック" pitchFamily="34" charset="-128"/>
              </a:rPr>
              <a:t>’</a:t>
            </a:r>
            <a:r>
              <a:rPr lang="en-US" dirty="0">
                <a:latin typeface="Calibri" panose="020F0502020204030204" pitchFamily="34" charset="0"/>
                <a:ea typeface="ＭＳ Ｐゴシック" pitchFamily="34" charset="-128"/>
              </a:rPr>
              <a:t>s breach unless he tries to remedy it.</a:t>
            </a:r>
          </a:p>
        </p:txBody>
      </p:sp>
      <p:sp>
        <p:nvSpPr>
          <p:cNvPr id="79876" name="Slide Number Placeholder 4"/>
          <p:cNvSpPr>
            <a:spLocks noGrp="1"/>
          </p:cNvSpPr>
          <p:nvPr>
            <p:ph type="sldNum" sz="quarter" idx="11"/>
          </p:nvPr>
        </p:nvSpPr>
        <p:spPr>
          <a:noFill/>
        </p:spPr>
        <p:txBody>
          <a:bodyPr/>
          <a:lstStyle/>
          <a:p>
            <a:fld id="{707E0AB8-DFE9-4F66-85BE-5FEEDBCD12C1}" type="slidenum">
              <a:rPr lang="en-US" smtClean="0">
                <a:ea typeface="ＭＳ Ｐゴシック" pitchFamily="34" charset="-128"/>
              </a:rPr>
              <a:pPr/>
              <a:t>64</a:t>
            </a:fld>
            <a:endParaRPr lang="en-US">
              <a:ea typeface="ＭＳ Ｐゴシック" pitchFamily="34" charset="-128"/>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a:xfrm>
            <a:off x="431800" y="800100"/>
            <a:ext cx="8229600" cy="1062038"/>
          </a:xfrm>
        </p:spPr>
        <p:txBody>
          <a:bodyPr/>
          <a:lstStyle/>
          <a:p>
            <a:pPr algn="ctr"/>
            <a:r>
              <a:rPr lang="en-US" sz="3600" b="1" dirty="0">
                <a:latin typeface="Calibri" panose="020F0502020204030204" pitchFamily="34" charset="0"/>
                <a:ea typeface="ＭＳ Ｐゴシック" pitchFamily="34" charset="-128"/>
              </a:rPr>
              <a:t>Consequences of Fiduciary Breach</a:t>
            </a:r>
          </a:p>
        </p:txBody>
      </p:sp>
      <p:sp>
        <p:nvSpPr>
          <p:cNvPr id="3" name="Content Placeholder 2"/>
          <p:cNvSpPr>
            <a:spLocks noGrp="1"/>
          </p:cNvSpPr>
          <p:nvPr>
            <p:ph idx="1"/>
          </p:nvPr>
        </p:nvSpPr>
        <p:spPr>
          <a:xfrm>
            <a:off x="447590" y="1754188"/>
            <a:ext cx="8229600" cy="4494212"/>
          </a:xfrm>
        </p:spPr>
        <p:txBody>
          <a:bodyPr>
            <a:normAutofit fontScale="92500" lnSpcReduction="20000"/>
          </a:bodyPr>
          <a:lstStyle/>
          <a:p>
            <a:pPr>
              <a:defRPr/>
            </a:pPr>
            <a:r>
              <a:rPr lang="en-US" dirty="0">
                <a:latin typeface="Calibri" panose="020F0502020204030204" pitchFamily="34" charset="0"/>
                <a:cs typeface="Garamond"/>
              </a:rPr>
              <a:t>Fiduciaries are personally liable for breaching duties:</a:t>
            </a:r>
          </a:p>
          <a:p>
            <a:pPr lvl="1">
              <a:defRPr/>
            </a:pPr>
            <a:r>
              <a:rPr lang="en-US" dirty="0">
                <a:latin typeface="Calibri" panose="020F0502020204030204" pitchFamily="34" charset="0"/>
                <a:cs typeface="Garamond"/>
              </a:rPr>
              <a:t>Fiduciary is personally liable to plan for amount lost and any profits made through use of assets. </a:t>
            </a:r>
          </a:p>
          <a:p>
            <a:pPr lvl="1">
              <a:defRPr/>
            </a:pPr>
            <a:r>
              <a:rPr lang="en-US" dirty="0">
                <a:latin typeface="Calibri" panose="020F0502020204030204" pitchFamily="34" charset="0"/>
                <a:cs typeface="Garamond"/>
              </a:rPr>
              <a:t>Criminal penalties apply to any person, not just fiduciary, who willfully violates ERISA. </a:t>
            </a:r>
          </a:p>
          <a:p>
            <a:pPr lvl="1">
              <a:defRPr/>
            </a:pPr>
            <a:r>
              <a:rPr lang="en-US" dirty="0">
                <a:latin typeface="Calibri" panose="020F0502020204030204" pitchFamily="34" charset="0"/>
                <a:cs typeface="Garamond"/>
              </a:rPr>
              <a:t>Civil remedies available to DOL and plan participants alleging  ERISA violations by fiduciaries to enforce plan terms, enjoin violations, seek equitable relief.</a:t>
            </a:r>
          </a:p>
          <a:p>
            <a:pPr lvl="1">
              <a:defRPr/>
            </a:pPr>
            <a:r>
              <a:rPr lang="en-US" dirty="0">
                <a:latin typeface="Calibri" panose="020F0502020204030204" pitchFamily="34" charset="0"/>
                <a:cs typeface="Garamond"/>
              </a:rPr>
              <a:t>DOL may impose monetary fines.</a:t>
            </a:r>
          </a:p>
          <a:p>
            <a:pPr lvl="1">
              <a:defRPr/>
            </a:pPr>
            <a:r>
              <a:rPr lang="en-US" dirty="0">
                <a:latin typeface="Calibri" panose="020F0502020204030204" pitchFamily="34" charset="0"/>
                <a:cs typeface="Garamond"/>
              </a:rPr>
              <a:t>Courts may remove fiduciary.</a:t>
            </a:r>
          </a:p>
          <a:p>
            <a:pPr lvl="1">
              <a:defRPr/>
            </a:pPr>
            <a:endParaRPr lang="en-US" dirty="0">
              <a:latin typeface="Calibri" panose="020F0502020204030204" pitchFamily="34" charset="0"/>
              <a:cs typeface="Garamond"/>
            </a:endParaRPr>
          </a:p>
        </p:txBody>
      </p:sp>
      <p:sp>
        <p:nvSpPr>
          <p:cNvPr id="80900" name="Slide Number Placeholder 3"/>
          <p:cNvSpPr txBox="1">
            <a:spLocks/>
          </p:cNvSpPr>
          <p:nvPr/>
        </p:nvSpPr>
        <p:spPr bwMode="auto">
          <a:xfrm>
            <a:off x="6553200" y="6248400"/>
            <a:ext cx="2133600" cy="457200"/>
          </a:xfrm>
          <a:prstGeom prst="rect">
            <a:avLst/>
          </a:prstGeom>
          <a:noFill/>
          <a:ln w="9525">
            <a:noFill/>
            <a:miter lim="800000"/>
            <a:headEnd/>
            <a:tailEnd/>
          </a:ln>
        </p:spPr>
        <p:txBody>
          <a:bodyPr/>
          <a:lstStyle/>
          <a:p>
            <a:pPr algn="r"/>
            <a:endParaRPr lang="en-US" sz="1200">
              <a:latin typeface="Arial Black" pitchFamily="34" charset="0"/>
            </a:endParaRPr>
          </a:p>
          <a:p>
            <a:pPr algn="r"/>
            <a:fld id="{09B0EFB5-9759-4C57-A67D-A2C7932ACD6A}" type="slidenum">
              <a:rPr lang="en-US" sz="1200">
                <a:latin typeface="Arial Black" pitchFamily="34" charset="0"/>
              </a:rPr>
              <a:pPr algn="r"/>
              <a:t>65</a:t>
            </a:fld>
            <a:endParaRPr lang="en-US" sz="1200">
              <a:latin typeface="Arial Black" pitchFamily="34"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61963" y="2420938"/>
            <a:ext cx="8229600" cy="1371600"/>
          </a:xfrm>
        </p:spPr>
        <p:txBody>
          <a:bodyPr/>
          <a:lstStyle/>
          <a:p>
            <a:pPr algn="ctr"/>
            <a:r>
              <a:rPr lang="en-US" altLang="en-US" sz="6000" b="1" dirty="0">
                <a:effectLst>
                  <a:outerShdw blurRad="38100" dist="38100" dir="2700000" algn="tl">
                    <a:srgbClr val="000000">
                      <a:alpha val="43137"/>
                    </a:srgbClr>
                  </a:outerShdw>
                </a:effectLst>
                <a:latin typeface="Calibri" panose="020F0502020204030204" pitchFamily="34" charset="0"/>
                <a:ea typeface="ＭＳ Ｐゴシック" panose="020B0600070205080204" pitchFamily="34" charset="-128"/>
                <a:cs typeface="Times New Roman" panose="02020603050405020304" pitchFamily="18" charset="0"/>
              </a:rPr>
              <a:t>BONDING AND INSURANCE</a:t>
            </a:r>
          </a:p>
        </p:txBody>
      </p:sp>
      <p:sp>
        <p:nvSpPr>
          <p:cNvPr id="41987"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8A6C676E-7911-466E-B85D-A6E2415B1B18}" type="slidenum">
              <a:rPr lang="en-US" altLang="en-US" sz="1200" smtClean="0">
                <a:latin typeface="Arial Black" panose="020B0A04020102020204" pitchFamily="34" charset="0"/>
              </a:rPr>
              <a:pPr>
                <a:spcBef>
                  <a:spcPct val="0"/>
                </a:spcBef>
                <a:buClrTx/>
                <a:buSzTx/>
                <a:buFontTx/>
                <a:buNone/>
              </a:pPr>
              <a:t>66</a:t>
            </a:fld>
            <a:endParaRPr lang="en-US" altLang="en-US" sz="1200">
              <a:latin typeface="Arial Black" panose="020B0A04020102020204" pitchFamily="34" charset="0"/>
            </a:endParaRPr>
          </a:p>
        </p:txBody>
      </p:sp>
    </p:spTree>
    <p:extLst>
      <p:ext uri="{BB962C8B-B14F-4D97-AF65-F5344CB8AC3E}">
        <p14:creationId xmlns:p14="http://schemas.microsoft.com/office/powerpoint/2010/main" val="107020403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p:cNvSpPr>
          <p:nvPr>
            <p:ph type="title"/>
          </p:nvPr>
        </p:nvSpPr>
        <p:spPr>
          <a:xfrm>
            <a:off x="287524" y="764704"/>
            <a:ext cx="8229600" cy="1371600"/>
          </a:xfrm>
        </p:spPr>
        <p:txBody>
          <a:bodyPr/>
          <a:lstStyle/>
          <a:p>
            <a:pPr algn="ctr"/>
            <a:r>
              <a:rPr lang="en-US" altLang="en-US" sz="3600" b="1" dirty="0">
                <a:solidFill>
                  <a:srgbClr val="FF0000"/>
                </a:solidFill>
                <a:latin typeface="Calibri" panose="020F0502020204030204" pitchFamily="34" charset="0"/>
                <a:ea typeface="ＭＳ Ｐゴシック" panose="020B0600070205080204" pitchFamily="34" charset="-128"/>
                <a:cs typeface="Times New Roman" panose="02020603050405020304" pitchFamily="18" charset="0"/>
              </a:rPr>
              <a:t>Fidelity Bonds</a:t>
            </a:r>
          </a:p>
        </p:txBody>
      </p:sp>
      <p:sp>
        <p:nvSpPr>
          <p:cNvPr id="4" name="Slide Number Placeholder 3"/>
          <p:cNvSpPr>
            <a:spLocks noGrp="1"/>
          </p:cNvSpPr>
          <p:nvPr>
            <p:ph type="sldNum" sz="quarter" idx="11"/>
          </p:nvPr>
        </p:nvSpPr>
        <p:spPr>
          <a:xfrm>
            <a:off x="457200" y="6245225"/>
            <a:ext cx="2133600" cy="476250"/>
          </a:xfrm>
        </p:spPr>
        <p:txBody>
          <a:bodyPr>
            <a:normAutofit/>
          </a:bodyPr>
          <a:lstStyle/>
          <a:p>
            <a:pPr algn="l">
              <a:defRPr/>
            </a:pPr>
            <a:fld id="{1638009F-7C84-4155-83CB-9CFA082981A7}" type="slidenum">
              <a:rPr lang="en-US" smtClean="0">
                <a:latin typeface="Arial" charset="0"/>
                <a:ea typeface="+mn-ea"/>
              </a:rPr>
              <a:pPr algn="l">
                <a:defRPr/>
              </a:pPr>
              <a:t>67</a:t>
            </a:fld>
            <a:endParaRPr lang="en-US" dirty="0">
              <a:latin typeface="Arial" charset="0"/>
              <a:ea typeface="+mn-ea"/>
            </a:endParaRPr>
          </a:p>
        </p:txBody>
      </p:sp>
      <p:sp>
        <p:nvSpPr>
          <p:cNvPr id="3" name="Content Placeholder 2"/>
          <p:cNvSpPr>
            <a:spLocks noGrp="1"/>
          </p:cNvSpPr>
          <p:nvPr>
            <p:ph sz="quarter" idx="1"/>
          </p:nvPr>
        </p:nvSpPr>
        <p:spPr/>
        <p:txBody>
          <a:bodyPr>
            <a:normAutofit fontScale="85000" lnSpcReduction="10000"/>
          </a:bodyPr>
          <a:lstStyle/>
          <a:p>
            <a:pPr>
              <a:buSzPct val="130000"/>
              <a:buFont typeface="Wingdings" panose="05000000000000000000" pitchFamily="2" charset="2"/>
              <a:buChar char="§"/>
              <a:defRPr/>
            </a:pPr>
            <a:r>
              <a:rPr lang="en-US" sz="3300" dirty="0">
                <a:latin typeface="Calibri" panose="020F0502020204030204" pitchFamily="34" charset="0"/>
                <a:cs typeface="Times New Roman" panose="02020603050405020304" pitchFamily="18" charset="0"/>
              </a:rPr>
              <a:t>ERISA Section 412 requires every person “who handles funds or other property” of an ERISA plan to be bonded. (</a:t>
            </a:r>
            <a:r>
              <a:rPr lang="en-US" sz="3300" i="1" dirty="0">
                <a:latin typeface="Calibri" panose="020F0502020204030204" pitchFamily="34" charset="0"/>
                <a:cs typeface="Times New Roman" panose="02020603050405020304" pitchFamily="18" charset="0"/>
              </a:rPr>
              <a:t>See</a:t>
            </a:r>
            <a:r>
              <a:rPr lang="en-US" sz="3300" dirty="0">
                <a:latin typeface="Calibri" panose="020F0502020204030204" pitchFamily="34" charset="0"/>
                <a:cs typeface="Times New Roman" panose="02020603050405020304" pitchFamily="18" charset="0"/>
              </a:rPr>
              <a:t> DOL FAB 2008-04.) </a:t>
            </a:r>
          </a:p>
          <a:p>
            <a:pPr>
              <a:buSzPct val="130000"/>
              <a:buFont typeface="Wingdings" panose="05000000000000000000" pitchFamily="2" charset="2"/>
              <a:buChar char="§"/>
              <a:defRPr/>
            </a:pPr>
            <a:r>
              <a:rPr lang="en-US" sz="3300" dirty="0">
                <a:latin typeface="Calibri" panose="020F0502020204030204" pitchFamily="34" charset="0"/>
                <a:cs typeface="Times New Roman" panose="02020603050405020304" pitchFamily="18" charset="0"/>
              </a:rPr>
              <a:t>Protects Fund from loss due to fraud and dishonesty.</a:t>
            </a:r>
          </a:p>
          <a:p>
            <a:pPr>
              <a:buSzPct val="130000"/>
              <a:buFont typeface="Wingdings" panose="05000000000000000000" pitchFamily="2" charset="2"/>
              <a:buChar char="§"/>
              <a:defRPr/>
            </a:pPr>
            <a:r>
              <a:rPr lang="en-US" sz="3300" dirty="0">
                <a:latin typeface="Calibri" panose="020F0502020204030204" pitchFamily="34" charset="0"/>
                <a:cs typeface="Times New Roman" panose="02020603050405020304" pitchFamily="18" charset="0"/>
              </a:rPr>
              <a:t>“Funds” or “Property” includes employer contributions, cash, investments, real estate</a:t>
            </a:r>
          </a:p>
          <a:p>
            <a:pPr>
              <a:buSzPct val="130000"/>
              <a:buFont typeface="Wingdings" panose="05000000000000000000" pitchFamily="2" charset="2"/>
              <a:buChar char="§"/>
              <a:defRPr/>
            </a:pPr>
            <a:r>
              <a:rPr lang="en-US" sz="3300" dirty="0">
                <a:latin typeface="Calibri" panose="020F0502020204030204" pitchFamily="34" charset="0"/>
                <a:cs typeface="Times New Roman" panose="02020603050405020304" pitchFamily="18" charset="0"/>
              </a:rPr>
              <a:t>Persons required to be bonded:</a:t>
            </a:r>
          </a:p>
          <a:p>
            <a:pPr lvl="1">
              <a:buSzPct val="130000"/>
              <a:buFont typeface="Wingdings" panose="05000000000000000000" pitchFamily="2" charset="2"/>
              <a:buChar char="§"/>
              <a:defRPr/>
            </a:pPr>
            <a:r>
              <a:rPr lang="en-US" sz="2900" dirty="0">
                <a:latin typeface="Calibri" panose="020F0502020204030204" pitchFamily="34" charset="0"/>
                <a:cs typeface="Times New Roman" panose="02020603050405020304" pitchFamily="18" charset="0"/>
              </a:rPr>
              <a:t>All Fiduciaries</a:t>
            </a:r>
          </a:p>
          <a:p>
            <a:pPr lvl="1">
              <a:buSzPct val="130000"/>
              <a:buFont typeface="Wingdings" panose="05000000000000000000" pitchFamily="2" charset="2"/>
              <a:buChar char="§"/>
              <a:defRPr/>
            </a:pPr>
            <a:r>
              <a:rPr lang="en-US" sz="2900" dirty="0">
                <a:latin typeface="Calibri" panose="020F0502020204030204" pitchFamily="34" charset="0"/>
                <a:cs typeface="Times New Roman" panose="02020603050405020304" pitchFamily="18" charset="0"/>
              </a:rPr>
              <a:t>Everyone else who handles Fund assets</a:t>
            </a:r>
          </a:p>
          <a:p>
            <a:pPr lvl="1">
              <a:defRPr/>
            </a:pPr>
            <a:endParaRPr lang="en-US" dirty="0">
              <a:latin typeface="Calibri" panose="020F0502020204030204" pitchFamily="34" charset="0"/>
            </a:endParaRPr>
          </a:p>
        </p:txBody>
      </p:sp>
    </p:spTree>
    <p:extLst>
      <p:ext uri="{BB962C8B-B14F-4D97-AF65-F5344CB8AC3E}">
        <p14:creationId xmlns:p14="http://schemas.microsoft.com/office/powerpoint/2010/main" val="7001803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a:xfrm>
            <a:off x="457200" y="800708"/>
            <a:ext cx="8229600" cy="1371600"/>
          </a:xfrm>
        </p:spPr>
        <p:txBody>
          <a:bodyPr/>
          <a:lstStyle/>
          <a:p>
            <a:pPr algn="ctr"/>
            <a:r>
              <a:rPr lang="en-US" altLang="en-US" sz="3600" b="1" dirty="0">
                <a:latin typeface="Calibri" panose="020F0502020204030204" pitchFamily="34" charset="0"/>
                <a:ea typeface="ＭＳ Ｐゴシック" panose="020B0600070205080204" pitchFamily="34" charset="-128"/>
                <a:cs typeface="Times New Roman" panose="02020603050405020304" pitchFamily="18" charset="0"/>
              </a:rPr>
              <a:t>Fidelity Bonds</a:t>
            </a:r>
          </a:p>
        </p:txBody>
      </p:sp>
      <p:sp>
        <p:nvSpPr>
          <p:cNvPr id="3" name="Slide Number Placeholder 2"/>
          <p:cNvSpPr>
            <a:spLocks noGrp="1"/>
          </p:cNvSpPr>
          <p:nvPr>
            <p:ph type="sldNum" sz="quarter" idx="11"/>
          </p:nvPr>
        </p:nvSpPr>
        <p:spPr>
          <a:xfrm>
            <a:off x="457200" y="6245225"/>
            <a:ext cx="2133600" cy="476250"/>
          </a:xfrm>
        </p:spPr>
        <p:txBody>
          <a:bodyPr>
            <a:normAutofit/>
          </a:bodyPr>
          <a:lstStyle/>
          <a:p>
            <a:pPr algn="l">
              <a:defRPr/>
            </a:pPr>
            <a:fld id="{3E4886A6-2452-4D17-9C35-9226EB1DF9C0}" type="slidenum">
              <a:rPr lang="en-US" smtClean="0">
                <a:latin typeface="Arial" charset="0"/>
                <a:ea typeface="+mn-ea"/>
              </a:rPr>
              <a:pPr algn="l">
                <a:defRPr/>
              </a:pPr>
              <a:t>68</a:t>
            </a:fld>
            <a:endParaRPr lang="en-US" dirty="0">
              <a:latin typeface="Arial" charset="0"/>
              <a:ea typeface="+mn-ea"/>
            </a:endParaRPr>
          </a:p>
        </p:txBody>
      </p:sp>
      <p:sp>
        <p:nvSpPr>
          <p:cNvPr id="4" name="Content Placeholder 3"/>
          <p:cNvSpPr>
            <a:spLocks noGrp="1"/>
          </p:cNvSpPr>
          <p:nvPr>
            <p:ph sz="quarter" idx="1"/>
          </p:nvPr>
        </p:nvSpPr>
        <p:spPr/>
        <p:txBody>
          <a:bodyPr>
            <a:normAutofit lnSpcReduction="10000"/>
          </a:bodyPr>
          <a:lstStyle/>
          <a:p>
            <a:pPr>
              <a:buSzPct val="130000"/>
              <a:buFont typeface="Wingdings" panose="05000000000000000000" pitchFamily="2" charset="2"/>
              <a:buChar char="§"/>
              <a:defRPr/>
            </a:pPr>
            <a:r>
              <a:rPr lang="en-US" dirty="0">
                <a:latin typeface="Calibri" panose="020F0502020204030204" pitchFamily="34" charset="0"/>
                <a:cs typeface="Times New Roman" panose="02020603050405020304" pitchFamily="18" charset="0"/>
              </a:rPr>
              <a:t>No deductibles allowed for bond</a:t>
            </a:r>
          </a:p>
          <a:p>
            <a:pPr>
              <a:buSzPct val="130000"/>
              <a:buFont typeface="Wingdings" panose="05000000000000000000" pitchFamily="2" charset="2"/>
              <a:buChar char="§"/>
              <a:defRPr/>
            </a:pPr>
            <a:r>
              <a:rPr lang="en-US" dirty="0">
                <a:latin typeface="Calibri" panose="020F0502020204030204" pitchFamily="34" charset="0"/>
                <a:cs typeface="Times New Roman" panose="02020603050405020304" pitchFamily="18" charset="0"/>
              </a:rPr>
              <a:t>Amount of required bond: </a:t>
            </a:r>
          </a:p>
          <a:p>
            <a:pPr lvl="1">
              <a:buSzPct val="130000"/>
              <a:buFont typeface="Wingdings" panose="05000000000000000000" pitchFamily="2" charset="2"/>
              <a:buChar char="§"/>
              <a:defRPr/>
            </a:pPr>
            <a:r>
              <a:rPr lang="en-US" dirty="0">
                <a:latin typeface="Calibri" panose="020F0502020204030204" pitchFamily="34" charset="0"/>
                <a:cs typeface="Times New Roman" panose="02020603050405020304" pitchFamily="18" charset="0"/>
              </a:rPr>
              <a:t>At least 10% of the amount of plan funds in previous year</a:t>
            </a:r>
          </a:p>
          <a:p>
            <a:pPr lvl="1">
              <a:buSzPct val="130000"/>
              <a:buFont typeface="Wingdings" panose="05000000000000000000" pitchFamily="2" charset="2"/>
              <a:buChar char="§"/>
              <a:defRPr/>
            </a:pPr>
            <a:r>
              <a:rPr lang="en-US" dirty="0">
                <a:latin typeface="Calibri" panose="020F0502020204030204" pitchFamily="34" charset="0"/>
                <a:cs typeface="Times New Roman" panose="02020603050405020304" pitchFamily="18" charset="0"/>
              </a:rPr>
              <a:t>Bond must be at least $1,000 and does not have to be more than $500,000 ($1M for funds that hold employer securities)</a:t>
            </a:r>
          </a:p>
          <a:p>
            <a:pPr>
              <a:buSzPct val="130000"/>
              <a:buFont typeface="Wingdings" panose="05000000000000000000" pitchFamily="2" charset="2"/>
              <a:buChar char="§"/>
              <a:defRPr/>
            </a:pPr>
            <a:r>
              <a:rPr lang="en-US" dirty="0">
                <a:latin typeface="Calibri" panose="020F0502020204030204" pitchFamily="34" charset="0"/>
                <a:cs typeface="Times New Roman" panose="02020603050405020304" pitchFamily="18" charset="0"/>
              </a:rPr>
              <a:t>Cost of bond may be paid from Plan assets</a:t>
            </a:r>
          </a:p>
        </p:txBody>
      </p:sp>
    </p:spTree>
    <p:extLst>
      <p:ext uri="{BB962C8B-B14F-4D97-AF65-F5344CB8AC3E}">
        <p14:creationId xmlns:p14="http://schemas.microsoft.com/office/powerpoint/2010/main" val="178402018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a:xfrm>
            <a:off x="457200" y="440668"/>
            <a:ext cx="8229600" cy="1371600"/>
          </a:xfrm>
        </p:spPr>
        <p:txBody>
          <a:bodyPr/>
          <a:lstStyle/>
          <a:p>
            <a:pPr algn="ctr"/>
            <a:r>
              <a:rPr lang="en-US" altLang="en-US" sz="3600" b="1" dirty="0">
                <a:solidFill>
                  <a:srgbClr val="FF0000"/>
                </a:solidFill>
                <a:latin typeface="Calibri" panose="020F0502020204030204" pitchFamily="34" charset="0"/>
                <a:ea typeface="ＭＳ Ｐゴシック" panose="020B0600070205080204" pitchFamily="34" charset="-128"/>
                <a:cs typeface="Times New Roman" panose="02020603050405020304" pitchFamily="18" charset="0"/>
              </a:rPr>
              <a:t>Fiduciary Liability Insurance </a:t>
            </a:r>
          </a:p>
        </p:txBody>
      </p:sp>
      <p:sp>
        <p:nvSpPr>
          <p:cNvPr id="4" name="Slide Number Placeholder 3"/>
          <p:cNvSpPr>
            <a:spLocks noGrp="1"/>
          </p:cNvSpPr>
          <p:nvPr>
            <p:ph type="sldNum" sz="quarter" idx="11"/>
          </p:nvPr>
        </p:nvSpPr>
        <p:spPr>
          <a:xfrm>
            <a:off x="457200" y="6245225"/>
            <a:ext cx="2133600" cy="476250"/>
          </a:xfrm>
        </p:spPr>
        <p:txBody>
          <a:bodyPr>
            <a:normAutofit/>
          </a:bodyPr>
          <a:lstStyle/>
          <a:p>
            <a:pPr algn="l">
              <a:defRPr/>
            </a:pPr>
            <a:fld id="{6D48BA21-A6BD-472B-86F9-9EDB26F9AD0E}" type="slidenum">
              <a:rPr lang="en-US" smtClean="0">
                <a:latin typeface="Arial" charset="0"/>
                <a:ea typeface="+mn-ea"/>
              </a:rPr>
              <a:pPr algn="l">
                <a:defRPr/>
              </a:pPr>
              <a:t>69</a:t>
            </a:fld>
            <a:endParaRPr lang="en-US" dirty="0">
              <a:latin typeface="Arial" charset="0"/>
              <a:ea typeface="+mn-ea"/>
            </a:endParaRPr>
          </a:p>
        </p:txBody>
      </p:sp>
      <p:sp>
        <p:nvSpPr>
          <p:cNvPr id="95236" name="Content Placeholder 2"/>
          <p:cNvSpPr>
            <a:spLocks noGrp="1"/>
          </p:cNvSpPr>
          <p:nvPr>
            <p:ph sz="quarter" idx="1"/>
          </p:nvPr>
        </p:nvSpPr>
        <p:spPr>
          <a:xfrm>
            <a:off x="301625" y="1527175"/>
            <a:ext cx="8504238" cy="5102225"/>
          </a:xfrm>
        </p:spPr>
        <p:txBody>
          <a:bodyPr/>
          <a:lstStyle/>
          <a:p>
            <a:pPr>
              <a:buSzPct val="130000"/>
              <a:buFont typeface="Wingdings" panose="05000000000000000000" pitchFamily="2" charset="2"/>
              <a:buChar char="§"/>
            </a:pPr>
            <a:r>
              <a:rPr lang="en-US" altLang="en-US" dirty="0">
                <a:latin typeface="Calibri" panose="020F0502020204030204" pitchFamily="34" charset="0"/>
                <a:ea typeface="ＭＳ Ｐゴシック" panose="020B0600070205080204" pitchFamily="34" charset="-128"/>
                <a:cs typeface="Times New Roman" panose="02020603050405020304" pitchFamily="18" charset="0"/>
              </a:rPr>
              <a:t>Insures the Plan against losses caused by a fiduciary breach</a:t>
            </a:r>
          </a:p>
          <a:p>
            <a:pPr>
              <a:buSzPct val="130000"/>
              <a:buFont typeface="Wingdings" panose="05000000000000000000" pitchFamily="2" charset="2"/>
              <a:buChar char="§"/>
            </a:pPr>
            <a:r>
              <a:rPr lang="en-US" altLang="en-US" dirty="0">
                <a:latin typeface="Calibri" panose="020F0502020204030204" pitchFamily="34" charset="0"/>
                <a:ea typeface="ＭＳ Ｐゴシック" panose="020B0600070205080204" pitchFamily="34" charset="-128"/>
                <a:cs typeface="Times New Roman" panose="02020603050405020304" pitchFamily="18" charset="0"/>
              </a:rPr>
              <a:t>Includes costs of defending against a lawsuit alleging breach of fiduciary duty</a:t>
            </a:r>
          </a:p>
          <a:p>
            <a:pPr>
              <a:buSzPct val="130000"/>
              <a:buFont typeface="Wingdings" panose="05000000000000000000" pitchFamily="2" charset="2"/>
              <a:buChar char="§"/>
            </a:pPr>
            <a:r>
              <a:rPr lang="en-US" altLang="en-US" dirty="0">
                <a:latin typeface="Calibri" panose="020F0502020204030204" pitchFamily="34" charset="0"/>
                <a:ea typeface="ＭＳ Ｐゴシック" panose="020B0600070205080204" pitchFamily="34" charset="-128"/>
                <a:cs typeface="Times New Roman" panose="02020603050405020304" pitchFamily="18" charset="0"/>
              </a:rPr>
              <a:t>Different from a fidelity bond</a:t>
            </a:r>
          </a:p>
          <a:p>
            <a:pPr>
              <a:buSzPct val="130000"/>
              <a:buFont typeface="Wingdings" panose="05000000000000000000" pitchFamily="2" charset="2"/>
              <a:buChar char="§"/>
            </a:pPr>
            <a:r>
              <a:rPr lang="en-US" altLang="en-US" dirty="0">
                <a:latin typeface="Calibri" panose="020F0502020204030204" pitchFamily="34" charset="0"/>
                <a:ea typeface="ＭＳ Ｐゴシック" panose="020B0600070205080204" pitchFamily="34" charset="-128"/>
                <a:cs typeface="Times New Roman" panose="02020603050405020304" pitchFamily="18" charset="0"/>
              </a:rPr>
              <a:t>Not required by ERISA or DOL - but strongly recommended</a:t>
            </a:r>
          </a:p>
          <a:p>
            <a:pPr>
              <a:buSzPct val="130000"/>
              <a:buFont typeface="Wingdings" panose="05000000000000000000" pitchFamily="2" charset="2"/>
              <a:buChar char="§"/>
            </a:pPr>
            <a:r>
              <a:rPr lang="en-US" altLang="en-US" dirty="0">
                <a:latin typeface="Calibri" panose="020F0502020204030204" pitchFamily="34" charset="0"/>
                <a:ea typeface="ＭＳ Ｐゴシック" panose="020B0600070205080204" pitchFamily="34" charset="-128"/>
                <a:cs typeface="Times New Roman" panose="02020603050405020304" pitchFamily="18" charset="0"/>
              </a:rPr>
              <a:t>Cost of insurance can be paid from Plan assets</a:t>
            </a:r>
          </a:p>
          <a:p>
            <a:endParaRPr lang="en-US" altLang="en-US" dirty="0">
              <a:latin typeface="Calibri" panose="020F0502020204030204" pitchFamily="34" charset="0"/>
              <a:ea typeface="ＭＳ Ｐゴシック" panose="020B0600070205080204" pitchFamily="34" charset="-128"/>
            </a:endParaRPr>
          </a:p>
          <a:p>
            <a:endParaRPr lang="en-US" altLang="en-US" dirty="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708544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539552" y="2780928"/>
            <a:ext cx="8229600" cy="1371600"/>
          </a:xfrm>
        </p:spPr>
        <p:txBody>
          <a:bodyPr/>
          <a:lstStyle/>
          <a:p>
            <a:pPr algn="ctr"/>
            <a:r>
              <a:rPr lang="en-US" altLang="en-US" sz="6000" b="1" dirty="0">
                <a:effectLst>
                  <a:outerShdw blurRad="38100" dist="38100" dir="2700000" algn="tl">
                    <a:srgbClr val="000000">
                      <a:alpha val="43137"/>
                    </a:srgbClr>
                  </a:outerShdw>
                </a:effectLst>
                <a:latin typeface="Calibri" panose="020F0502020204030204" pitchFamily="34" charset="0"/>
                <a:ea typeface="ＭＳ Ｐゴシック" panose="020B0600070205080204" pitchFamily="34" charset="-128"/>
                <a:cs typeface="Times New Roman" panose="02020603050405020304" pitchFamily="18" charset="0"/>
              </a:rPr>
              <a:t>PRELIMINARY CONCEPTS:  </a:t>
            </a:r>
            <a:br>
              <a:rPr lang="en-US" altLang="en-US" sz="6000" b="1" dirty="0">
                <a:effectLst>
                  <a:outerShdw blurRad="38100" dist="38100" dir="2700000" algn="tl">
                    <a:srgbClr val="000000">
                      <a:alpha val="43137"/>
                    </a:srgbClr>
                  </a:outerShdw>
                </a:effectLst>
                <a:latin typeface="Calibri" panose="020F0502020204030204" pitchFamily="34" charset="0"/>
                <a:ea typeface="ＭＳ Ｐゴシック" panose="020B0600070205080204" pitchFamily="34" charset="-128"/>
                <a:cs typeface="Times New Roman" panose="02020603050405020304" pitchFamily="18" charset="0"/>
              </a:rPr>
            </a:br>
            <a:r>
              <a:rPr lang="en-US" altLang="en-US" sz="6000" b="1" dirty="0">
                <a:effectLst>
                  <a:outerShdw blurRad="38100" dist="38100" dir="2700000" algn="tl">
                    <a:srgbClr val="000000">
                      <a:alpha val="43137"/>
                    </a:srgbClr>
                  </a:outerShdw>
                </a:effectLst>
                <a:latin typeface="Calibri" panose="020F0502020204030204" pitchFamily="34" charset="0"/>
                <a:ea typeface="ＭＳ Ｐゴシック" panose="020B0600070205080204" pitchFamily="34" charset="-128"/>
                <a:cs typeface="Times New Roman" panose="02020603050405020304" pitchFamily="18" charset="0"/>
              </a:rPr>
              <a:t>WHAT IS AN EMPLOYEE BENEFIT PLAN?</a:t>
            </a:r>
          </a:p>
        </p:txBody>
      </p:sp>
      <p:sp>
        <p:nvSpPr>
          <p:cNvPr id="41987"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8A6C676E-7911-466E-B85D-A6E2415B1B18}" type="slidenum">
              <a:rPr lang="en-US" altLang="en-US" sz="1200" smtClean="0">
                <a:latin typeface="Arial Black" panose="020B0A04020102020204" pitchFamily="34" charset="0"/>
              </a:rPr>
              <a:pPr>
                <a:spcBef>
                  <a:spcPct val="0"/>
                </a:spcBef>
                <a:buClrTx/>
                <a:buSzTx/>
                <a:buFontTx/>
                <a:buNone/>
              </a:pPr>
              <a:t>7</a:t>
            </a:fld>
            <a:endParaRPr lang="en-US" altLang="en-US" sz="1200">
              <a:latin typeface="Arial Black" panose="020B0A04020102020204" pitchFamily="34" charset="0"/>
            </a:endParaRPr>
          </a:p>
        </p:txBody>
      </p:sp>
    </p:spTree>
    <p:extLst>
      <p:ext uri="{BB962C8B-B14F-4D97-AF65-F5344CB8AC3E}">
        <p14:creationId xmlns:p14="http://schemas.microsoft.com/office/powerpoint/2010/main" val="362103988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28700"/>
            <a:ext cx="8229600" cy="1371600"/>
          </a:xfrm>
        </p:spPr>
        <p:txBody>
          <a:bodyPr>
            <a:normAutofit/>
          </a:bodyPr>
          <a:lstStyle/>
          <a:p>
            <a:pPr algn="ctr">
              <a:defRPr/>
            </a:pPr>
            <a:r>
              <a:rPr lang="en-US" sz="3600" b="1" dirty="0">
                <a:latin typeface="Calibri" panose="020F0502020204030204" pitchFamily="34" charset="0"/>
                <a:cs typeface="Times New Roman" panose="02020603050405020304" pitchFamily="18" charset="0"/>
              </a:rPr>
              <a:t>Fiduciary Liability Insurance</a:t>
            </a:r>
          </a:p>
        </p:txBody>
      </p:sp>
      <p:sp>
        <p:nvSpPr>
          <p:cNvPr id="3" name="Slide Number Placeholder 2"/>
          <p:cNvSpPr>
            <a:spLocks noGrp="1"/>
          </p:cNvSpPr>
          <p:nvPr>
            <p:ph type="sldNum" sz="quarter" idx="11"/>
          </p:nvPr>
        </p:nvSpPr>
        <p:spPr>
          <a:xfrm>
            <a:off x="457200" y="6245225"/>
            <a:ext cx="2133600" cy="476250"/>
          </a:xfrm>
        </p:spPr>
        <p:txBody>
          <a:bodyPr>
            <a:normAutofit/>
          </a:bodyPr>
          <a:lstStyle/>
          <a:p>
            <a:pPr algn="l">
              <a:defRPr/>
            </a:pPr>
            <a:fld id="{C9916109-2304-4D1D-BB15-9B1C34637BF4}" type="slidenum">
              <a:rPr lang="en-US" smtClean="0">
                <a:latin typeface="Arial" charset="0"/>
                <a:ea typeface="+mn-ea"/>
              </a:rPr>
              <a:pPr algn="l">
                <a:defRPr/>
              </a:pPr>
              <a:t>70</a:t>
            </a:fld>
            <a:endParaRPr lang="en-US" dirty="0">
              <a:latin typeface="Arial" charset="0"/>
              <a:ea typeface="+mn-ea"/>
            </a:endParaRPr>
          </a:p>
        </p:txBody>
      </p:sp>
      <p:sp>
        <p:nvSpPr>
          <p:cNvPr id="4" name="Content Placeholder 3"/>
          <p:cNvSpPr>
            <a:spLocks noGrp="1"/>
          </p:cNvSpPr>
          <p:nvPr>
            <p:ph sz="quarter" idx="1"/>
          </p:nvPr>
        </p:nvSpPr>
        <p:spPr/>
        <p:txBody>
          <a:bodyPr>
            <a:normAutofit fontScale="92500" lnSpcReduction="20000"/>
          </a:bodyPr>
          <a:lstStyle/>
          <a:p>
            <a:pPr>
              <a:buSzPct val="130000"/>
              <a:buFont typeface="Wingdings" panose="05000000000000000000" pitchFamily="2" charset="2"/>
              <a:buChar char="§"/>
              <a:defRPr/>
            </a:pPr>
            <a:r>
              <a:rPr lang="en-US" dirty="0">
                <a:latin typeface="Calibri" panose="020F0502020204030204" pitchFamily="34" charset="0"/>
                <a:cs typeface="Times New Roman" panose="02020603050405020304" pitchFamily="18" charset="0"/>
              </a:rPr>
              <a:t>“Elimination of Recourse” Rider</a:t>
            </a:r>
          </a:p>
          <a:p>
            <a:pPr lvl="1">
              <a:buSzPct val="130000"/>
              <a:buFont typeface="Wingdings" panose="05000000000000000000" pitchFamily="2" charset="2"/>
              <a:buChar char="§"/>
              <a:defRPr/>
            </a:pPr>
            <a:r>
              <a:rPr lang="en-US" dirty="0">
                <a:latin typeface="Calibri" panose="020F0502020204030204" pitchFamily="34" charset="0"/>
                <a:cs typeface="Times New Roman" panose="02020603050405020304" pitchFamily="18" charset="0"/>
              </a:rPr>
              <a:t>Additional rider in fiduciary liability insurance policy</a:t>
            </a:r>
          </a:p>
          <a:p>
            <a:pPr lvl="1">
              <a:buSzPct val="130000"/>
              <a:buFont typeface="Wingdings" panose="05000000000000000000" pitchFamily="2" charset="2"/>
              <a:buChar char="§"/>
              <a:defRPr/>
            </a:pPr>
            <a:r>
              <a:rPr lang="en-US" dirty="0">
                <a:latin typeface="Calibri" panose="020F0502020204030204" pitchFamily="34" charset="0"/>
                <a:cs typeface="Times New Roman" panose="02020603050405020304" pitchFamily="18" charset="0"/>
              </a:rPr>
              <a:t>Protects fiduciaries’ personal assets from a claim by the insurance company</a:t>
            </a:r>
          </a:p>
          <a:p>
            <a:pPr lvl="2">
              <a:buSzPct val="130000"/>
              <a:buFont typeface="Wingdings" panose="05000000000000000000" pitchFamily="2" charset="2"/>
              <a:buChar char="§"/>
              <a:defRPr/>
            </a:pPr>
            <a:r>
              <a:rPr lang="en-US" dirty="0">
                <a:latin typeface="Calibri" panose="020F0502020204030204" pitchFamily="34" charset="0"/>
                <a:cs typeface="Times New Roman" panose="02020603050405020304" pitchFamily="18" charset="0"/>
              </a:rPr>
              <a:t>If insurance company sustains loss (including settlement) defending against breach of fiduciary duty claim, the insurance company can seek recovery of fiduciaries’ personal assets UNLESS policy contains elimination of recourse rider. </a:t>
            </a:r>
          </a:p>
          <a:p>
            <a:pPr lvl="1">
              <a:buSzPct val="130000"/>
              <a:buFont typeface="Wingdings" panose="05000000000000000000" pitchFamily="2" charset="2"/>
              <a:buChar char="§"/>
              <a:defRPr/>
            </a:pPr>
            <a:r>
              <a:rPr lang="en-US" dirty="0">
                <a:latin typeface="Calibri" panose="020F0502020204030204" pitchFamily="34" charset="0"/>
                <a:cs typeface="Times New Roman" panose="02020603050405020304" pitchFamily="18" charset="0"/>
              </a:rPr>
              <a:t>Cost of rider CANNOT be paid from Plan assets</a:t>
            </a:r>
          </a:p>
          <a:p>
            <a:pPr lvl="2">
              <a:buSzPct val="130000"/>
              <a:buFont typeface="Wingdings" panose="05000000000000000000" pitchFamily="2" charset="2"/>
              <a:buChar char="§"/>
              <a:defRPr/>
            </a:pPr>
            <a:r>
              <a:rPr lang="en-US" dirty="0">
                <a:latin typeface="Calibri" panose="020F0502020204030204" pitchFamily="34" charset="0"/>
                <a:cs typeface="Times New Roman" panose="02020603050405020304" pitchFamily="18" charset="0"/>
              </a:rPr>
              <a:t>Union, employer or individual trustee pays for rider</a:t>
            </a:r>
          </a:p>
        </p:txBody>
      </p:sp>
    </p:spTree>
    <p:extLst>
      <p:ext uri="{BB962C8B-B14F-4D97-AF65-F5344CB8AC3E}">
        <p14:creationId xmlns:p14="http://schemas.microsoft.com/office/powerpoint/2010/main" val="133129108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575556" y="2780928"/>
            <a:ext cx="8229600" cy="1371600"/>
          </a:xfrm>
        </p:spPr>
        <p:txBody>
          <a:bodyPr/>
          <a:lstStyle/>
          <a:p>
            <a:pPr algn="ctr"/>
            <a:r>
              <a:rPr lang="en-US" altLang="en-US" sz="6000" b="1" dirty="0">
                <a:effectLst>
                  <a:outerShdw blurRad="38100" dist="38100" dir="2700000" algn="tl">
                    <a:srgbClr val="000000">
                      <a:alpha val="43137"/>
                    </a:srgbClr>
                  </a:outerShdw>
                </a:effectLst>
                <a:latin typeface="Calibri" panose="020F0502020204030204" pitchFamily="34" charset="0"/>
                <a:ea typeface="ＭＳ Ｐゴシック" panose="020B0600070205080204" pitchFamily="34" charset="-128"/>
                <a:cs typeface="Times New Roman" panose="02020603050405020304" pitchFamily="18" charset="0"/>
              </a:rPr>
              <a:t>APPENDIX:  </a:t>
            </a:r>
            <a:br>
              <a:rPr lang="en-US" altLang="en-US" sz="6000" b="1" dirty="0">
                <a:effectLst>
                  <a:outerShdw blurRad="38100" dist="38100" dir="2700000" algn="tl">
                    <a:srgbClr val="000000">
                      <a:alpha val="43137"/>
                    </a:srgbClr>
                  </a:outerShdw>
                </a:effectLst>
                <a:latin typeface="Calibri" panose="020F0502020204030204" pitchFamily="34" charset="0"/>
                <a:ea typeface="ＭＳ Ｐゴシック" panose="020B0600070205080204" pitchFamily="34" charset="-128"/>
                <a:cs typeface="Times New Roman" panose="02020603050405020304" pitchFamily="18" charset="0"/>
              </a:rPr>
            </a:br>
            <a:r>
              <a:rPr lang="en-US" altLang="en-US" sz="6000" b="1" dirty="0">
                <a:effectLst>
                  <a:outerShdw blurRad="38100" dist="38100" dir="2700000" algn="tl">
                    <a:srgbClr val="000000">
                      <a:alpha val="43137"/>
                    </a:srgbClr>
                  </a:outerShdw>
                </a:effectLst>
                <a:latin typeface="Calibri" panose="020F0502020204030204" pitchFamily="34" charset="0"/>
                <a:ea typeface="ＭＳ Ｐゴシック" panose="020B0600070205080204" pitchFamily="34" charset="-128"/>
                <a:cs typeface="Times New Roman" panose="02020603050405020304" pitchFamily="18" charset="0"/>
              </a:rPr>
              <a:t>LISTING OF LAWS AFFECTING MULTIEMPLOYER BENEFIT PLANS</a:t>
            </a:r>
          </a:p>
        </p:txBody>
      </p:sp>
      <p:sp>
        <p:nvSpPr>
          <p:cNvPr id="41987"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8A6C676E-7911-466E-B85D-A6E2415B1B18}" type="slidenum">
              <a:rPr lang="en-US" altLang="en-US" sz="1200" smtClean="0">
                <a:latin typeface="Arial Black" panose="020B0A04020102020204" pitchFamily="34" charset="0"/>
              </a:rPr>
              <a:pPr>
                <a:spcBef>
                  <a:spcPct val="0"/>
                </a:spcBef>
                <a:buClrTx/>
                <a:buSzTx/>
                <a:buFontTx/>
                <a:buNone/>
              </a:pPr>
              <a:t>71</a:t>
            </a:fld>
            <a:endParaRPr lang="en-US" altLang="en-US" sz="1200">
              <a:latin typeface="Arial Black" panose="020B0A04020102020204" pitchFamily="34" charset="0"/>
            </a:endParaRPr>
          </a:p>
        </p:txBody>
      </p:sp>
    </p:spTree>
    <p:extLst>
      <p:ext uri="{BB962C8B-B14F-4D97-AF65-F5344CB8AC3E}">
        <p14:creationId xmlns:p14="http://schemas.microsoft.com/office/powerpoint/2010/main" val="164079629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179512" y="609600"/>
            <a:ext cx="8229600" cy="1371600"/>
          </a:xfrm>
        </p:spPr>
        <p:txBody>
          <a:bodyPr/>
          <a:lstStyle/>
          <a:p>
            <a:pPr algn="ctr" eaLnBrk="1" hangingPunct="1"/>
            <a:r>
              <a:rPr lang="en-US" altLang="en-US" sz="3600" b="1" dirty="0">
                <a:solidFill>
                  <a:srgbClr val="FF0000"/>
                </a:solidFill>
                <a:latin typeface="Calibri" panose="020F0502020204030204" pitchFamily="34" charset="0"/>
                <a:ea typeface="ＭＳ Ｐゴシック" panose="020B0600070205080204" pitchFamily="34" charset="-128"/>
                <a:cs typeface="Times New Roman" panose="02020603050405020304" pitchFamily="18" charset="0"/>
              </a:rPr>
              <a:t>Pension Plans</a:t>
            </a:r>
          </a:p>
        </p:txBody>
      </p:sp>
      <p:sp>
        <p:nvSpPr>
          <p:cNvPr id="101379" name="Rectangle 3"/>
          <p:cNvSpPr>
            <a:spLocks noGrp="1" noChangeArrowheads="1"/>
          </p:cNvSpPr>
          <p:nvPr>
            <p:ph idx="1"/>
          </p:nvPr>
        </p:nvSpPr>
        <p:spPr>
          <a:xfrm>
            <a:off x="457200" y="1828800"/>
            <a:ext cx="8229600" cy="3886200"/>
          </a:xfrm>
        </p:spPr>
        <p:txBody>
          <a:bodyPr/>
          <a:lstStyle/>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Labor Management Relations Act of 1947 (Taft-Hartley)</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Employee Retirement Income Security Act of 1974 (ERISA)</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Revenue Act of 1978</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Multiemployer Amendments Act of 1980</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Tax Equity and Fiscal Responsibility Act of 1982 (TEFRA)</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Deficit Reduction Act of 1984 (DEFRA)</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Retirement Equity Act of 1984 (REA) </a:t>
            </a:r>
          </a:p>
        </p:txBody>
      </p:sp>
      <p:sp>
        <p:nvSpPr>
          <p:cNvPr id="10138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051D5A61-26E3-435A-854A-BB3FD9788CFE}" type="slidenum">
              <a:rPr lang="en-US" altLang="en-US" sz="1200" smtClean="0">
                <a:latin typeface="Arial Black" panose="020B0A04020102020204" pitchFamily="34" charset="0"/>
              </a:rPr>
              <a:pPr>
                <a:spcBef>
                  <a:spcPct val="0"/>
                </a:spcBef>
                <a:buClrTx/>
                <a:buSzTx/>
                <a:buFontTx/>
                <a:buNone/>
              </a:pPr>
              <a:t>72</a:t>
            </a:fld>
            <a:endParaRPr lang="en-US" altLang="en-US" sz="1200">
              <a:latin typeface="Arial Black" panose="020B0A04020102020204" pitchFamily="34" charset="0"/>
            </a:endParaRPr>
          </a:p>
        </p:txBody>
      </p:sp>
    </p:spTree>
    <p:extLst>
      <p:ext uri="{BB962C8B-B14F-4D97-AF65-F5344CB8AC3E}">
        <p14:creationId xmlns:p14="http://schemas.microsoft.com/office/powerpoint/2010/main" val="146887552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3"/>
          <p:cNvSpPr>
            <a:spLocks noGrp="1" noChangeArrowheads="1"/>
          </p:cNvSpPr>
          <p:nvPr>
            <p:ph idx="1"/>
          </p:nvPr>
        </p:nvSpPr>
        <p:spPr/>
        <p:txBody>
          <a:bodyPr/>
          <a:lstStyle/>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Tax Reform Act of 1986 (TRA 86)</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Age Discrimination in Employment Amendments of 1986</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Omnibus Budget Reconciliation Acts of 1986, 1987, 1989, 1990, 1993</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Technical and Miscellaneous Revenue Act of 1988</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Unemployment Compensation Amendments Act of 1992</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 Retirement Protection Act of 1994 (RPA)</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General Agreements on Tariffs and Trade (GATT)</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Uniformed Services Employment and Reemployment Rights Act (USERRA)</a:t>
            </a:r>
          </a:p>
        </p:txBody>
      </p:sp>
      <p:sp>
        <p:nvSpPr>
          <p:cNvPr id="10240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F4679484-58A8-494D-B04F-73DB691257E4}" type="slidenum">
              <a:rPr lang="en-US" altLang="en-US" sz="1200" smtClean="0">
                <a:latin typeface="Arial Black" panose="020B0A04020102020204" pitchFamily="34" charset="0"/>
              </a:rPr>
              <a:pPr>
                <a:spcBef>
                  <a:spcPct val="0"/>
                </a:spcBef>
                <a:buClrTx/>
                <a:buSzTx/>
                <a:buFontTx/>
                <a:buNone/>
              </a:pPr>
              <a:t>73</a:t>
            </a:fld>
            <a:endParaRPr lang="en-US" altLang="en-US" sz="1200">
              <a:latin typeface="Arial Black" panose="020B0A04020102020204" pitchFamily="34" charset="0"/>
            </a:endParaRPr>
          </a:p>
        </p:txBody>
      </p:sp>
      <p:sp>
        <p:nvSpPr>
          <p:cNvPr id="102404" name="Rectangle 2"/>
          <p:cNvSpPr>
            <a:spLocks noGrp="1" noChangeArrowheads="1"/>
          </p:cNvSpPr>
          <p:nvPr>
            <p:ph type="title"/>
          </p:nvPr>
        </p:nvSpPr>
        <p:spPr>
          <a:xfrm>
            <a:off x="359532" y="609600"/>
            <a:ext cx="8229600" cy="1371600"/>
          </a:xfrm>
        </p:spPr>
        <p:txBody>
          <a:bodyPr/>
          <a:lstStyle/>
          <a:p>
            <a:pPr algn="ctr" eaLnBrk="1" hangingPunct="1"/>
            <a:r>
              <a:rPr lang="en-US" altLang="en-US" sz="3600" b="1" dirty="0">
                <a:latin typeface="Calibri" panose="020F0502020204030204" pitchFamily="34" charset="0"/>
                <a:ea typeface="ＭＳ Ｐゴシック" panose="020B0600070205080204" pitchFamily="34" charset="-128"/>
                <a:cs typeface="Times New Roman" panose="02020603050405020304" pitchFamily="18" charset="0"/>
              </a:rPr>
              <a:t>Pension Plans</a:t>
            </a:r>
          </a:p>
        </p:txBody>
      </p:sp>
    </p:spTree>
    <p:extLst>
      <p:ext uri="{BB962C8B-B14F-4D97-AF65-F5344CB8AC3E}">
        <p14:creationId xmlns:p14="http://schemas.microsoft.com/office/powerpoint/2010/main" val="370694003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3"/>
          <p:cNvSpPr>
            <a:spLocks noGrp="1" noChangeArrowheads="1"/>
          </p:cNvSpPr>
          <p:nvPr>
            <p:ph idx="1"/>
          </p:nvPr>
        </p:nvSpPr>
        <p:spPr/>
        <p:txBody>
          <a:bodyPr/>
          <a:lstStyle/>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Small Business Job Protection Act of 1996</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Tax Payer Relief Act of 1997</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Economic Growth and Tax Relief Reconciliation Act (EGTRRA)</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Sarbanes-Oxley Act</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Pension Funding Equity Act of 2004</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Pension Protection Act of 2006</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U.S. Troop Readiness, Veterans Care, Katrina Recovery and Iraq Accountability Appropriations Act of 2007 </a:t>
            </a:r>
          </a:p>
          <a:p>
            <a:pPr eaLnBrk="1" hangingPunct="1"/>
            <a:endParaRPr lang="en-US" altLang="en-US" sz="2400" dirty="0">
              <a:latin typeface="Calibri" panose="020F0502020204030204" pitchFamily="34" charset="0"/>
              <a:ea typeface="ＭＳ Ｐゴシック" panose="020B0600070205080204" pitchFamily="34" charset="-128"/>
            </a:endParaRPr>
          </a:p>
        </p:txBody>
      </p:sp>
      <p:sp>
        <p:nvSpPr>
          <p:cNvPr id="10342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1ACE0F56-8033-4FE2-87C5-E50E4EAE7538}" type="slidenum">
              <a:rPr lang="en-US" altLang="en-US" sz="1200" smtClean="0">
                <a:latin typeface="Arial Black" panose="020B0A04020102020204" pitchFamily="34" charset="0"/>
              </a:rPr>
              <a:pPr>
                <a:spcBef>
                  <a:spcPct val="0"/>
                </a:spcBef>
                <a:buClrTx/>
                <a:buSzTx/>
                <a:buFontTx/>
                <a:buNone/>
              </a:pPr>
              <a:t>74</a:t>
            </a:fld>
            <a:endParaRPr lang="en-US" altLang="en-US" sz="1200">
              <a:latin typeface="Arial Black" panose="020B0A04020102020204" pitchFamily="34" charset="0"/>
            </a:endParaRPr>
          </a:p>
        </p:txBody>
      </p:sp>
      <p:sp>
        <p:nvSpPr>
          <p:cNvPr id="103428" name="Rectangle 2"/>
          <p:cNvSpPr>
            <a:spLocks noGrp="1" noChangeArrowheads="1"/>
          </p:cNvSpPr>
          <p:nvPr>
            <p:ph type="title"/>
          </p:nvPr>
        </p:nvSpPr>
        <p:spPr>
          <a:xfrm>
            <a:off x="251520" y="609600"/>
            <a:ext cx="8229600" cy="1371600"/>
          </a:xfrm>
        </p:spPr>
        <p:txBody>
          <a:bodyPr/>
          <a:lstStyle/>
          <a:p>
            <a:pPr algn="ctr" eaLnBrk="1" hangingPunct="1"/>
            <a:r>
              <a:rPr lang="en-US" altLang="en-US" sz="3600" b="1" dirty="0">
                <a:latin typeface="Calibri" panose="020F0502020204030204" pitchFamily="34" charset="0"/>
                <a:ea typeface="ＭＳ Ｐゴシック" panose="020B0600070205080204" pitchFamily="34" charset="-128"/>
                <a:cs typeface="Times New Roman" panose="02020603050405020304" pitchFamily="18" charset="0"/>
              </a:rPr>
              <a:t>Pension Plans</a:t>
            </a:r>
          </a:p>
        </p:txBody>
      </p:sp>
    </p:spTree>
    <p:extLst>
      <p:ext uri="{BB962C8B-B14F-4D97-AF65-F5344CB8AC3E}">
        <p14:creationId xmlns:p14="http://schemas.microsoft.com/office/powerpoint/2010/main" val="18091426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3"/>
          <p:cNvSpPr>
            <a:spLocks noGrp="1" noChangeArrowheads="1"/>
          </p:cNvSpPr>
          <p:nvPr>
            <p:ph idx="1"/>
          </p:nvPr>
        </p:nvSpPr>
        <p:spPr/>
        <p:txBody>
          <a:bodyPr/>
          <a:lstStyle/>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FMLA Provisions of National Defense Authorization Act 2008</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Heroes Earnings Assistance Relief Tax Act of 2008</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Worker, Retiree and Employer Recovery Act of 2008</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Preservation of Access to Care for Medicare Beneficiaries and Pension Relief Act of 2010</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Moving Ahead for Progress in the 21st Century Act (2012)</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Multiemployer Pension Reform Act of 2014 (MPRA)</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“Tax Cuts and Jobs Act” (2017)</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Bipartisan Budget Act of 2018</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Consolidated Appropriation Acts / SECURE Acts</a:t>
            </a:r>
            <a:b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br>
            <a:br>
              <a:rPr lang="en-US" altLang="en-US" sz="2400" dirty="0">
                <a:latin typeface="Calibri" panose="020F0502020204030204" pitchFamily="34" charset="0"/>
                <a:ea typeface="ＭＳ Ｐゴシック" panose="020B0600070205080204" pitchFamily="34" charset="-128"/>
              </a:rPr>
            </a:br>
            <a:endParaRPr lang="en-US" altLang="en-US" sz="2400" dirty="0">
              <a:latin typeface="Calibri" panose="020F0502020204030204" pitchFamily="34" charset="0"/>
              <a:ea typeface="ＭＳ Ｐゴシック" panose="020B0600070205080204" pitchFamily="34" charset="-128"/>
            </a:endParaRPr>
          </a:p>
          <a:p>
            <a:pPr eaLnBrk="1" hangingPunct="1"/>
            <a:endParaRPr lang="en-US" altLang="en-US" sz="2400" dirty="0">
              <a:latin typeface="Calibri" panose="020F0502020204030204" pitchFamily="34" charset="0"/>
              <a:ea typeface="ＭＳ Ｐゴシック" panose="020B0600070205080204" pitchFamily="34" charset="-128"/>
            </a:endParaRPr>
          </a:p>
        </p:txBody>
      </p:sp>
      <p:sp>
        <p:nvSpPr>
          <p:cNvPr id="104451"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132B590C-3F34-4185-B2A4-C7C6D0AC4C58}" type="slidenum">
              <a:rPr lang="en-US" altLang="en-US" sz="1200" smtClean="0">
                <a:latin typeface="Arial Black" panose="020B0A04020102020204" pitchFamily="34" charset="0"/>
              </a:rPr>
              <a:pPr>
                <a:spcBef>
                  <a:spcPct val="0"/>
                </a:spcBef>
                <a:buClrTx/>
                <a:buSzTx/>
                <a:buFontTx/>
                <a:buNone/>
              </a:pPr>
              <a:t>75</a:t>
            </a:fld>
            <a:endParaRPr lang="en-US" altLang="en-US" sz="1200">
              <a:latin typeface="Arial Black" panose="020B0A04020102020204" pitchFamily="34" charset="0"/>
            </a:endParaRPr>
          </a:p>
        </p:txBody>
      </p:sp>
      <p:sp>
        <p:nvSpPr>
          <p:cNvPr id="104452" name="Rectangle 2"/>
          <p:cNvSpPr>
            <a:spLocks noGrp="1" noChangeArrowheads="1"/>
          </p:cNvSpPr>
          <p:nvPr>
            <p:ph type="title"/>
          </p:nvPr>
        </p:nvSpPr>
        <p:spPr>
          <a:xfrm>
            <a:off x="107504" y="609600"/>
            <a:ext cx="8229600" cy="1371600"/>
          </a:xfrm>
        </p:spPr>
        <p:txBody>
          <a:bodyPr/>
          <a:lstStyle/>
          <a:p>
            <a:pPr algn="ctr" eaLnBrk="1" hangingPunct="1"/>
            <a:r>
              <a:rPr lang="en-US" altLang="en-US" sz="3600" b="1" dirty="0">
                <a:latin typeface="Calibri" panose="020F0502020204030204" pitchFamily="34" charset="0"/>
                <a:ea typeface="ＭＳ Ｐゴシック" panose="020B0600070205080204" pitchFamily="34" charset="-128"/>
                <a:cs typeface="Times New Roman" panose="02020603050405020304" pitchFamily="18" charset="0"/>
              </a:rPr>
              <a:t>Pension Plans</a:t>
            </a:r>
          </a:p>
        </p:txBody>
      </p:sp>
    </p:spTree>
    <p:extLst>
      <p:ext uri="{BB962C8B-B14F-4D97-AF65-F5344CB8AC3E}">
        <p14:creationId xmlns:p14="http://schemas.microsoft.com/office/powerpoint/2010/main" val="325081090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0" y="599198"/>
            <a:ext cx="8229600" cy="1371600"/>
          </a:xfrm>
        </p:spPr>
        <p:txBody>
          <a:bodyPr/>
          <a:lstStyle/>
          <a:p>
            <a:pPr algn="ctr" eaLnBrk="1" hangingPunct="1"/>
            <a:r>
              <a:rPr lang="en-US" altLang="en-US" sz="3600" b="1" dirty="0">
                <a:solidFill>
                  <a:srgbClr val="FF0000"/>
                </a:solidFill>
                <a:latin typeface="Calibri" panose="020F0502020204030204" pitchFamily="34" charset="0"/>
                <a:ea typeface="ＭＳ Ｐゴシック" panose="020B0600070205080204" pitchFamily="34" charset="-128"/>
                <a:cs typeface="Times New Roman" panose="02020603050405020304" pitchFamily="18" charset="0"/>
              </a:rPr>
              <a:t>Welfare Plans</a:t>
            </a:r>
          </a:p>
        </p:txBody>
      </p:sp>
      <p:sp>
        <p:nvSpPr>
          <p:cNvPr id="105475" name="Rectangle 3"/>
          <p:cNvSpPr>
            <a:spLocks noGrp="1" noChangeArrowheads="1"/>
          </p:cNvSpPr>
          <p:nvPr>
            <p:ph idx="1"/>
          </p:nvPr>
        </p:nvSpPr>
        <p:spPr/>
        <p:txBody>
          <a:bodyPr/>
          <a:lstStyle/>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Labor Management Relations Act of 1947 (Taft Hartley)</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Employee Retirement Income Security Act of 1974 (ERISA)</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Revenue Act of 1978--Pregnancy Discrimination Amendment</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Technical Corrections Act of 1979</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Multiple Employer Welfare Arrangements Act of 1983</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Deficit Reduction Act of 1984 (DEFRA)</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Age Discrimination in Employment Amendments of 1986</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Omnibus Budget Reconciliation Acts of 1986, 1987, 1989, 1990, 1993</a:t>
            </a:r>
          </a:p>
        </p:txBody>
      </p:sp>
      <p:sp>
        <p:nvSpPr>
          <p:cNvPr id="10547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90BEE0CE-2C91-4D14-B836-E99CF126DD92}" type="slidenum">
              <a:rPr lang="en-US" altLang="en-US" sz="1200" smtClean="0">
                <a:latin typeface="Arial Black" panose="020B0A04020102020204" pitchFamily="34" charset="0"/>
              </a:rPr>
              <a:pPr>
                <a:spcBef>
                  <a:spcPct val="0"/>
                </a:spcBef>
                <a:buClrTx/>
                <a:buSzTx/>
                <a:buFontTx/>
                <a:buNone/>
              </a:pPr>
              <a:t>76</a:t>
            </a:fld>
            <a:endParaRPr lang="en-US" altLang="en-US" sz="1200">
              <a:latin typeface="Arial Black" panose="020B0A04020102020204" pitchFamily="34" charset="0"/>
            </a:endParaRPr>
          </a:p>
        </p:txBody>
      </p:sp>
    </p:spTree>
    <p:extLst>
      <p:ext uri="{BB962C8B-B14F-4D97-AF65-F5344CB8AC3E}">
        <p14:creationId xmlns:p14="http://schemas.microsoft.com/office/powerpoint/2010/main" val="344258383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3"/>
          <p:cNvSpPr>
            <a:spLocks noGrp="1" noChangeArrowheads="1"/>
          </p:cNvSpPr>
          <p:nvPr>
            <p:ph idx="1"/>
          </p:nvPr>
        </p:nvSpPr>
        <p:spPr/>
        <p:txBody>
          <a:bodyPr/>
          <a:lstStyle/>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Technical and Miscellaneous Revenue Act of 1988</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Americans with Disabilities Act of 1990</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Family and Medical Leave Act of 1993</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Uniformed Services Employment and Reemployment Rights Act of 1994 (USERRA)</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Health Insurance Portability And Accountability Act of 1996</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Newborns and Mothers Health Protection Act of 1996</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Mental Health Parity Act of 1996</a:t>
            </a:r>
          </a:p>
        </p:txBody>
      </p:sp>
      <p:sp>
        <p:nvSpPr>
          <p:cNvPr id="10649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32F57C51-559E-4A0E-9040-63980A18F10A}" type="slidenum">
              <a:rPr lang="en-US" altLang="en-US" sz="1200" smtClean="0">
                <a:latin typeface="Arial Black" panose="020B0A04020102020204" pitchFamily="34" charset="0"/>
              </a:rPr>
              <a:pPr>
                <a:spcBef>
                  <a:spcPct val="0"/>
                </a:spcBef>
                <a:buClrTx/>
                <a:buSzTx/>
                <a:buFontTx/>
                <a:buNone/>
              </a:pPr>
              <a:t>77</a:t>
            </a:fld>
            <a:endParaRPr lang="en-US" altLang="en-US" sz="1200">
              <a:latin typeface="Arial Black" panose="020B0A04020102020204" pitchFamily="34" charset="0"/>
            </a:endParaRPr>
          </a:p>
        </p:txBody>
      </p:sp>
      <p:sp>
        <p:nvSpPr>
          <p:cNvPr id="106500" name="Rectangle 2"/>
          <p:cNvSpPr>
            <a:spLocks noGrp="1" noChangeArrowheads="1"/>
          </p:cNvSpPr>
          <p:nvPr>
            <p:ph type="title"/>
          </p:nvPr>
        </p:nvSpPr>
        <p:spPr>
          <a:xfrm>
            <a:off x="-144524" y="609600"/>
            <a:ext cx="8229600" cy="1371600"/>
          </a:xfrm>
        </p:spPr>
        <p:txBody>
          <a:bodyPr/>
          <a:lstStyle/>
          <a:p>
            <a:pPr algn="ctr" eaLnBrk="1" hangingPunct="1"/>
            <a:r>
              <a:rPr lang="en-US" altLang="en-US" sz="3600" b="1" dirty="0">
                <a:latin typeface="Calibri" panose="020F0502020204030204" pitchFamily="34" charset="0"/>
                <a:ea typeface="ＭＳ Ｐゴシック" panose="020B0600070205080204" pitchFamily="34" charset="-128"/>
                <a:cs typeface="Times New Roman" panose="02020603050405020304" pitchFamily="18" charset="0"/>
              </a:rPr>
              <a:t>Welfare Plans</a:t>
            </a:r>
          </a:p>
        </p:txBody>
      </p:sp>
    </p:spTree>
    <p:extLst>
      <p:ext uri="{BB962C8B-B14F-4D97-AF65-F5344CB8AC3E}">
        <p14:creationId xmlns:p14="http://schemas.microsoft.com/office/powerpoint/2010/main" val="42177610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3"/>
          <p:cNvSpPr>
            <a:spLocks noGrp="1" noChangeArrowheads="1"/>
          </p:cNvSpPr>
          <p:nvPr>
            <p:ph idx="1"/>
          </p:nvPr>
        </p:nvSpPr>
        <p:spPr/>
        <p:txBody>
          <a:bodyPr/>
          <a:lstStyle/>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Tax Payer Relief Act of 1997</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Women</a:t>
            </a:r>
            <a:r>
              <a:rPr lang="ja-JP" altLang="en-US" sz="2400" dirty="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400" dirty="0">
                <a:latin typeface="Calibri" panose="020F0502020204030204" pitchFamily="34" charset="0"/>
                <a:ea typeface="ＭＳ Ｐゴシック" panose="020B0600070205080204" pitchFamily="34" charset="-128"/>
                <a:cs typeface="Times New Roman" panose="02020603050405020304" pitchFamily="18" charset="0"/>
              </a:rPr>
              <a:t>s Health and Cancer Rights Act of 1998</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Medicare Drug Law (Part D).</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CMS Data Reporting – Medicare, Medicaid and SCHIP Extension Act of 2007</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Genetic Information Non-discrimination Act (2008)</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FMLA Provisions of National Defense Authorization Act 2008</a:t>
            </a:r>
          </a:p>
          <a:p>
            <a:pPr eaLnBrk="1" hangingPunct="1">
              <a:buFont typeface="Wingdings" panose="05000000000000000000" pitchFamily="2" charset="2"/>
              <a:buNone/>
            </a:pPr>
            <a:endParaRPr lang="en-US" altLang="en-US" sz="2400" dirty="0">
              <a:latin typeface="Calibri" panose="020F0502020204030204" pitchFamily="34" charset="0"/>
              <a:ea typeface="ＭＳ Ｐゴシック" panose="020B0600070205080204" pitchFamily="34" charset="-128"/>
              <a:cs typeface="Times New Roman" panose="02020603050405020304" pitchFamily="18" charset="0"/>
            </a:endParaRPr>
          </a:p>
          <a:p>
            <a:pPr eaLnBrk="1" hangingPunct="1">
              <a:buFont typeface="Wingdings" panose="05000000000000000000" pitchFamily="2" charset="2"/>
              <a:buNone/>
            </a:pPr>
            <a:endParaRPr lang="en-US" altLang="en-US" sz="2400" dirty="0">
              <a:latin typeface="Calibri" panose="020F0502020204030204" pitchFamily="34" charset="0"/>
              <a:ea typeface="ＭＳ Ｐゴシック" panose="020B0600070205080204" pitchFamily="34" charset="-128"/>
            </a:endParaRPr>
          </a:p>
        </p:txBody>
      </p:sp>
      <p:sp>
        <p:nvSpPr>
          <p:cNvPr id="10752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36B6A482-8F44-434D-AF52-DD768E37B9CA}" type="slidenum">
              <a:rPr lang="en-US" altLang="en-US" sz="1200" smtClean="0">
                <a:latin typeface="Arial Black" panose="020B0A04020102020204" pitchFamily="34" charset="0"/>
              </a:rPr>
              <a:pPr>
                <a:spcBef>
                  <a:spcPct val="0"/>
                </a:spcBef>
                <a:buClrTx/>
                <a:buSzTx/>
                <a:buFontTx/>
                <a:buNone/>
              </a:pPr>
              <a:t>78</a:t>
            </a:fld>
            <a:endParaRPr lang="en-US" altLang="en-US" sz="1200">
              <a:latin typeface="Arial Black" panose="020B0A04020102020204" pitchFamily="34" charset="0"/>
            </a:endParaRPr>
          </a:p>
        </p:txBody>
      </p:sp>
      <p:sp>
        <p:nvSpPr>
          <p:cNvPr id="107524" name="Rectangle 2"/>
          <p:cNvSpPr>
            <a:spLocks noGrp="1" noChangeArrowheads="1"/>
          </p:cNvSpPr>
          <p:nvPr>
            <p:ph type="title"/>
          </p:nvPr>
        </p:nvSpPr>
        <p:spPr>
          <a:xfrm>
            <a:off x="-144524" y="609600"/>
            <a:ext cx="8229600" cy="1371600"/>
          </a:xfrm>
        </p:spPr>
        <p:txBody>
          <a:bodyPr/>
          <a:lstStyle/>
          <a:p>
            <a:pPr algn="ctr" eaLnBrk="1" hangingPunct="1"/>
            <a:r>
              <a:rPr lang="en-US" altLang="en-US" sz="3600" b="1" dirty="0">
                <a:latin typeface="Calibri" panose="020F0502020204030204" pitchFamily="34" charset="0"/>
                <a:ea typeface="ＭＳ Ｐゴシック" panose="020B0600070205080204" pitchFamily="34" charset="-128"/>
                <a:cs typeface="Times New Roman" panose="02020603050405020304" pitchFamily="18" charset="0"/>
              </a:rPr>
              <a:t>Welfare Plans</a:t>
            </a:r>
          </a:p>
        </p:txBody>
      </p:sp>
    </p:spTree>
    <p:extLst>
      <p:ext uri="{BB962C8B-B14F-4D97-AF65-F5344CB8AC3E}">
        <p14:creationId xmlns:p14="http://schemas.microsoft.com/office/powerpoint/2010/main" val="344322438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3"/>
          <p:cNvSpPr>
            <a:spLocks noGrp="1" noChangeArrowheads="1"/>
          </p:cNvSpPr>
          <p:nvPr>
            <p:ph idx="1"/>
          </p:nvPr>
        </p:nvSpPr>
        <p:spPr>
          <a:xfrm>
            <a:off x="457200" y="1828800"/>
            <a:ext cx="8229600" cy="3886200"/>
          </a:xfrm>
        </p:spPr>
        <p:txBody>
          <a:bodyPr/>
          <a:lstStyle/>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Michelle</a:t>
            </a:r>
            <a:r>
              <a:rPr lang="ja-JP" altLang="en-US" sz="2400" dirty="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400" dirty="0">
                <a:latin typeface="Calibri" panose="020F0502020204030204" pitchFamily="34" charset="0"/>
                <a:ea typeface="ＭＳ Ｐゴシック" panose="020B0600070205080204" pitchFamily="34" charset="-128"/>
                <a:cs typeface="Times New Roman" panose="02020603050405020304" pitchFamily="18" charset="0"/>
              </a:rPr>
              <a:t>s Law – Coverage of Dependent Students on Medically Necessary Leave of Absence (2008)</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Mental Health Parity (Emergency Economic Stabilization Act of 2008)</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American Recovery and Reinvestment Act of 2009 (COBRA Subsidy and HITECH)</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Children's Health Insurance Program Reauthorization Act of 2009(CHIP).</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Patient Protection and Affordable Care Act of 2010 (ACA)</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Consolidated Appropriations Act of 2016 (Excise Tax delay)</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“Tax Cuts and Jobs Act” (2017) </a:t>
            </a:r>
          </a:p>
          <a:p>
            <a:pPr eaLnBrk="1" hangingPunct="1"/>
            <a:r>
              <a:rPr lang="en-US" altLang="en-US" sz="2400" dirty="0">
                <a:latin typeface="Calibri" panose="020F0502020204030204" pitchFamily="34" charset="0"/>
                <a:ea typeface="ＭＳ Ｐゴシック" panose="020B0600070205080204" pitchFamily="34" charset="-128"/>
                <a:cs typeface="Times New Roman" panose="02020603050405020304" pitchFamily="18" charset="0"/>
              </a:rPr>
              <a:t>Consolidated Appropriations Acts / No Surprises Act</a:t>
            </a:r>
          </a:p>
        </p:txBody>
      </p:sp>
      <p:sp>
        <p:nvSpPr>
          <p:cNvPr id="10854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525F6F53-D8F7-4C22-927E-9D38BF884107}" type="slidenum">
              <a:rPr lang="en-US" altLang="en-US" sz="1200" smtClean="0">
                <a:latin typeface="Arial Black" panose="020B0A04020102020204" pitchFamily="34" charset="0"/>
              </a:rPr>
              <a:pPr>
                <a:spcBef>
                  <a:spcPct val="0"/>
                </a:spcBef>
                <a:buClrTx/>
                <a:buSzTx/>
                <a:buFontTx/>
                <a:buNone/>
              </a:pPr>
              <a:t>79</a:t>
            </a:fld>
            <a:endParaRPr lang="en-US" altLang="en-US" sz="1200">
              <a:latin typeface="Arial Black" panose="020B0A04020102020204" pitchFamily="34" charset="0"/>
            </a:endParaRPr>
          </a:p>
        </p:txBody>
      </p:sp>
      <p:sp>
        <p:nvSpPr>
          <p:cNvPr id="108548" name="Rectangle 2"/>
          <p:cNvSpPr>
            <a:spLocks noGrp="1" noChangeArrowheads="1"/>
          </p:cNvSpPr>
          <p:nvPr>
            <p:ph type="title"/>
          </p:nvPr>
        </p:nvSpPr>
        <p:spPr>
          <a:xfrm>
            <a:off x="-216532" y="457200"/>
            <a:ext cx="8229600" cy="1371600"/>
          </a:xfrm>
        </p:spPr>
        <p:txBody>
          <a:bodyPr/>
          <a:lstStyle/>
          <a:p>
            <a:pPr algn="ctr" eaLnBrk="1" hangingPunct="1"/>
            <a:r>
              <a:rPr lang="en-US" altLang="en-US" sz="3600" b="1" dirty="0">
                <a:latin typeface="Calibri" panose="020F0502020204030204" pitchFamily="34" charset="0"/>
                <a:ea typeface="ＭＳ Ｐゴシック" panose="020B0600070205080204" pitchFamily="34" charset="-128"/>
                <a:cs typeface="Times New Roman" panose="02020603050405020304" pitchFamily="18" charset="0"/>
              </a:rPr>
              <a:t>Welfare Plans</a:t>
            </a:r>
          </a:p>
        </p:txBody>
      </p:sp>
    </p:spTree>
    <p:extLst>
      <p:ext uri="{BB962C8B-B14F-4D97-AF65-F5344CB8AC3E}">
        <p14:creationId xmlns:p14="http://schemas.microsoft.com/office/powerpoint/2010/main" val="1116667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59532" y="656692"/>
            <a:ext cx="8229600" cy="1371600"/>
          </a:xfrm>
        </p:spPr>
        <p:txBody>
          <a:bodyPr/>
          <a:lstStyle/>
          <a:p>
            <a:pPr algn="ctr" eaLnBrk="1" hangingPunct="1"/>
            <a:r>
              <a:rPr lang="en-US" sz="3600" b="1" dirty="0">
                <a:solidFill>
                  <a:srgbClr val="FF0000"/>
                </a:solidFill>
                <a:latin typeface="Calibri" panose="020F0502020204030204" pitchFamily="34" charset="0"/>
                <a:ea typeface="ＭＳ Ｐゴシック" pitchFamily="34" charset="-128"/>
              </a:rPr>
              <a:t>What is a Employee Benefit Plan </a:t>
            </a:r>
            <a:br>
              <a:rPr lang="en-US" sz="3600" b="1" dirty="0">
                <a:solidFill>
                  <a:srgbClr val="FF0000"/>
                </a:solidFill>
                <a:latin typeface="Calibri" panose="020F0502020204030204" pitchFamily="34" charset="0"/>
                <a:ea typeface="ＭＳ Ｐゴシック" pitchFamily="34" charset="-128"/>
              </a:rPr>
            </a:br>
            <a:r>
              <a:rPr lang="en-US" sz="3600" b="1" dirty="0">
                <a:solidFill>
                  <a:srgbClr val="FF0000"/>
                </a:solidFill>
                <a:latin typeface="Calibri" panose="020F0502020204030204" pitchFamily="34" charset="0"/>
                <a:ea typeface="ＭＳ Ｐゴシック" pitchFamily="34" charset="-128"/>
              </a:rPr>
              <a:t>under ERISA ?</a:t>
            </a:r>
          </a:p>
        </p:txBody>
      </p:sp>
      <p:sp>
        <p:nvSpPr>
          <p:cNvPr id="16387" name="Rectangle 3"/>
          <p:cNvSpPr>
            <a:spLocks noGrp="1" noChangeArrowheads="1"/>
          </p:cNvSpPr>
          <p:nvPr>
            <p:ph idx="1"/>
          </p:nvPr>
        </p:nvSpPr>
        <p:spPr>
          <a:xfrm>
            <a:off x="457200" y="2028292"/>
            <a:ext cx="8229600" cy="3886200"/>
          </a:xfrm>
        </p:spPr>
        <p:txBody>
          <a:bodyPr/>
          <a:lstStyle/>
          <a:p>
            <a:pPr eaLnBrk="1" hangingPunct="1"/>
            <a:r>
              <a:rPr lang="en-US" dirty="0">
                <a:latin typeface="Calibri" panose="020F0502020204030204" pitchFamily="34" charset="0"/>
                <a:ea typeface="ＭＳ Ｐゴシック" pitchFamily="34" charset="-128"/>
              </a:rPr>
              <a:t>Any plan, fund or program established by a union, an employer or both.</a:t>
            </a:r>
          </a:p>
          <a:p>
            <a:pPr eaLnBrk="1" hangingPunct="1"/>
            <a:r>
              <a:rPr lang="en-US" dirty="0">
                <a:latin typeface="Calibri" panose="020F0502020204030204" pitchFamily="34" charset="0"/>
                <a:ea typeface="ＭＳ Ｐゴシック" pitchFamily="34" charset="-128"/>
              </a:rPr>
              <a:t>Established for purposes specified in statute.</a:t>
            </a:r>
          </a:p>
          <a:p>
            <a:pPr eaLnBrk="1" hangingPunct="1"/>
            <a:r>
              <a:rPr lang="en-US" dirty="0">
                <a:latin typeface="Calibri" panose="020F0502020204030204" pitchFamily="34" charset="0"/>
                <a:ea typeface="ＭＳ Ｐゴシック" pitchFamily="34" charset="-128"/>
              </a:rPr>
              <a:t>May include arrangements which you do not recognize as a plan.</a:t>
            </a:r>
          </a:p>
          <a:p>
            <a:pPr eaLnBrk="1" hangingPunct="1"/>
            <a:r>
              <a:rPr lang="en-US" dirty="0">
                <a:latin typeface="Calibri" panose="020F0502020204030204" pitchFamily="34" charset="0"/>
                <a:ea typeface="ＭＳ Ｐゴシック" pitchFamily="34" charset="-128"/>
              </a:rPr>
              <a:t>ERISA categorizes plans as pension plans and welfare plans.</a:t>
            </a:r>
          </a:p>
        </p:txBody>
      </p:sp>
      <p:sp>
        <p:nvSpPr>
          <p:cNvPr id="16388" name="Slide Number Placeholder 5"/>
          <p:cNvSpPr>
            <a:spLocks noGrp="1"/>
          </p:cNvSpPr>
          <p:nvPr>
            <p:ph type="sldNum" sz="quarter" idx="11"/>
          </p:nvPr>
        </p:nvSpPr>
        <p:spPr>
          <a:noFill/>
        </p:spPr>
        <p:txBody>
          <a:bodyPr/>
          <a:lstStyle/>
          <a:p>
            <a:fld id="{41C33E9F-994A-4578-82EB-15639426300A}" type="slidenum">
              <a:rPr lang="en-US" smtClean="0">
                <a:ea typeface="ＭＳ Ｐゴシック" pitchFamily="34" charset="-128"/>
              </a:rPr>
              <a:pPr/>
              <a:t>8</a:t>
            </a:fld>
            <a:endParaRPr lang="en-US">
              <a:ea typeface="ＭＳ Ｐゴシック" pitchFamily="34"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95536" y="656692"/>
            <a:ext cx="8229600" cy="1371600"/>
          </a:xfrm>
        </p:spPr>
        <p:txBody>
          <a:bodyPr/>
          <a:lstStyle/>
          <a:p>
            <a:pPr algn="ctr" eaLnBrk="1" hangingPunct="1"/>
            <a:r>
              <a:rPr lang="en-US" sz="3600" b="1" dirty="0">
                <a:latin typeface="Calibri" panose="020F0502020204030204" pitchFamily="34" charset="0"/>
                <a:ea typeface="ＭＳ Ｐゴシック" pitchFamily="34" charset="-128"/>
              </a:rPr>
              <a:t>What is a Pension Plan?</a:t>
            </a:r>
          </a:p>
        </p:txBody>
      </p:sp>
      <p:sp>
        <p:nvSpPr>
          <p:cNvPr id="20483" name="Rectangle 3"/>
          <p:cNvSpPr>
            <a:spLocks noGrp="1" noChangeArrowheads="1"/>
          </p:cNvSpPr>
          <p:nvPr>
            <p:ph idx="1"/>
          </p:nvPr>
        </p:nvSpPr>
        <p:spPr/>
        <p:txBody>
          <a:bodyPr/>
          <a:lstStyle/>
          <a:p>
            <a:pPr eaLnBrk="1" hangingPunct="1"/>
            <a:r>
              <a:rPr lang="en-US" sz="3100" dirty="0">
                <a:latin typeface="Calibri" panose="020F0502020204030204" pitchFamily="34" charset="0"/>
                <a:ea typeface="ＭＳ Ｐゴシック" pitchFamily="34" charset="-128"/>
              </a:rPr>
              <a:t>A Pension Plan: </a:t>
            </a:r>
          </a:p>
          <a:p>
            <a:pPr lvl="1" eaLnBrk="1" hangingPunct="1"/>
            <a:r>
              <a:rPr lang="en-US" sz="3100" dirty="0">
                <a:latin typeface="Calibri" panose="020F0502020204030204" pitchFamily="34" charset="0"/>
                <a:ea typeface="ＭＳ Ｐゴシック" pitchFamily="34" charset="-128"/>
              </a:rPr>
              <a:t>Provides retirement income to employees; or </a:t>
            </a:r>
          </a:p>
          <a:p>
            <a:pPr lvl="1" eaLnBrk="1" hangingPunct="1"/>
            <a:r>
              <a:rPr lang="en-US" sz="3100" dirty="0">
                <a:latin typeface="Calibri" panose="020F0502020204030204" pitchFamily="34" charset="0"/>
                <a:ea typeface="ＭＳ Ｐゴシック" pitchFamily="34" charset="-128"/>
              </a:rPr>
              <a:t>Results in deferral of income by employees for periods extending to termination of employment or beyond.</a:t>
            </a:r>
          </a:p>
          <a:p>
            <a:pPr eaLnBrk="1" hangingPunct="1"/>
            <a:endParaRPr lang="en-US" sz="3100" dirty="0">
              <a:latin typeface="Calibri" panose="020F0502020204030204" pitchFamily="34" charset="0"/>
              <a:ea typeface="ＭＳ Ｐゴシック" pitchFamily="34" charset="-128"/>
            </a:endParaRPr>
          </a:p>
        </p:txBody>
      </p:sp>
      <p:sp>
        <p:nvSpPr>
          <p:cNvPr id="20484" name="Slide Number Placeholder 4"/>
          <p:cNvSpPr>
            <a:spLocks noGrp="1"/>
          </p:cNvSpPr>
          <p:nvPr>
            <p:ph type="sldNum" sz="quarter" idx="11"/>
          </p:nvPr>
        </p:nvSpPr>
        <p:spPr>
          <a:noFill/>
        </p:spPr>
        <p:txBody>
          <a:bodyPr/>
          <a:lstStyle/>
          <a:p>
            <a:fld id="{E9E6472B-08D5-436C-9D9E-ACD568030DB6}" type="slidenum">
              <a:rPr lang="en-US" smtClean="0">
                <a:ea typeface="ＭＳ Ｐゴシック" pitchFamily="34" charset="-128"/>
              </a:rPr>
              <a:pPr/>
              <a:t>9</a:t>
            </a:fld>
            <a:endParaRPr lang="en-US">
              <a:ea typeface="ＭＳ Ｐゴシック" pitchFamily="34" charset="-128"/>
            </a:endParaRPr>
          </a:p>
        </p:txBody>
      </p:sp>
    </p:spTree>
  </p:cSld>
  <p:clrMapOvr>
    <a:masterClrMapping/>
  </p:clrMapOvr>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Paper</Template>
  <TotalTime>5205</TotalTime>
  <Words>4609</Words>
  <Application>Microsoft Office PowerPoint</Application>
  <PresentationFormat>On-screen Show (4:3)</PresentationFormat>
  <Paragraphs>537</Paragraphs>
  <Slides>79</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79</vt:i4>
      </vt:variant>
    </vt:vector>
  </HeadingPairs>
  <TitlesOfParts>
    <vt:vector size="86" baseType="lpstr">
      <vt:lpstr>Arial</vt:lpstr>
      <vt:lpstr>Arial Black</vt:lpstr>
      <vt:lpstr>Calibri</vt:lpstr>
      <vt:lpstr>Garamond</vt:lpstr>
      <vt:lpstr>Times New Roman</vt:lpstr>
      <vt:lpstr>Wingdings</vt:lpstr>
      <vt:lpstr>Pixel</vt:lpstr>
      <vt:lpstr>ERISA Fiduciary Training  for New Union Officers</vt:lpstr>
      <vt:lpstr>This presentation will cover:</vt:lpstr>
      <vt:lpstr>What is a Fiduciary?</vt:lpstr>
      <vt:lpstr>What it Means to be an ERISA Fiduciary</vt:lpstr>
      <vt:lpstr>What it Means to be an ERISA Fiduciary</vt:lpstr>
      <vt:lpstr>Yes, it’s a lot to know… but –</vt:lpstr>
      <vt:lpstr>PRELIMINARY CONCEPTS:   WHAT IS AN EMPLOYEE BENEFIT PLAN?</vt:lpstr>
      <vt:lpstr>What is a Employee Benefit Plan  under ERISA ?</vt:lpstr>
      <vt:lpstr>What is a Pension Plan?</vt:lpstr>
      <vt:lpstr>Types of Pension Plans</vt:lpstr>
      <vt:lpstr>Defined Contribution Plans</vt:lpstr>
      <vt:lpstr>Defined Contribution Plan Investments</vt:lpstr>
      <vt:lpstr>Participant-Directed  Defined Contribution Plans</vt:lpstr>
      <vt:lpstr>Defined Contribution Plan  Distribution Options</vt:lpstr>
      <vt:lpstr>Defined Contribution Plan  Distribution Options</vt:lpstr>
      <vt:lpstr>Defined Benefit Plans</vt:lpstr>
      <vt:lpstr>What is a Welfare Plan?</vt:lpstr>
      <vt:lpstr>Types of Welfare Plans</vt:lpstr>
      <vt:lpstr>PLAN MANAGEMENT</vt:lpstr>
      <vt:lpstr>Plan Management</vt:lpstr>
      <vt:lpstr>Plan Management</vt:lpstr>
      <vt:lpstr>Plan Management</vt:lpstr>
      <vt:lpstr>Plan Management</vt:lpstr>
      <vt:lpstr>Plan Management</vt:lpstr>
      <vt:lpstr>Plan Management</vt:lpstr>
      <vt:lpstr>PowerPoint Presentation</vt:lpstr>
      <vt:lpstr>Plan Management</vt:lpstr>
      <vt:lpstr> WHAT ARE THE PRIMARY LAWS THAT APPLY?</vt:lpstr>
      <vt:lpstr>Basic Legal Issues Applicable to  ERISA Fiduciaries</vt:lpstr>
      <vt:lpstr>Taft-Hartley Act</vt:lpstr>
      <vt:lpstr>Taft-Hartley Act  Exception Requirements</vt:lpstr>
      <vt:lpstr>Internal Revenue Code </vt:lpstr>
      <vt:lpstr>ERISA Title I</vt:lpstr>
      <vt:lpstr>ERISA Title I</vt:lpstr>
      <vt:lpstr>ERISA Title I</vt:lpstr>
      <vt:lpstr>ERISA Title I</vt:lpstr>
      <vt:lpstr>IDENTIFYING FIDUCIARIES</vt:lpstr>
      <vt:lpstr>Who is a Fiduciary under ERISA?</vt:lpstr>
      <vt:lpstr>How does the functional  fiduciary test work?</vt:lpstr>
      <vt:lpstr>Fiduciary Status Determined by Role</vt:lpstr>
      <vt:lpstr>Fiduciary Status Determined by Role</vt:lpstr>
      <vt:lpstr>Not All Service Providers Are Fiduciaries</vt:lpstr>
      <vt:lpstr>FIDUCIARY DUTIES</vt:lpstr>
      <vt:lpstr>Fiduciary Duties</vt:lpstr>
      <vt:lpstr>Prudence: The Expert Standard</vt:lpstr>
      <vt:lpstr>Prudence: Procedure &amp; Process</vt:lpstr>
      <vt:lpstr>Loyalty: The General Rule</vt:lpstr>
      <vt:lpstr>Loyalty: Trustee and Plan Expenses</vt:lpstr>
      <vt:lpstr>Loyalty: Trustee and Plan Expenses Continued</vt:lpstr>
      <vt:lpstr>Diversification</vt:lpstr>
      <vt:lpstr>Following Plan Documents</vt:lpstr>
      <vt:lpstr>Allocation and Delegation  of Fiduciary Duties</vt:lpstr>
      <vt:lpstr>Fiduciary v. Settlor Activities</vt:lpstr>
      <vt:lpstr>Settlor Activities Related to Multiemployer Plans</vt:lpstr>
      <vt:lpstr>PROHIBITED CONFLICTS AND TRANSACTIONS</vt:lpstr>
      <vt:lpstr>Prohibited Conflicts | ERSIA 406(b)</vt:lpstr>
      <vt:lpstr>Prohibited Transactions | ERISA 406(a)</vt:lpstr>
      <vt:lpstr>Prohibited Transaction Exemptions</vt:lpstr>
      <vt:lpstr> Common Statutory Exemption </vt:lpstr>
      <vt:lpstr>Common Class Exemptions</vt:lpstr>
      <vt:lpstr>Selection of Service Providers Prudence &amp; Prohibited Transactions</vt:lpstr>
      <vt:lpstr>LIABILITY</vt:lpstr>
      <vt:lpstr>ERISA Fiduciary Liability</vt:lpstr>
      <vt:lpstr>ERISA Co-Fiduciary Liability</vt:lpstr>
      <vt:lpstr>Consequences of Fiduciary Breach</vt:lpstr>
      <vt:lpstr>BONDING AND INSURANCE</vt:lpstr>
      <vt:lpstr>Fidelity Bonds</vt:lpstr>
      <vt:lpstr>Fidelity Bonds</vt:lpstr>
      <vt:lpstr>Fiduciary Liability Insurance </vt:lpstr>
      <vt:lpstr>Fiduciary Liability Insurance</vt:lpstr>
      <vt:lpstr>APPENDIX:   LISTING OF LAWS AFFECTING MULTIEMPLOYER BENEFIT PLANS</vt:lpstr>
      <vt:lpstr>Pension Plans</vt:lpstr>
      <vt:lpstr>Pension Plans</vt:lpstr>
      <vt:lpstr>Pension Plans</vt:lpstr>
      <vt:lpstr>Pension Plans</vt:lpstr>
      <vt:lpstr>Welfare Plans</vt:lpstr>
      <vt:lpstr>Welfare Plans</vt:lpstr>
      <vt:lpstr>Welfare Plans</vt:lpstr>
      <vt:lpstr>Welfare Plans</vt:lpstr>
    </vt:vector>
  </TitlesOfParts>
  <Company>O'Donoghue &amp; O'Donoghue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Employee Benefits: An Overview for New Business Managers </dc:title>
  <dc:creator>Joyce Mader</dc:creator>
  <cp:lastModifiedBy>Mike Powers</cp:lastModifiedBy>
  <cp:revision>297</cp:revision>
  <cp:lastPrinted>2024-03-05T13:30:51Z</cp:lastPrinted>
  <dcterms:created xsi:type="dcterms:W3CDTF">2012-02-27T02:26:34Z</dcterms:created>
  <dcterms:modified xsi:type="dcterms:W3CDTF">2024-03-05T13:51:39Z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6</vt:i4>
  </property>
</Properties>
</file>