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315200" cy="9601200"/>
  <p:embeddedFontLst>
    <p:embeddedFont>
      <p:font typeface="PT Sans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59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50" tIns="47425" rIns="94850" bIns="47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50" tIns="47425" rIns="94850" bIns="47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19137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50" tIns="47425" rIns="94850" bIns="47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860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50" tIns="47425" rIns="94850" bIns="47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18600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50" tIns="47425" rIns="94850" bIns="47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09506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7964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736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628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5e4bf8720_0_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75e4bf872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1724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9428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585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1338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7724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2664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933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be8f1238e_0_1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7be8f1238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29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4964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7866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1704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2576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454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2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8944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4339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05146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5e4bf8720_0_5:notes"/>
          <p:cNvSpPr txBox="1">
            <a:spLocks noGrp="1"/>
          </p:cNvSpPr>
          <p:nvPr>
            <p:ph type="body" idx="1"/>
          </p:nvPr>
        </p:nvSpPr>
        <p:spPr>
          <a:xfrm>
            <a:off x="731504" y="4560555"/>
            <a:ext cx="5852100" cy="4320600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75e4bf87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55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2276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5222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613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7985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0027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305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21175"/>
          </a:xfrm>
          <a:prstGeom prst="rect">
            <a:avLst/>
          </a:prstGeom>
        </p:spPr>
        <p:txBody>
          <a:bodyPr spcFirstLastPara="1" wrap="square" lIns="94850" tIns="47425" rIns="94850" bIns="47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95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FF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-17100" y="443838"/>
            <a:ext cx="9178200" cy="1354800"/>
          </a:xfrm>
          <a:prstGeom prst="rect">
            <a:avLst/>
          </a:prstGeom>
          <a:solidFill>
            <a:srgbClr val="7E9C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025" y="6366363"/>
            <a:ext cx="9178200" cy="16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5232" y="4986287"/>
            <a:ext cx="1523989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●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●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bg>
      <p:bgPr>
        <a:solidFill>
          <a:srgbClr val="40414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7100" y="6023088"/>
            <a:ext cx="9178200" cy="16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1232" y="5472362"/>
            <a:ext cx="1523989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17100" y="443838"/>
            <a:ext cx="9178200" cy="1354800"/>
          </a:xfrm>
          <a:prstGeom prst="rect">
            <a:avLst/>
          </a:prstGeom>
          <a:solidFill>
            <a:srgbClr val="4041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025" y="6366363"/>
            <a:ext cx="9178200" cy="16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5232" y="4986287"/>
            <a:ext cx="1523989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40414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7100" y="6023088"/>
            <a:ext cx="9178200" cy="16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1232" y="5472362"/>
            <a:ext cx="1523989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○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■"/>
              <a:defRPr sz="20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sz="16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■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ctrTitle"/>
          </p:nvPr>
        </p:nvSpPr>
        <p:spPr>
          <a:xfrm>
            <a:off x="38100" y="712750"/>
            <a:ext cx="91440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lang="en-US" sz="4400" b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CONDUCTING LOCAL UNION ELECTIONS</a:t>
            </a:r>
            <a:endParaRPr sz="4400" b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1"/>
          </p:nvPr>
        </p:nvSpPr>
        <p:spPr>
          <a:xfrm>
            <a:off x="0" y="2362200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International Association of Heat and Frost Insulators and Allied Workers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0" y="3846975"/>
            <a:ext cx="9144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>
                <a:solidFill>
                  <a:schemeClr val="lt1"/>
                </a:solidFill>
              </a:rPr>
              <a:t>New Officers Training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0" y="50322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NO UNION OR EMPLOYER FUNDS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457200" y="2167375"/>
            <a:ext cx="82296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Applies to all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nions and all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mployers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Financial contributions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Use of facilities and equipment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Campaigning while on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</a:t>
            </a:r>
            <a:r>
              <a:rPr lang="en-US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or company time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457200" y="1331712"/>
            <a:ext cx="8229600" cy="23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EXAMPLES</a:t>
            </a:r>
            <a:endParaRPr sz="6000" b="1"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/>
          </p:nvPr>
        </p:nvSpPr>
        <p:spPr>
          <a:xfrm>
            <a:off x="457200" y="1331712"/>
            <a:ext cx="8229600" cy="23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Business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m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anager sits in his </a:t>
            </a:r>
            <a:r>
              <a:rPr lang="en-US" sz="4400" b="1" i="0" u="none" smtClean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/her office 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calling members asking for their support.</a:t>
            </a:r>
            <a:endParaRPr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48" name="Google Shape;148;p25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457200" y="1409062"/>
            <a:ext cx="8229600" cy="29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Business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a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gent visits job sites on business and while there, shakes hands with members asking for their support.</a:t>
            </a:r>
            <a:endParaRPr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457200" y="1602800"/>
            <a:ext cx="8229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Office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s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ecretary wears campaign button while in office.</a:t>
            </a:r>
            <a:endParaRPr sz="4400"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0" name="Google Shape;160;p27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>
            <a:spLocks noGrp="1"/>
          </p:cNvSpPr>
          <p:nvPr>
            <p:ph type="title"/>
          </p:nvPr>
        </p:nvSpPr>
        <p:spPr>
          <a:xfrm>
            <a:off x="457200" y="1086762"/>
            <a:ext cx="8229600" cy="33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Organizing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c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ommittee meets in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L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ocal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nion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o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ffice and invites one of the candidates to address the committee.</a:t>
            </a:r>
            <a:endParaRPr sz="4400"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6" name="Google Shape;166;p28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title"/>
          </p:nvPr>
        </p:nvSpPr>
        <p:spPr>
          <a:xfrm>
            <a:off x="0" y="1342150"/>
            <a:ext cx="9144000" cy="30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Business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m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anager’s brother owns a large copying business and allows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B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usiness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m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anager to copy campaign literature there for free.</a:t>
            </a:r>
            <a:endParaRPr sz="4400"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2" name="Google Shape;172;p29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>
            <a:spLocks noGrp="1"/>
          </p:cNvSpPr>
          <p:nvPr>
            <p:ph type="title"/>
          </p:nvPr>
        </p:nvSpPr>
        <p:spPr>
          <a:xfrm>
            <a:off x="720450" y="2079375"/>
            <a:ext cx="7703100" cy="14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400" b="1" i="0" u="none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Candidate puts the </a:t>
            </a: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4400" b="1" i="0" u="none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nion logo on his campaign literature.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8" name="Google Shape;178;p30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>
            <a:spLocks noGrp="1"/>
          </p:cNvSpPr>
          <p:nvPr>
            <p:ph type="title"/>
          </p:nvPr>
        </p:nvSpPr>
        <p:spPr>
          <a:xfrm>
            <a:off x="565800" y="1341300"/>
            <a:ext cx="8012400" cy="20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Candidate stands outside of building as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meeting is getting ready to start shaking members hands asking for support. </a:t>
            </a:r>
            <a:endParaRPr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4" name="Google Shape;184;p31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>
            <a:spLocks noGrp="1"/>
          </p:cNvSpPr>
          <p:nvPr>
            <p:ph type="title"/>
          </p:nvPr>
        </p:nvSpPr>
        <p:spPr>
          <a:xfrm>
            <a:off x="565800" y="1341300"/>
            <a:ext cx="8012400" cy="20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Candidate has a website featuring 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nion logo.</a:t>
            </a:r>
            <a:endParaRPr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0" name="Google Shape;190;p32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Labor Management Reporting and Disclosure Act (</a:t>
            </a:r>
            <a:r>
              <a:rPr lang="en-US" sz="4400" b="1" i="0" u="none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LMRDA)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521650" y="2446700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Elections at least every 3 years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Elections by secret ballot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No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or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mployer funds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Must follow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onstitution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0" y="1727925"/>
            <a:ext cx="9144000" cy="24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Using the 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Local Union</a:t>
            </a:r>
            <a:r>
              <a:rPr lang="en-US" sz="4400" b="1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’s</a:t>
            </a: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Newsletter </a:t>
            </a:r>
            <a:endParaRPr sz="4400" b="1" i="0" u="none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to put campaign verbiage from candidate.</a:t>
            </a:r>
            <a:endParaRPr sz="4400"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6" name="Google Shape;196;p33"/>
          <p:cNvSpPr txBox="1"/>
          <p:nvPr/>
        </p:nvSpPr>
        <p:spPr>
          <a:xfrm>
            <a:off x="3733800" y="3352800"/>
            <a:ext cx="1905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>
            <a:spLocks noGrp="1"/>
          </p:cNvSpPr>
          <p:nvPr>
            <p:ph type="title" idx="2"/>
          </p:nvPr>
        </p:nvSpPr>
        <p:spPr>
          <a:xfrm>
            <a:off x="0" y="4190200"/>
            <a:ext cx="91440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1" i="1">
                <a:solidFill>
                  <a:srgbClr val="7E9C3D"/>
                </a:solidFill>
                <a:latin typeface="PT Sans"/>
                <a:ea typeface="PT Sans"/>
                <a:cs typeface="PT Sans"/>
                <a:sym typeface="PT Sans"/>
              </a:rPr>
              <a:t>Thoughts?</a:t>
            </a:r>
            <a:endParaRPr sz="4400" b="1" i="1">
              <a:solidFill>
                <a:srgbClr val="7E9C3D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SECRET BALLOT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3" name="Google Shape;203;p34"/>
          <p:cNvSpPr txBox="1">
            <a:spLocks noGrp="1"/>
          </p:cNvSpPr>
          <p:nvPr>
            <p:ph type="body" idx="1"/>
          </p:nvPr>
        </p:nvSpPr>
        <p:spPr>
          <a:xfrm>
            <a:off x="457200" y="2646075"/>
            <a:ext cx="8516100" cy="30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Booth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, 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screen or separate room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Cannot be an option, must be the </a:t>
            </a:r>
            <a:r>
              <a:rPr lang="en-US" sz="3200" i="0" u="sng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only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option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If secrecy compromised, ballot should be discarded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>
            <a:spLocks noGrp="1"/>
          </p:cNvSpPr>
          <p:nvPr>
            <p:ph type="title"/>
          </p:nvPr>
        </p:nvSpPr>
        <p:spPr>
          <a:xfrm>
            <a:off x="0" y="635450"/>
            <a:ext cx="91440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MAIL AND ABSENTEE BALLOTS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9" name="Google Shape;209;p35"/>
          <p:cNvSpPr txBox="1">
            <a:spLocks noGrp="1"/>
          </p:cNvSpPr>
          <p:nvPr>
            <p:ph type="body" idx="1"/>
          </p:nvPr>
        </p:nvSpPr>
        <p:spPr>
          <a:xfrm>
            <a:off x="219300" y="1888400"/>
            <a:ext cx="89247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2800"/>
              <a:buFont typeface="PT Sans"/>
              <a:buChar char="•"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Any </a:t>
            </a:r>
            <a:r>
              <a:rPr lang="en-US" sz="28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</a:t>
            </a: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ocal </a:t>
            </a:r>
            <a:r>
              <a:rPr lang="en-US" sz="28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can conduct</a:t>
            </a:r>
            <a:r>
              <a:rPr lang="en-US" sz="28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 mail ballot election</a:t>
            </a:r>
            <a:endParaRPr sz="28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2800"/>
              <a:buFont typeface="PT Sans"/>
              <a:buChar char="–"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Must be authorized by bylaws or resolution adopted with prior notice to all members</a:t>
            </a:r>
            <a:endParaRPr sz="28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2800"/>
              <a:buFont typeface="PT Sans"/>
              <a:buChar char="•"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Any member can vote by absentee ballot.</a:t>
            </a:r>
            <a:endParaRPr sz="28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2800"/>
              <a:buFont typeface="PT Sans"/>
              <a:buChar char="–"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If a request for absentee ballot is received 10 days prior to election, it will be mailed to the voter</a:t>
            </a:r>
            <a:endParaRPr sz="28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2800"/>
              <a:buFont typeface="PT Sans"/>
              <a:buChar char="–"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If a request is received less than 10 days </a:t>
            </a:r>
            <a:endParaRPr sz="2800" i="0" u="none" strike="noStrike" cap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prior to election, it can be completed at </a:t>
            </a:r>
            <a:endParaRPr sz="2800" i="0" u="none" strike="noStrike" cap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the </a:t>
            </a:r>
            <a:r>
              <a:rPr lang="en-US" sz="28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</a:t>
            </a: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ocal </a:t>
            </a:r>
            <a:r>
              <a:rPr lang="en-US" sz="28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28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office</a:t>
            </a:r>
            <a:endParaRPr sz="28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MAIL AND ABSENTEE BALLOTS</a:t>
            </a:r>
            <a:endParaRPr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5" name="Google Shape;215;p36"/>
          <p:cNvSpPr txBox="1">
            <a:spLocks noGrp="1"/>
          </p:cNvSpPr>
          <p:nvPr>
            <p:ph type="body" idx="1"/>
          </p:nvPr>
        </p:nvSpPr>
        <p:spPr>
          <a:xfrm>
            <a:off x="317700" y="2139625"/>
            <a:ext cx="82296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Double envelope system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Outside envelope must be signed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Unsigned envelopes should be discarded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Ballots must be delivered either to a P.O.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b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ox or to a neutral or disinterested person who cannot be a member or employee 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of the Local Union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 txBox="1">
            <a:spLocks noGrp="1"/>
          </p:cNvSpPr>
          <p:nvPr>
            <p:ph type="title"/>
          </p:nvPr>
        </p:nvSpPr>
        <p:spPr>
          <a:xfrm>
            <a:off x="0" y="50322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SOME OTHER REQUIREMENTS</a:t>
            </a:r>
            <a:endParaRPr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1" name="Google Shape;221;p37"/>
          <p:cNvSpPr txBox="1">
            <a:spLocks noGrp="1"/>
          </p:cNvSpPr>
          <p:nvPr>
            <p:ph type="body" idx="1"/>
          </p:nvPr>
        </p:nvSpPr>
        <p:spPr>
          <a:xfrm>
            <a:off x="457200" y="20127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Candidates entitled to observers at polling place and wherever votes are counted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Observers can challenge voter’s eligibility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Campaigning prohibited in</a:t>
            </a:r>
            <a:r>
              <a:rPr lang="en-US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polling place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Discarding ballots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Keep all paperwork for</a:t>
            </a:r>
            <a:r>
              <a:rPr lang="en-US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at least 1 year 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8"/>
          <p:cNvSpPr txBox="1">
            <a:spLocks noGrp="1"/>
          </p:cNvSpPr>
          <p:nvPr>
            <p:ph type="title"/>
          </p:nvPr>
        </p:nvSpPr>
        <p:spPr>
          <a:xfrm>
            <a:off x="0" y="57942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ELECTION PROTESTS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7" name="Google Shape;227;p38"/>
          <p:cNvSpPr txBox="1">
            <a:spLocks noGrp="1"/>
          </p:cNvSpPr>
          <p:nvPr>
            <p:ph type="body" idx="1"/>
          </p:nvPr>
        </p:nvSpPr>
        <p:spPr>
          <a:xfrm>
            <a:off x="457200" y="2286000"/>
            <a:ext cx="85491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Must file timely protest under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onstitution and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b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ylaws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 file complaint with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D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epartment of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abor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Any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ocal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member can file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9"/>
          <p:cNvSpPr txBox="1">
            <a:spLocks noGrp="1"/>
          </p:cNvSpPr>
          <p:nvPr>
            <p:ph type="title"/>
          </p:nvPr>
        </p:nvSpPr>
        <p:spPr>
          <a:xfrm>
            <a:off x="-64225" y="609600"/>
            <a:ext cx="920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DEPARTMENT OF LABOR</a:t>
            </a:r>
            <a:endParaRPr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3" name="Google Shape;233;p39"/>
          <p:cNvSpPr txBox="1">
            <a:spLocks noGrp="1"/>
          </p:cNvSpPr>
          <p:nvPr>
            <p:ph type="body" idx="1"/>
          </p:nvPr>
        </p:nvSpPr>
        <p:spPr>
          <a:xfrm>
            <a:off x="457200" y="1867962"/>
            <a:ext cx="8229600" cy="42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100"/>
              <a:buFont typeface="PT Sans"/>
              <a:buChar char="•"/>
            </a:pP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Will investigate complaints</a:t>
            </a:r>
            <a:endParaRPr sz="31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365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100"/>
              <a:buFont typeface="PT Sans"/>
              <a:buChar char="•"/>
            </a:pP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Two questions</a:t>
            </a:r>
            <a:endParaRPr sz="31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68580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100"/>
              <a:buFont typeface="PT Sans"/>
              <a:buAutoNum type="arabicPeriod"/>
            </a:pP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Has there been a violation of LMRDA </a:t>
            </a:r>
            <a:endParaRPr sz="31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685800" lvl="0" indent="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or </a:t>
            </a:r>
            <a:r>
              <a:rPr lang="en-US" sz="31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constitution?</a:t>
            </a:r>
            <a:endParaRPr sz="31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685800" lvl="0" indent="-25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100"/>
              <a:buFont typeface="PT Sans"/>
              <a:buAutoNum type="arabicPeriod"/>
            </a:pP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Could violation have affected outcome </a:t>
            </a:r>
            <a:endParaRPr sz="31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685800" lvl="0" indent="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of election?</a:t>
            </a:r>
            <a:endParaRPr sz="31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365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100"/>
              <a:buFont typeface="PT Sans"/>
              <a:buChar char="•"/>
            </a:pP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 sue and seek new election </a:t>
            </a:r>
            <a:r>
              <a:rPr lang="en-US" sz="31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be</a:t>
            </a: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1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held</a:t>
            </a: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31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under </a:t>
            </a:r>
            <a:r>
              <a:rPr lang="en-US" sz="31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DOL</a:t>
            </a:r>
            <a:r>
              <a:rPr lang="en-US" sz="31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’s supervision</a:t>
            </a:r>
            <a:endParaRPr sz="31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rgbClr val="7E9C3D"/>
                </a:solidFill>
              </a:rPr>
              <a:t>QUESTIONS?</a:t>
            </a:r>
            <a:endParaRPr sz="4400" b="1">
              <a:solidFill>
                <a:srgbClr val="7E9C3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0" y="50322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ELIGIBILITY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392750" y="2054825"/>
            <a:ext cx="87513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000"/>
              <a:buFont typeface="PT Sans"/>
              <a:buChar char="•"/>
            </a:pPr>
            <a:r>
              <a:rPr lang="en-US" sz="30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General </a:t>
            </a:r>
            <a:r>
              <a:rPr lang="en-US" sz="30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r</a:t>
            </a:r>
            <a:r>
              <a:rPr lang="en-US" sz="30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ule: All members in good standing can run and vote.</a:t>
            </a:r>
            <a:endParaRPr sz="30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000"/>
              <a:buFont typeface="PT Sans"/>
              <a:buChar char="•"/>
            </a:pPr>
            <a:r>
              <a:rPr lang="en-US" sz="30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0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nions </a:t>
            </a:r>
            <a:r>
              <a:rPr lang="en-US" sz="3000" i="0" u="sng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</a:t>
            </a:r>
            <a:r>
              <a:rPr lang="en-US" sz="30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0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establish qualifications for office.</a:t>
            </a:r>
            <a:endParaRPr sz="30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000"/>
              <a:buFont typeface="PT Sans"/>
              <a:buChar char="•"/>
            </a:pPr>
            <a:r>
              <a:rPr lang="en-US" sz="30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They must be reasonable and uniformly applied.</a:t>
            </a:r>
            <a:endParaRPr sz="3000" i="1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2"/>
          </p:nvPr>
        </p:nvSpPr>
        <p:spPr>
          <a:xfrm>
            <a:off x="1966500" y="3958850"/>
            <a:ext cx="7177500" cy="27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000"/>
              <a:buFont typeface="PT Sans"/>
              <a:buChar char="•"/>
            </a:pPr>
            <a:r>
              <a:rPr lang="en-US" sz="3000" i="1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What does it mean to be a</a:t>
            </a:r>
            <a:endParaRPr sz="3000" i="1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i="1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  </a:t>
            </a:r>
            <a:r>
              <a:rPr lang="en-US" sz="3000" i="1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member</a:t>
            </a:r>
            <a:r>
              <a:rPr lang="en-US" sz="3000" i="1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000" i="1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in good standing?</a:t>
            </a:r>
            <a:endParaRPr sz="3000" i="1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0" y="63557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SOME ELIGIBILITY QUESTIONS</a:t>
            </a:r>
            <a:endParaRPr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263400" y="2200350"/>
            <a:ext cx="86172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68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Apprentices and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mprovers?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683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Abatement members?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683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Employer representatives </a:t>
            </a:r>
            <a:endParaRPr sz="32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lvl="1" indent="-431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○"/>
            </a:pP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wners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lvl="1" indent="-431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○"/>
            </a:pP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stimators</a:t>
            </a:r>
            <a:endParaRPr sz="32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lvl="1" indent="-431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○"/>
            </a:pP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S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alesmen</a:t>
            </a:r>
            <a:endParaRPr sz="32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lvl="1" indent="-431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○"/>
            </a:pP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S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uperintendents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683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Unemployed members?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NOTICE OF NOMINATION 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AND ELECTION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</p:nvPr>
        </p:nvSpPr>
        <p:spPr>
          <a:xfrm>
            <a:off x="457200" y="2422925"/>
            <a:ext cx="82296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Sent by </a:t>
            </a:r>
            <a:r>
              <a:rPr lang="en-US" sz="320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</a:t>
            </a:r>
            <a:r>
              <a:rPr lang="en-US" sz="3200" i="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orresponding </a:t>
            </a:r>
            <a:r>
              <a:rPr lang="en-US" sz="320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s</a:t>
            </a:r>
            <a:r>
              <a:rPr lang="en-US" sz="3200" i="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ecretary by mail</a:t>
            </a:r>
            <a:r>
              <a:rPr lang="en-US" sz="320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t</a:t>
            </a:r>
            <a:r>
              <a:rPr lang="en-US" sz="3200" i="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 last known address of every member</a:t>
            </a:r>
            <a:endParaRPr sz="3200" dirty="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○"/>
            </a:pPr>
            <a:r>
              <a:rPr lang="en-US" sz="3200" i="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At least 15 days before </a:t>
            </a:r>
            <a:r>
              <a:rPr lang="en-US" sz="3200" dirty="0" smtClean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nomination</a:t>
            </a:r>
            <a:endParaRPr sz="3200" dirty="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○"/>
            </a:pPr>
            <a:r>
              <a:rPr lang="en-US" sz="3200" i="0" dirty="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At least 25 days before election</a:t>
            </a:r>
            <a:endParaRPr sz="3200" dirty="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0" y="692675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SOME TIPS ON NOTICES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969900" y="2231875"/>
            <a:ext cx="7204200" cy="3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Update membership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2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list and addresses well in advance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Appoint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</a:t>
            </a:r>
            <a:r>
              <a:rPr lang="en-US" sz="32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lection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</a:t>
            </a:r>
            <a:r>
              <a:rPr lang="en-US" sz="32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ommittee before nominations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 strike="noStrike" cap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Resolve eligibility questions quickly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0" y="4422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THE ELECTION CAMPAIGN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457200" y="2370800"/>
            <a:ext cx="82296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Distribution of literature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Inspection of membership list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No discrimination among candidates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No use of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or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e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mployer funds</a:t>
            </a:r>
            <a:endParaRPr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0" y="50322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DISTRIBUTION OF LITERATURE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>
            <a:off x="508775" y="2471050"/>
            <a:ext cx="82296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68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Must honor all reasonable requests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683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Candidate, not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L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ocal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nion, should pay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683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 establish reasonable rules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683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Cannot censor or regulate content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0" y="50322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INSPECTION OF MEMBERSHIP LIST</a:t>
            </a:r>
            <a:endParaRPr sz="4400" b="1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457200" y="2206075"/>
            <a:ext cx="82296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Right to inspect once before election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Members working under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U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nion security clause (no right to inspect in 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RTW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state)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No right to copy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404141"/>
              </a:buClr>
              <a:buSzPts val="3200"/>
              <a:buFont typeface="PT Sans"/>
              <a:buChar char="•"/>
            </a:pP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If available to one, must be</a:t>
            </a:r>
            <a:r>
              <a:rPr lang="en-US" sz="3200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3200" i="0" u="none">
                <a:solidFill>
                  <a:srgbClr val="404141"/>
                </a:solidFill>
                <a:latin typeface="PT Sans"/>
                <a:ea typeface="PT Sans"/>
                <a:cs typeface="PT Sans"/>
                <a:sym typeface="PT Sans"/>
              </a:rPr>
              <a:t>available to all</a:t>
            </a:r>
            <a:endParaRPr sz="3200">
              <a:solidFill>
                <a:srgbClr val="40414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667</Words>
  <Application>Microsoft Office PowerPoint</Application>
  <PresentationFormat>On-screen Show (4:3)</PresentationFormat>
  <Paragraphs>111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PT Sans</vt:lpstr>
      <vt:lpstr>Default Design</vt:lpstr>
      <vt:lpstr>CONDUCTING LOCAL UNION ELECTIONS</vt:lpstr>
      <vt:lpstr>Labor Management Reporting and Disclosure Act (LMRDA)</vt:lpstr>
      <vt:lpstr>ELIGIBILITY</vt:lpstr>
      <vt:lpstr>SOME ELIGIBILITY QUESTIONS</vt:lpstr>
      <vt:lpstr>NOTICE OF NOMINATION  AND ELECTION</vt:lpstr>
      <vt:lpstr>SOME TIPS ON NOTICES</vt:lpstr>
      <vt:lpstr>THE ELECTION CAMPAIGN</vt:lpstr>
      <vt:lpstr>DISTRIBUTION OF LITERATURE</vt:lpstr>
      <vt:lpstr>INSPECTION OF MEMBERSHIP LIST</vt:lpstr>
      <vt:lpstr>NO UNION OR EMPLOYER FUNDS</vt:lpstr>
      <vt:lpstr>EXAMPLES</vt:lpstr>
      <vt:lpstr>Business manager sits in his /her office calling members asking for their support.</vt:lpstr>
      <vt:lpstr>Business agent visits job sites on business and while there, shakes hands with members asking for their support.</vt:lpstr>
      <vt:lpstr>Office secretary wears campaign button while in office.</vt:lpstr>
      <vt:lpstr>Organizing committee meets in Local Union office and invites one of the candidates to address the committee.</vt:lpstr>
      <vt:lpstr>Business manager’s brother owns a large copying business and allows Business manager to copy campaign literature there for free.</vt:lpstr>
      <vt:lpstr>Candidate puts the Union logo on his campaign literature.</vt:lpstr>
      <vt:lpstr>Candidate stands outside of building as meeting is getting ready to start shaking members hands asking for support. </vt:lpstr>
      <vt:lpstr>Candidate has a website featuring Union logo.</vt:lpstr>
      <vt:lpstr>Using the Local Union’s Newsletter  to put campaign verbiage from candidate.</vt:lpstr>
      <vt:lpstr>SECRET BALLOT</vt:lpstr>
      <vt:lpstr>MAIL AND ABSENTEE BALLOTS</vt:lpstr>
      <vt:lpstr>MAIL AND ABSENTEE BALLOTS</vt:lpstr>
      <vt:lpstr>SOME OTHER REQUIREMENTS</vt:lpstr>
      <vt:lpstr>ELECTION PROTESTS</vt:lpstr>
      <vt:lpstr>DEPARTMENT OF LABOR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LOCAL UNION ELECTIONS</dc:title>
  <dc:creator>Douglas Gamble</dc:creator>
  <cp:lastModifiedBy>Doug Gamble</cp:lastModifiedBy>
  <cp:revision>3</cp:revision>
  <dcterms:modified xsi:type="dcterms:W3CDTF">2022-02-22T19:02:04Z</dcterms:modified>
</cp:coreProperties>
</file>