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7315200" cy="9601200"/>
  <p:embeddedFontLst>
    <p:embeddedFont>
      <p:font typeface="PT Sans" panose="020B0604020202020204" charset="0"/>
      <p:regular r:id="rId30"/>
      <p:bold r:id="rId31"/>
      <p:italic r:id="rId32"/>
      <p:boldItalic r:id="rId3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4" d="100"/>
          <a:sy n="124" d="100"/>
        </p:scale>
        <p:origin x="592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3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1.fntdata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50" tIns="47425" rIns="94850" bIns="47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3375" y="0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50" tIns="47425" rIns="94850" bIns="474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257300" y="719137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2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50" tIns="47425" rIns="94850" bIns="47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18600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50" tIns="47425" rIns="94850" bIns="47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3375" y="9118600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50" tIns="47425" rIns="94850" bIns="474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095068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21175"/>
          </a:xfrm>
          <a:prstGeom prst="rect">
            <a:avLst/>
          </a:prstGeom>
        </p:spPr>
        <p:txBody>
          <a:bodyPr spcFirstLastPara="1" wrap="square" lIns="94850" tIns="47425" rIns="94850" bIns="47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179647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0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21175"/>
          </a:xfrm>
          <a:prstGeom prst="rect">
            <a:avLst/>
          </a:prstGeom>
        </p:spPr>
        <p:txBody>
          <a:bodyPr spcFirstLastPara="1" wrap="square" lIns="94850" tIns="47425" rIns="94850" bIns="47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97360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1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21175"/>
          </a:xfrm>
          <a:prstGeom prst="rect">
            <a:avLst/>
          </a:prstGeom>
        </p:spPr>
        <p:txBody>
          <a:bodyPr spcFirstLastPara="1" wrap="square" lIns="94850" tIns="47425" rIns="94850" bIns="47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6288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75e4bf8720_0_1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00" cy="4321200"/>
          </a:xfrm>
          <a:prstGeom prst="rect">
            <a:avLst/>
          </a:prstGeom>
        </p:spPr>
        <p:txBody>
          <a:bodyPr spcFirstLastPara="1" wrap="square" lIns="94850" tIns="47425" rIns="94850" bIns="47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g75e4bf8720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117245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2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21175"/>
          </a:xfrm>
          <a:prstGeom prst="rect">
            <a:avLst/>
          </a:prstGeom>
        </p:spPr>
        <p:txBody>
          <a:bodyPr spcFirstLastPara="1" wrap="square" lIns="94850" tIns="47425" rIns="94850" bIns="47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194286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3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21175"/>
          </a:xfrm>
          <a:prstGeom prst="rect">
            <a:avLst/>
          </a:prstGeom>
        </p:spPr>
        <p:txBody>
          <a:bodyPr spcFirstLastPara="1" wrap="square" lIns="94850" tIns="47425" rIns="94850" bIns="47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75852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4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21175"/>
          </a:xfrm>
          <a:prstGeom prst="rect">
            <a:avLst/>
          </a:prstGeom>
        </p:spPr>
        <p:txBody>
          <a:bodyPr spcFirstLastPara="1" wrap="square" lIns="94850" tIns="47425" rIns="94850" bIns="47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13380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5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21175"/>
          </a:xfrm>
          <a:prstGeom prst="rect">
            <a:avLst/>
          </a:prstGeom>
        </p:spPr>
        <p:txBody>
          <a:bodyPr spcFirstLastPara="1" wrap="square" lIns="94850" tIns="47425" rIns="94850" bIns="47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977240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21175"/>
          </a:xfrm>
          <a:prstGeom prst="rect">
            <a:avLst/>
          </a:prstGeom>
        </p:spPr>
        <p:txBody>
          <a:bodyPr spcFirstLastPara="1" wrap="square" lIns="94850" tIns="47425" rIns="94850" bIns="47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726642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7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21175"/>
          </a:xfrm>
          <a:prstGeom prst="rect">
            <a:avLst/>
          </a:prstGeom>
        </p:spPr>
        <p:txBody>
          <a:bodyPr spcFirstLastPara="1" wrap="square" lIns="94850" tIns="47425" rIns="94850" bIns="47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49332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7be8f1238e_0_14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00" cy="4321200"/>
          </a:xfrm>
          <a:prstGeom prst="rect">
            <a:avLst/>
          </a:prstGeom>
        </p:spPr>
        <p:txBody>
          <a:bodyPr spcFirstLastPara="1" wrap="square" lIns="94850" tIns="47425" rIns="94850" bIns="47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g7be8f1238e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7290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21175"/>
          </a:xfrm>
          <a:prstGeom prst="rect">
            <a:avLst/>
          </a:prstGeom>
        </p:spPr>
        <p:txBody>
          <a:bodyPr spcFirstLastPara="1" wrap="square" lIns="94850" tIns="47425" rIns="94850" bIns="47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949640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8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21175"/>
          </a:xfrm>
          <a:prstGeom prst="rect">
            <a:avLst/>
          </a:prstGeom>
        </p:spPr>
        <p:txBody>
          <a:bodyPr spcFirstLastPara="1" wrap="square" lIns="94850" tIns="47425" rIns="94850" bIns="47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578661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9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21175"/>
          </a:xfrm>
          <a:prstGeom prst="rect">
            <a:avLst/>
          </a:prstGeom>
        </p:spPr>
        <p:txBody>
          <a:bodyPr spcFirstLastPara="1" wrap="square" lIns="94850" tIns="47425" rIns="94850" bIns="47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817042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0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21175"/>
          </a:xfrm>
          <a:prstGeom prst="rect">
            <a:avLst/>
          </a:prstGeom>
        </p:spPr>
        <p:txBody>
          <a:bodyPr spcFirstLastPara="1" wrap="square" lIns="94850" tIns="47425" rIns="94850" bIns="47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25764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1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21175"/>
          </a:xfrm>
          <a:prstGeom prst="rect">
            <a:avLst/>
          </a:prstGeom>
        </p:spPr>
        <p:txBody>
          <a:bodyPr spcFirstLastPara="1" wrap="square" lIns="94850" tIns="47425" rIns="94850" bIns="47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874545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2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21175"/>
          </a:xfrm>
          <a:prstGeom prst="rect">
            <a:avLst/>
          </a:prstGeom>
        </p:spPr>
        <p:txBody>
          <a:bodyPr spcFirstLastPara="1" wrap="square" lIns="94850" tIns="47425" rIns="94850" bIns="47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89442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3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21175"/>
          </a:xfrm>
          <a:prstGeom prst="rect">
            <a:avLst/>
          </a:prstGeom>
        </p:spPr>
        <p:txBody>
          <a:bodyPr spcFirstLastPara="1" wrap="square" lIns="94850" tIns="47425" rIns="94850" bIns="47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543398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4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21175"/>
          </a:xfrm>
          <a:prstGeom prst="rect">
            <a:avLst/>
          </a:prstGeom>
        </p:spPr>
        <p:txBody>
          <a:bodyPr spcFirstLastPara="1" wrap="square" lIns="94850" tIns="47425" rIns="94850" bIns="47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7051465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75e4bf8720_0_5:notes"/>
          <p:cNvSpPr txBox="1">
            <a:spLocks noGrp="1"/>
          </p:cNvSpPr>
          <p:nvPr>
            <p:ph type="body" idx="1"/>
          </p:nvPr>
        </p:nvSpPr>
        <p:spPr>
          <a:xfrm>
            <a:off x="731504" y="4560555"/>
            <a:ext cx="5852100" cy="4320600"/>
          </a:xfrm>
          <a:prstGeom prst="rect">
            <a:avLst/>
          </a:prstGeom>
        </p:spPr>
        <p:txBody>
          <a:bodyPr spcFirstLastPara="1" wrap="square" lIns="94850" tIns="47425" rIns="94850" bIns="47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g75e4bf8720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1556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21175"/>
          </a:xfrm>
          <a:prstGeom prst="rect">
            <a:avLst/>
          </a:prstGeom>
        </p:spPr>
        <p:txBody>
          <a:bodyPr spcFirstLastPara="1" wrap="square" lIns="94850" tIns="47425" rIns="94850" bIns="47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82276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21175"/>
          </a:xfrm>
          <a:prstGeom prst="rect">
            <a:avLst/>
          </a:prstGeom>
        </p:spPr>
        <p:txBody>
          <a:bodyPr spcFirstLastPara="1" wrap="square" lIns="94850" tIns="47425" rIns="94850" bIns="47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52226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5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21175"/>
          </a:xfrm>
          <a:prstGeom prst="rect">
            <a:avLst/>
          </a:prstGeom>
        </p:spPr>
        <p:txBody>
          <a:bodyPr spcFirstLastPara="1" wrap="square" lIns="94850" tIns="47425" rIns="94850" bIns="47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61310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21175"/>
          </a:xfrm>
          <a:prstGeom prst="rect">
            <a:avLst/>
          </a:prstGeom>
        </p:spPr>
        <p:txBody>
          <a:bodyPr spcFirstLastPara="1" wrap="square" lIns="94850" tIns="47425" rIns="94850" bIns="47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07985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7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21175"/>
          </a:xfrm>
          <a:prstGeom prst="rect">
            <a:avLst/>
          </a:prstGeom>
        </p:spPr>
        <p:txBody>
          <a:bodyPr spcFirstLastPara="1" wrap="square" lIns="94850" tIns="47425" rIns="94850" bIns="47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10027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8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21175"/>
          </a:xfrm>
          <a:prstGeom prst="rect">
            <a:avLst/>
          </a:prstGeom>
        </p:spPr>
        <p:txBody>
          <a:bodyPr spcFirstLastPara="1" wrap="square" lIns="94850" tIns="47425" rIns="94850" bIns="47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73058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9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21175"/>
          </a:xfrm>
          <a:prstGeom prst="rect">
            <a:avLst/>
          </a:prstGeom>
        </p:spPr>
        <p:txBody>
          <a:bodyPr spcFirstLastPara="1" wrap="square" lIns="94850" tIns="47425" rIns="94850" bIns="47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9534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FFFFFF"/>
        </a:soli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/>
          <p:nvPr/>
        </p:nvSpPr>
        <p:spPr>
          <a:xfrm>
            <a:off x="-17100" y="443838"/>
            <a:ext cx="9178200" cy="1354800"/>
          </a:xfrm>
          <a:prstGeom prst="rect">
            <a:avLst/>
          </a:prstGeom>
          <a:solidFill>
            <a:srgbClr val="7E9C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2" name="Google Shape;12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0025" y="6366363"/>
            <a:ext cx="9178200" cy="16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35232" y="4986287"/>
            <a:ext cx="1523989" cy="114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●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■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●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■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, and 2 Content" type="objAndTwoObj">
  <p:cSld name="OBJECT_AND_TWO_OBJECTS">
    <p:bg>
      <p:bgPr>
        <a:solidFill>
          <a:srgbClr val="40414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17100" y="6023088"/>
            <a:ext cx="9178200" cy="16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51232" y="5472362"/>
            <a:ext cx="1523989" cy="114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-17100" y="443838"/>
            <a:ext cx="9178200" cy="1354800"/>
          </a:xfrm>
          <a:prstGeom prst="rect">
            <a:avLst/>
          </a:prstGeom>
          <a:solidFill>
            <a:srgbClr val="40414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6" name="Google Shape;16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0025" y="6366363"/>
            <a:ext cx="9178200" cy="16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35232" y="4986287"/>
            <a:ext cx="1523989" cy="114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rgbClr val="40414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17100" y="6023088"/>
            <a:ext cx="9178200" cy="16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51232" y="5472362"/>
            <a:ext cx="1523989" cy="114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●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○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■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○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■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○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■"/>
              <a:defRPr sz="2000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○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●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○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■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●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○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■"/>
              <a:defRPr sz="1600"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○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●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○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■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●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○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■"/>
              <a:defRPr sz="16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4"/>
          <p:cNvSpPr txBox="1">
            <a:spLocks noGrp="1"/>
          </p:cNvSpPr>
          <p:nvPr>
            <p:ph type="ctrTitle"/>
          </p:nvPr>
        </p:nvSpPr>
        <p:spPr>
          <a:xfrm>
            <a:off x="38100" y="712750"/>
            <a:ext cx="91440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800"/>
              <a:buFont typeface="Arial"/>
              <a:buNone/>
            </a:pPr>
            <a:r>
              <a:rPr lang="en-US" sz="4400" b="1">
                <a:solidFill>
                  <a:srgbClr val="7E9C3D"/>
                </a:solidFill>
                <a:latin typeface="PT Sans"/>
                <a:ea typeface="PT Sans"/>
                <a:cs typeface="PT Sans"/>
                <a:sym typeface="PT Sans"/>
              </a:rPr>
              <a:t>CONDUCTING LOCAL UNION ELECTIONS</a:t>
            </a:r>
            <a:endParaRPr sz="4400" b="1">
              <a:solidFill>
                <a:srgbClr val="7E9C3D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81" name="Google Shape;81;p14"/>
          <p:cNvSpPr txBox="1">
            <a:spLocks noGrp="1"/>
          </p:cNvSpPr>
          <p:nvPr>
            <p:ph type="subTitle" idx="1"/>
          </p:nvPr>
        </p:nvSpPr>
        <p:spPr>
          <a:xfrm>
            <a:off x="0" y="2362200"/>
            <a:ext cx="91440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3200" i="0" u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International Association of Heat and Frost Insulators and Allied Workers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marL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i="0" u="none">
              <a:solidFill>
                <a:schemeClr val="lt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i="0" u="none">
              <a:solidFill>
                <a:schemeClr val="lt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82" name="Google Shape;82;p14"/>
          <p:cNvSpPr txBox="1"/>
          <p:nvPr/>
        </p:nvSpPr>
        <p:spPr>
          <a:xfrm>
            <a:off x="0" y="3846975"/>
            <a:ext cx="91440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3200" b="1">
                <a:solidFill>
                  <a:schemeClr val="lt1"/>
                </a:solidFill>
              </a:rPr>
              <a:t>New Officers Training</a:t>
            </a:r>
            <a:endParaRPr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3"/>
          <p:cNvSpPr txBox="1">
            <a:spLocks noGrp="1"/>
          </p:cNvSpPr>
          <p:nvPr>
            <p:ph type="title"/>
          </p:nvPr>
        </p:nvSpPr>
        <p:spPr>
          <a:xfrm>
            <a:off x="0" y="503225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Arial"/>
              <a:buNone/>
            </a:pPr>
            <a:r>
              <a:rPr lang="en-US" sz="4400" b="1">
                <a:solidFill>
                  <a:srgbClr val="FFFFFF"/>
                </a:solidFill>
                <a:latin typeface="PT Sans"/>
                <a:ea typeface="PT Sans"/>
                <a:cs typeface="PT Sans"/>
                <a:sym typeface="PT Sans"/>
              </a:rPr>
              <a:t>NO UNION OR EMPLOYER FUNDS</a:t>
            </a:r>
            <a:endParaRPr sz="4400" b="1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37" name="Google Shape;137;p23"/>
          <p:cNvSpPr txBox="1">
            <a:spLocks noGrp="1"/>
          </p:cNvSpPr>
          <p:nvPr>
            <p:ph type="body" idx="1"/>
          </p:nvPr>
        </p:nvSpPr>
        <p:spPr>
          <a:xfrm>
            <a:off x="457200" y="2167375"/>
            <a:ext cx="8229600" cy="32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Applies to all </a:t>
            </a:r>
            <a:r>
              <a:rPr lang="en-US" sz="32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U</a:t>
            </a: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nions and all </a:t>
            </a:r>
            <a:r>
              <a:rPr lang="en-US" sz="32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e</a:t>
            </a: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mployers</a:t>
            </a:r>
            <a:endParaRPr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Financial contributions</a:t>
            </a:r>
            <a:endParaRPr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Use of facilities and equipment</a:t>
            </a:r>
            <a:endParaRPr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Campaigning while on </a:t>
            </a:r>
            <a:r>
              <a:rPr lang="en-US" sz="32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U</a:t>
            </a: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nion</a:t>
            </a:r>
            <a:r>
              <a:rPr lang="en-US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or company time</a:t>
            </a:r>
            <a:endParaRPr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4"/>
          <p:cNvSpPr txBox="1">
            <a:spLocks noGrp="1"/>
          </p:cNvSpPr>
          <p:nvPr>
            <p:ph type="title"/>
          </p:nvPr>
        </p:nvSpPr>
        <p:spPr>
          <a:xfrm>
            <a:off x="457200" y="1331712"/>
            <a:ext cx="8229600" cy="231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60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EXAMPLES</a:t>
            </a:r>
            <a:endParaRPr sz="6000" b="1"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5"/>
          <p:cNvSpPr txBox="1">
            <a:spLocks noGrp="1"/>
          </p:cNvSpPr>
          <p:nvPr>
            <p:ph type="title"/>
          </p:nvPr>
        </p:nvSpPr>
        <p:spPr>
          <a:xfrm>
            <a:off x="457200" y="1331712"/>
            <a:ext cx="8229600" cy="231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4400" b="1" i="0" u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Business </a:t>
            </a:r>
            <a:r>
              <a:rPr lang="en-US" sz="44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m</a:t>
            </a:r>
            <a:r>
              <a:rPr lang="en-US" sz="4400" b="1" i="0" u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anager sits in his </a:t>
            </a:r>
            <a:r>
              <a:rPr lang="en-US" sz="4400" b="1" i="0" u="none" smtClean="0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/her office </a:t>
            </a:r>
            <a:r>
              <a:rPr lang="en-US" sz="4400" b="1" i="0" u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calling members asking for their support.</a:t>
            </a:r>
            <a:endParaRPr b="1"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48" name="Google Shape;148;p25"/>
          <p:cNvSpPr txBox="1">
            <a:spLocks noGrp="1"/>
          </p:cNvSpPr>
          <p:nvPr>
            <p:ph type="title" idx="2"/>
          </p:nvPr>
        </p:nvSpPr>
        <p:spPr>
          <a:xfrm>
            <a:off x="0" y="4190200"/>
            <a:ext cx="9144000" cy="9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4400" b="1" i="1">
                <a:solidFill>
                  <a:srgbClr val="7E9C3D"/>
                </a:solidFill>
                <a:latin typeface="PT Sans"/>
                <a:ea typeface="PT Sans"/>
                <a:cs typeface="PT Sans"/>
                <a:sym typeface="PT Sans"/>
              </a:rPr>
              <a:t>Thoughts?</a:t>
            </a:r>
            <a:endParaRPr sz="4400" b="1" i="1">
              <a:solidFill>
                <a:srgbClr val="7E9C3D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6"/>
          <p:cNvSpPr txBox="1">
            <a:spLocks noGrp="1"/>
          </p:cNvSpPr>
          <p:nvPr>
            <p:ph type="title"/>
          </p:nvPr>
        </p:nvSpPr>
        <p:spPr>
          <a:xfrm>
            <a:off x="457200" y="1409062"/>
            <a:ext cx="8229600" cy="292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4400" b="1" i="0" u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Business </a:t>
            </a:r>
            <a:r>
              <a:rPr lang="en-US" sz="44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a</a:t>
            </a:r>
            <a:r>
              <a:rPr lang="en-US" sz="4400" b="1" i="0" u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gent visits job sites on business and while there, shakes hands with members asking for their support.</a:t>
            </a:r>
            <a:endParaRPr b="1"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54" name="Google Shape;154;p26"/>
          <p:cNvSpPr txBox="1">
            <a:spLocks noGrp="1"/>
          </p:cNvSpPr>
          <p:nvPr>
            <p:ph type="title" idx="2"/>
          </p:nvPr>
        </p:nvSpPr>
        <p:spPr>
          <a:xfrm>
            <a:off x="0" y="4190200"/>
            <a:ext cx="9144000" cy="9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4400" b="1" i="1">
                <a:solidFill>
                  <a:srgbClr val="7E9C3D"/>
                </a:solidFill>
                <a:latin typeface="PT Sans"/>
                <a:ea typeface="PT Sans"/>
                <a:cs typeface="PT Sans"/>
                <a:sym typeface="PT Sans"/>
              </a:rPr>
              <a:t>Thoughts?</a:t>
            </a:r>
            <a:endParaRPr sz="4400" b="1" i="1">
              <a:solidFill>
                <a:srgbClr val="7E9C3D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7"/>
          <p:cNvSpPr txBox="1">
            <a:spLocks noGrp="1"/>
          </p:cNvSpPr>
          <p:nvPr>
            <p:ph type="title"/>
          </p:nvPr>
        </p:nvSpPr>
        <p:spPr>
          <a:xfrm>
            <a:off x="457200" y="1602800"/>
            <a:ext cx="82296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4400" b="1" i="0" u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Office </a:t>
            </a:r>
            <a:r>
              <a:rPr lang="en-US" sz="44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s</a:t>
            </a:r>
            <a:r>
              <a:rPr lang="en-US" sz="4400" b="1" i="0" u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ecretary wears campaign button while in office.</a:t>
            </a:r>
            <a:endParaRPr sz="4400" b="1"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60" name="Google Shape;160;p27"/>
          <p:cNvSpPr txBox="1">
            <a:spLocks noGrp="1"/>
          </p:cNvSpPr>
          <p:nvPr>
            <p:ph type="title" idx="2"/>
          </p:nvPr>
        </p:nvSpPr>
        <p:spPr>
          <a:xfrm>
            <a:off x="0" y="4190200"/>
            <a:ext cx="9144000" cy="9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4400" b="1" i="1">
                <a:solidFill>
                  <a:srgbClr val="7E9C3D"/>
                </a:solidFill>
                <a:latin typeface="PT Sans"/>
                <a:ea typeface="PT Sans"/>
                <a:cs typeface="PT Sans"/>
                <a:sym typeface="PT Sans"/>
              </a:rPr>
              <a:t>Thoughts?</a:t>
            </a:r>
            <a:endParaRPr sz="4400" b="1" i="1">
              <a:solidFill>
                <a:srgbClr val="7E9C3D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8"/>
          <p:cNvSpPr txBox="1">
            <a:spLocks noGrp="1"/>
          </p:cNvSpPr>
          <p:nvPr>
            <p:ph type="title"/>
          </p:nvPr>
        </p:nvSpPr>
        <p:spPr>
          <a:xfrm>
            <a:off x="457200" y="1086762"/>
            <a:ext cx="8229600" cy="338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4400" b="1" i="0" u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Organizing </a:t>
            </a:r>
            <a:r>
              <a:rPr lang="en-US" sz="44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c</a:t>
            </a:r>
            <a:r>
              <a:rPr lang="en-US" sz="4400" b="1" i="0" u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ommittee meets in </a:t>
            </a:r>
            <a:r>
              <a:rPr lang="en-US" sz="44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L</a:t>
            </a:r>
            <a:r>
              <a:rPr lang="en-US" sz="4400" b="1" i="0" u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ocal </a:t>
            </a:r>
            <a:r>
              <a:rPr lang="en-US" sz="44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U</a:t>
            </a:r>
            <a:r>
              <a:rPr lang="en-US" sz="4400" b="1" i="0" u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nion </a:t>
            </a:r>
            <a:r>
              <a:rPr lang="en-US" sz="44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o</a:t>
            </a:r>
            <a:r>
              <a:rPr lang="en-US" sz="4400" b="1" i="0" u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ffice and invites one of the candidates to address the committee.</a:t>
            </a:r>
            <a:endParaRPr sz="4400" b="1"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66" name="Google Shape;166;p28"/>
          <p:cNvSpPr txBox="1">
            <a:spLocks noGrp="1"/>
          </p:cNvSpPr>
          <p:nvPr>
            <p:ph type="title" idx="2"/>
          </p:nvPr>
        </p:nvSpPr>
        <p:spPr>
          <a:xfrm>
            <a:off x="0" y="4190200"/>
            <a:ext cx="9144000" cy="9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4400" b="1" i="1">
                <a:solidFill>
                  <a:srgbClr val="7E9C3D"/>
                </a:solidFill>
                <a:latin typeface="PT Sans"/>
                <a:ea typeface="PT Sans"/>
                <a:cs typeface="PT Sans"/>
                <a:sym typeface="PT Sans"/>
              </a:rPr>
              <a:t>Thoughts?</a:t>
            </a:r>
            <a:endParaRPr sz="4400" b="1" i="1">
              <a:solidFill>
                <a:srgbClr val="7E9C3D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9"/>
          <p:cNvSpPr txBox="1">
            <a:spLocks noGrp="1"/>
          </p:cNvSpPr>
          <p:nvPr>
            <p:ph type="title"/>
          </p:nvPr>
        </p:nvSpPr>
        <p:spPr>
          <a:xfrm>
            <a:off x="0" y="1342150"/>
            <a:ext cx="9144000" cy="309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en-US" sz="4400" b="1" i="0" u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Business </a:t>
            </a:r>
            <a:r>
              <a:rPr lang="en-US" sz="44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m</a:t>
            </a:r>
            <a:r>
              <a:rPr lang="en-US" sz="4400" b="1" i="0" u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anager’s brother owns a large copying business and allows </a:t>
            </a:r>
            <a:r>
              <a:rPr lang="en-US" sz="44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B</a:t>
            </a:r>
            <a:r>
              <a:rPr lang="en-US" sz="4400" b="1" i="0" u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usiness </a:t>
            </a:r>
            <a:r>
              <a:rPr lang="en-US" sz="44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m</a:t>
            </a:r>
            <a:r>
              <a:rPr lang="en-US" sz="4400" b="1" i="0" u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anager to copy campaign literature there for free.</a:t>
            </a:r>
            <a:endParaRPr sz="4400" b="1"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72" name="Google Shape;172;p29"/>
          <p:cNvSpPr txBox="1">
            <a:spLocks noGrp="1"/>
          </p:cNvSpPr>
          <p:nvPr>
            <p:ph type="title" idx="2"/>
          </p:nvPr>
        </p:nvSpPr>
        <p:spPr>
          <a:xfrm>
            <a:off x="0" y="4190200"/>
            <a:ext cx="9144000" cy="9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4400" b="1" i="1">
                <a:solidFill>
                  <a:srgbClr val="7E9C3D"/>
                </a:solidFill>
                <a:latin typeface="PT Sans"/>
                <a:ea typeface="PT Sans"/>
                <a:cs typeface="PT Sans"/>
                <a:sym typeface="PT Sans"/>
              </a:rPr>
              <a:t>Thoughts?</a:t>
            </a:r>
            <a:endParaRPr sz="4400" b="1" i="1">
              <a:solidFill>
                <a:srgbClr val="7E9C3D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0"/>
          <p:cNvSpPr txBox="1">
            <a:spLocks noGrp="1"/>
          </p:cNvSpPr>
          <p:nvPr>
            <p:ph type="title"/>
          </p:nvPr>
        </p:nvSpPr>
        <p:spPr>
          <a:xfrm>
            <a:off x="720450" y="2079375"/>
            <a:ext cx="7703100" cy="145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en-US" sz="4400" b="1" i="0" u="none">
                <a:solidFill>
                  <a:srgbClr val="FFFFFF"/>
                </a:solidFill>
                <a:latin typeface="PT Sans"/>
                <a:ea typeface="PT Sans"/>
                <a:cs typeface="PT Sans"/>
                <a:sym typeface="PT Sans"/>
              </a:rPr>
              <a:t>Candidate puts the </a:t>
            </a:r>
            <a:r>
              <a:rPr lang="en-US" sz="4400" b="1">
                <a:solidFill>
                  <a:srgbClr val="FFFFFF"/>
                </a:solidFill>
                <a:latin typeface="PT Sans"/>
                <a:ea typeface="PT Sans"/>
                <a:cs typeface="PT Sans"/>
                <a:sym typeface="PT Sans"/>
              </a:rPr>
              <a:t>U</a:t>
            </a:r>
            <a:r>
              <a:rPr lang="en-US" sz="4400" b="1" i="0" u="none">
                <a:solidFill>
                  <a:srgbClr val="FFFFFF"/>
                </a:solidFill>
                <a:latin typeface="PT Sans"/>
                <a:ea typeface="PT Sans"/>
                <a:cs typeface="PT Sans"/>
                <a:sym typeface="PT Sans"/>
              </a:rPr>
              <a:t>nion logo on his campaign literature.</a:t>
            </a:r>
            <a:endParaRPr sz="4400" b="1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78" name="Google Shape;178;p30"/>
          <p:cNvSpPr txBox="1">
            <a:spLocks noGrp="1"/>
          </p:cNvSpPr>
          <p:nvPr>
            <p:ph type="title" idx="2"/>
          </p:nvPr>
        </p:nvSpPr>
        <p:spPr>
          <a:xfrm>
            <a:off x="0" y="4190200"/>
            <a:ext cx="9144000" cy="9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4400" b="1" i="1">
                <a:solidFill>
                  <a:srgbClr val="7E9C3D"/>
                </a:solidFill>
                <a:latin typeface="PT Sans"/>
                <a:ea typeface="PT Sans"/>
                <a:cs typeface="PT Sans"/>
                <a:sym typeface="PT Sans"/>
              </a:rPr>
              <a:t>Thoughts?</a:t>
            </a:r>
            <a:endParaRPr sz="4400" b="1" i="1">
              <a:solidFill>
                <a:srgbClr val="7E9C3D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1"/>
          <p:cNvSpPr txBox="1">
            <a:spLocks noGrp="1"/>
          </p:cNvSpPr>
          <p:nvPr>
            <p:ph type="title"/>
          </p:nvPr>
        </p:nvSpPr>
        <p:spPr>
          <a:xfrm>
            <a:off x="565800" y="1341300"/>
            <a:ext cx="8012400" cy="20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4400" b="1" i="0" u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Candidate stands outside of building as</a:t>
            </a:r>
            <a:r>
              <a:rPr lang="en-US" sz="44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 meeting is getting ready to start shaking members hands asking for support. </a:t>
            </a:r>
            <a:endParaRPr b="1"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84" name="Google Shape;184;p31"/>
          <p:cNvSpPr txBox="1">
            <a:spLocks noGrp="1"/>
          </p:cNvSpPr>
          <p:nvPr>
            <p:ph type="title" idx="2"/>
          </p:nvPr>
        </p:nvSpPr>
        <p:spPr>
          <a:xfrm>
            <a:off x="0" y="4190200"/>
            <a:ext cx="9144000" cy="9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4400" b="1" i="1">
                <a:solidFill>
                  <a:srgbClr val="7E9C3D"/>
                </a:solidFill>
                <a:latin typeface="PT Sans"/>
                <a:ea typeface="PT Sans"/>
                <a:cs typeface="PT Sans"/>
                <a:sym typeface="PT Sans"/>
              </a:rPr>
              <a:t>Thoughts?</a:t>
            </a:r>
            <a:endParaRPr sz="4400" b="1" i="1">
              <a:solidFill>
                <a:srgbClr val="7E9C3D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2"/>
          <p:cNvSpPr txBox="1">
            <a:spLocks noGrp="1"/>
          </p:cNvSpPr>
          <p:nvPr>
            <p:ph type="title"/>
          </p:nvPr>
        </p:nvSpPr>
        <p:spPr>
          <a:xfrm>
            <a:off x="565800" y="1341300"/>
            <a:ext cx="8012400" cy="20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4400" b="1" i="0" u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Candidate has a website featuring </a:t>
            </a:r>
            <a:r>
              <a:rPr lang="en-US" sz="44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U</a:t>
            </a:r>
            <a:r>
              <a:rPr lang="en-US" sz="4400" b="1" i="0" u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nion logo.</a:t>
            </a:r>
            <a:endParaRPr b="1"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90" name="Google Shape;190;p32"/>
          <p:cNvSpPr txBox="1">
            <a:spLocks noGrp="1"/>
          </p:cNvSpPr>
          <p:nvPr>
            <p:ph type="title" idx="2"/>
          </p:nvPr>
        </p:nvSpPr>
        <p:spPr>
          <a:xfrm>
            <a:off x="0" y="4190200"/>
            <a:ext cx="9144000" cy="9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4400" b="1" i="1">
                <a:solidFill>
                  <a:srgbClr val="7E9C3D"/>
                </a:solidFill>
                <a:latin typeface="PT Sans"/>
                <a:ea typeface="PT Sans"/>
                <a:cs typeface="PT Sans"/>
                <a:sym typeface="PT Sans"/>
              </a:rPr>
              <a:t>Thoughts?</a:t>
            </a:r>
            <a:endParaRPr sz="4400" b="1" i="1">
              <a:solidFill>
                <a:srgbClr val="7E9C3D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5"/>
          <p:cNvSpPr txBox="1">
            <a:spLocks noGrp="1"/>
          </p:cNvSpPr>
          <p:nvPr>
            <p:ph type="title"/>
          </p:nvPr>
        </p:nvSpPr>
        <p:spPr>
          <a:xfrm>
            <a:off x="0" y="533400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800"/>
              <a:buFont typeface="Arial"/>
              <a:buNone/>
            </a:pPr>
            <a:r>
              <a:rPr lang="en-US" sz="4400" b="1">
                <a:solidFill>
                  <a:srgbClr val="FFFFFF"/>
                </a:solidFill>
                <a:latin typeface="PT Sans"/>
                <a:ea typeface="PT Sans"/>
                <a:cs typeface="PT Sans"/>
                <a:sym typeface="PT Sans"/>
              </a:rPr>
              <a:t>Labor Management Reporting and Disclosure Act (</a:t>
            </a:r>
            <a:r>
              <a:rPr lang="en-US" sz="4400" b="1" i="0" u="none">
                <a:solidFill>
                  <a:srgbClr val="FFFFFF"/>
                </a:solidFill>
                <a:latin typeface="PT Sans"/>
                <a:ea typeface="PT Sans"/>
                <a:cs typeface="PT Sans"/>
                <a:sym typeface="PT Sans"/>
              </a:rPr>
              <a:t>LMRDA)</a:t>
            </a:r>
            <a:endParaRPr sz="4400" b="1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88" name="Google Shape;88;p15"/>
          <p:cNvSpPr txBox="1">
            <a:spLocks noGrp="1"/>
          </p:cNvSpPr>
          <p:nvPr>
            <p:ph type="body" idx="1"/>
          </p:nvPr>
        </p:nvSpPr>
        <p:spPr>
          <a:xfrm>
            <a:off x="521650" y="2446700"/>
            <a:ext cx="82296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Elections at least every 3 years</a:t>
            </a:r>
            <a:endParaRPr sz="32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Elections by secret ballot</a:t>
            </a:r>
            <a:endParaRPr sz="32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No </a:t>
            </a:r>
            <a:r>
              <a:rPr lang="en-US" sz="32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U</a:t>
            </a: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nion or </a:t>
            </a:r>
            <a:r>
              <a:rPr lang="en-US" sz="32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e</a:t>
            </a: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mployer funds</a:t>
            </a:r>
            <a:endParaRPr sz="32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Must follow </a:t>
            </a:r>
            <a:r>
              <a:rPr lang="en-US" sz="32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U</a:t>
            </a: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nion </a:t>
            </a:r>
            <a:r>
              <a:rPr lang="en-US" sz="32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c</a:t>
            </a: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onstitution</a:t>
            </a:r>
            <a:endParaRPr sz="32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3"/>
          <p:cNvSpPr txBox="1">
            <a:spLocks noGrp="1"/>
          </p:cNvSpPr>
          <p:nvPr>
            <p:ph type="title"/>
          </p:nvPr>
        </p:nvSpPr>
        <p:spPr>
          <a:xfrm>
            <a:off x="0" y="1727925"/>
            <a:ext cx="9144000" cy="24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44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Using the </a:t>
            </a:r>
            <a:r>
              <a:rPr lang="en-US" sz="4400" b="1" i="0" u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Local Union</a:t>
            </a:r>
            <a:r>
              <a:rPr lang="en-US" sz="4400" b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’s</a:t>
            </a:r>
            <a:r>
              <a:rPr lang="en-US" sz="4400" b="1" i="0" u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 Newsletter </a:t>
            </a:r>
            <a:endParaRPr sz="4400" b="1" i="0" u="none">
              <a:solidFill>
                <a:schemeClr val="lt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4400" b="1" i="0" u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to put campaign verbiage from candidate.</a:t>
            </a:r>
            <a:endParaRPr sz="4400" b="1"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96" name="Google Shape;196;p33"/>
          <p:cNvSpPr txBox="1"/>
          <p:nvPr/>
        </p:nvSpPr>
        <p:spPr>
          <a:xfrm>
            <a:off x="3733800" y="3352800"/>
            <a:ext cx="19050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33"/>
          <p:cNvSpPr txBox="1">
            <a:spLocks noGrp="1"/>
          </p:cNvSpPr>
          <p:nvPr>
            <p:ph type="title" idx="2"/>
          </p:nvPr>
        </p:nvSpPr>
        <p:spPr>
          <a:xfrm>
            <a:off x="0" y="4190200"/>
            <a:ext cx="9144000" cy="9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4400" b="1" i="1">
                <a:solidFill>
                  <a:srgbClr val="7E9C3D"/>
                </a:solidFill>
                <a:latin typeface="PT Sans"/>
                <a:ea typeface="PT Sans"/>
                <a:cs typeface="PT Sans"/>
                <a:sym typeface="PT Sans"/>
              </a:rPr>
              <a:t>Thoughts?</a:t>
            </a:r>
            <a:endParaRPr sz="4400" b="1" i="1">
              <a:solidFill>
                <a:srgbClr val="7E9C3D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4"/>
          <p:cNvSpPr txBox="1"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Arial"/>
              <a:buNone/>
            </a:pPr>
            <a:r>
              <a:rPr lang="en-US" sz="4400" b="1">
                <a:solidFill>
                  <a:srgbClr val="FFFFFF"/>
                </a:solidFill>
                <a:latin typeface="PT Sans"/>
                <a:ea typeface="PT Sans"/>
                <a:cs typeface="PT Sans"/>
                <a:sym typeface="PT Sans"/>
              </a:rPr>
              <a:t>SECRET BALLOT</a:t>
            </a:r>
            <a:endParaRPr sz="4400" b="1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03" name="Google Shape;203;p34"/>
          <p:cNvSpPr txBox="1">
            <a:spLocks noGrp="1"/>
          </p:cNvSpPr>
          <p:nvPr>
            <p:ph type="body" idx="1"/>
          </p:nvPr>
        </p:nvSpPr>
        <p:spPr>
          <a:xfrm>
            <a:off x="457200" y="2646075"/>
            <a:ext cx="8516100" cy="300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Booth</a:t>
            </a:r>
            <a:r>
              <a:rPr lang="en-US" sz="32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, </a:t>
            </a: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screen or separate room</a:t>
            </a:r>
            <a:endParaRPr sz="32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Cannot be an option, must be the </a:t>
            </a:r>
            <a:r>
              <a:rPr lang="en-US" sz="3200" i="0" u="sng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only</a:t>
            </a: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 option</a:t>
            </a:r>
            <a:endParaRPr sz="32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If secrecy compromised, ballot should be discarded</a:t>
            </a:r>
            <a:endParaRPr sz="32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5"/>
          <p:cNvSpPr txBox="1">
            <a:spLocks noGrp="1"/>
          </p:cNvSpPr>
          <p:nvPr>
            <p:ph type="title"/>
          </p:nvPr>
        </p:nvSpPr>
        <p:spPr>
          <a:xfrm>
            <a:off x="0" y="635450"/>
            <a:ext cx="9144000" cy="10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Arial"/>
              <a:buNone/>
            </a:pPr>
            <a:r>
              <a:rPr lang="en-US" sz="4400" b="1">
                <a:solidFill>
                  <a:srgbClr val="FFFFFF"/>
                </a:solidFill>
                <a:latin typeface="PT Sans"/>
                <a:ea typeface="PT Sans"/>
                <a:cs typeface="PT Sans"/>
                <a:sym typeface="PT Sans"/>
              </a:rPr>
              <a:t>MAIL AND ABSENTEE BALLOTS</a:t>
            </a:r>
            <a:endParaRPr sz="4400" b="1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09" name="Google Shape;209;p35"/>
          <p:cNvSpPr txBox="1">
            <a:spLocks noGrp="1"/>
          </p:cNvSpPr>
          <p:nvPr>
            <p:ph type="body" idx="1"/>
          </p:nvPr>
        </p:nvSpPr>
        <p:spPr>
          <a:xfrm>
            <a:off x="219300" y="1888400"/>
            <a:ext cx="892470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141"/>
              </a:buClr>
              <a:buSzPts val="2800"/>
              <a:buFont typeface="PT Sans"/>
              <a:buChar char="•"/>
            </a:pPr>
            <a:r>
              <a:rPr lang="en-US" sz="2800" i="0" u="none" strike="noStrike" cap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Any </a:t>
            </a:r>
            <a:r>
              <a:rPr lang="en-US" sz="28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L</a:t>
            </a:r>
            <a:r>
              <a:rPr lang="en-US" sz="2800" i="0" u="none" strike="noStrike" cap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ocal </a:t>
            </a:r>
            <a:r>
              <a:rPr lang="en-US" sz="28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U</a:t>
            </a:r>
            <a:r>
              <a:rPr lang="en-US" sz="2800" i="0" u="none" strike="noStrike" cap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nion can conduct</a:t>
            </a:r>
            <a:r>
              <a:rPr lang="en-US" sz="28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800" i="0" u="none" strike="noStrike" cap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a mail ballot election</a:t>
            </a:r>
            <a:endParaRPr sz="28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914400" marR="0" lvl="1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141"/>
              </a:buClr>
              <a:buSzPts val="2800"/>
              <a:buFont typeface="PT Sans"/>
              <a:buChar char="–"/>
            </a:pPr>
            <a:r>
              <a:rPr lang="en-US" sz="2800" i="0" u="none" strike="noStrike" cap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Must be authorized by bylaws or resolution adopted with prior notice to all members</a:t>
            </a:r>
            <a:endParaRPr sz="28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marR="0" lvl="0" indent="-317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04141"/>
              </a:buClr>
              <a:buSzPts val="2800"/>
              <a:buFont typeface="PT Sans"/>
              <a:buChar char="•"/>
            </a:pPr>
            <a:r>
              <a:rPr lang="en-US" sz="2800" i="0" u="none" strike="noStrike" cap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Any member can vote by absentee ballot.</a:t>
            </a:r>
            <a:endParaRPr sz="28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404141"/>
              </a:buClr>
              <a:buSzPts val="2800"/>
              <a:buFont typeface="PT Sans"/>
              <a:buChar char="–"/>
            </a:pPr>
            <a:r>
              <a:rPr lang="en-US" sz="2800" i="0" u="none" strike="noStrike" cap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If a request for absentee ballot is received 10 days prior to election, it will be mailed to the voter</a:t>
            </a:r>
            <a:endParaRPr sz="28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404141"/>
              </a:buClr>
              <a:buSzPts val="2800"/>
              <a:buFont typeface="PT Sans"/>
              <a:buChar char="–"/>
            </a:pPr>
            <a:r>
              <a:rPr lang="en-US" sz="2800" i="0" u="none" strike="noStrike" cap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If a request is received less than 10 days </a:t>
            </a:r>
            <a:endParaRPr sz="2800" i="0" u="none" strike="noStrike" cap="none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74295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lang="en-US" sz="2800" i="0" u="none" strike="noStrike" cap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prior to election, it can be completed at </a:t>
            </a:r>
            <a:endParaRPr sz="2800" i="0" u="none" strike="noStrike" cap="none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74295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lang="en-US" sz="2800" i="0" u="none" strike="noStrike" cap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the </a:t>
            </a:r>
            <a:r>
              <a:rPr lang="en-US" sz="28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L</a:t>
            </a:r>
            <a:r>
              <a:rPr lang="en-US" sz="2800" i="0" u="none" strike="noStrike" cap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ocal </a:t>
            </a:r>
            <a:r>
              <a:rPr lang="en-US" sz="28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U</a:t>
            </a:r>
            <a:r>
              <a:rPr lang="en-US" sz="2800" i="0" u="none" strike="noStrike" cap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nion office</a:t>
            </a:r>
            <a:endParaRPr sz="28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6"/>
          <p:cNvSpPr txBox="1"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Arial"/>
              <a:buNone/>
            </a:pPr>
            <a:r>
              <a:rPr lang="en-US" sz="4400" b="1">
                <a:solidFill>
                  <a:srgbClr val="FFFFFF"/>
                </a:solidFill>
                <a:latin typeface="PT Sans"/>
                <a:ea typeface="PT Sans"/>
                <a:cs typeface="PT Sans"/>
                <a:sym typeface="PT Sans"/>
              </a:rPr>
              <a:t>MAIL AND ABSENTEE BALLOTS</a:t>
            </a:r>
            <a:endParaRPr b="1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15" name="Google Shape;215;p36"/>
          <p:cNvSpPr txBox="1">
            <a:spLocks noGrp="1"/>
          </p:cNvSpPr>
          <p:nvPr>
            <p:ph type="body" idx="1"/>
          </p:nvPr>
        </p:nvSpPr>
        <p:spPr>
          <a:xfrm>
            <a:off x="317700" y="2139625"/>
            <a:ext cx="8229600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Double envelope system</a:t>
            </a:r>
            <a:endParaRPr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Outside envelope must be signed</a:t>
            </a:r>
            <a:endParaRPr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Unsigned envelopes should be discarded</a:t>
            </a:r>
            <a:endParaRPr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Ballots must be delivered either to a P.O. </a:t>
            </a:r>
            <a:r>
              <a:rPr lang="en-US" sz="32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b</a:t>
            </a: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ox or to a neutral or disinterested person who cannot be a member or employee </a:t>
            </a:r>
            <a:endParaRPr sz="32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of the Local Union</a:t>
            </a:r>
            <a:endParaRPr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i="0" u="none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7"/>
          <p:cNvSpPr txBox="1">
            <a:spLocks noGrp="1"/>
          </p:cNvSpPr>
          <p:nvPr>
            <p:ph type="title"/>
          </p:nvPr>
        </p:nvSpPr>
        <p:spPr>
          <a:xfrm>
            <a:off x="0" y="503225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Arial"/>
              <a:buNone/>
            </a:pPr>
            <a:r>
              <a:rPr lang="en-US" sz="4400" b="1">
                <a:solidFill>
                  <a:srgbClr val="FFFFFF"/>
                </a:solidFill>
                <a:latin typeface="PT Sans"/>
                <a:ea typeface="PT Sans"/>
                <a:cs typeface="PT Sans"/>
                <a:sym typeface="PT Sans"/>
              </a:rPr>
              <a:t>SOME OTHER REQUIREMENTS</a:t>
            </a:r>
            <a:endParaRPr b="1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21" name="Google Shape;221;p37"/>
          <p:cNvSpPr txBox="1">
            <a:spLocks noGrp="1"/>
          </p:cNvSpPr>
          <p:nvPr>
            <p:ph type="body" idx="1"/>
          </p:nvPr>
        </p:nvSpPr>
        <p:spPr>
          <a:xfrm>
            <a:off x="457200" y="20127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Candidates entitled to observers at polling place and wherever votes are counted</a:t>
            </a:r>
            <a:endParaRPr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Observers can challenge voter’s eligibility</a:t>
            </a:r>
            <a:endParaRPr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Campaigning prohibited in</a:t>
            </a:r>
            <a:r>
              <a:rPr lang="en-US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polling place</a:t>
            </a:r>
            <a:endParaRPr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Discarding ballots</a:t>
            </a:r>
            <a:endParaRPr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Keep all paperwork for</a:t>
            </a:r>
            <a:r>
              <a:rPr lang="en-US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at least 1 year </a:t>
            </a:r>
            <a:endParaRPr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8"/>
          <p:cNvSpPr txBox="1">
            <a:spLocks noGrp="1"/>
          </p:cNvSpPr>
          <p:nvPr>
            <p:ph type="title"/>
          </p:nvPr>
        </p:nvSpPr>
        <p:spPr>
          <a:xfrm>
            <a:off x="0" y="579425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Arial"/>
              <a:buNone/>
            </a:pPr>
            <a:r>
              <a:rPr lang="en-US" sz="4400" b="1">
                <a:solidFill>
                  <a:srgbClr val="FFFFFF"/>
                </a:solidFill>
                <a:latin typeface="PT Sans"/>
                <a:ea typeface="PT Sans"/>
                <a:cs typeface="PT Sans"/>
                <a:sym typeface="PT Sans"/>
              </a:rPr>
              <a:t>ELECTION PROTESTS</a:t>
            </a:r>
            <a:endParaRPr sz="4400" b="1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27" name="Google Shape;227;p38"/>
          <p:cNvSpPr txBox="1">
            <a:spLocks noGrp="1"/>
          </p:cNvSpPr>
          <p:nvPr>
            <p:ph type="body" idx="1"/>
          </p:nvPr>
        </p:nvSpPr>
        <p:spPr>
          <a:xfrm>
            <a:off x="457200" y="2286000"/>
            <a:ext cx="8549100" cy="32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Must file timely protest under </a:t>
            </a:r>
            <a:r>
              <a:rPr lang="en-US" sz="32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c</a:t>
            </a: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onstitution and </a:t>
            </a:r>
            <a:r>
              <a:rPr lang="en-US" sz="32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b</a:t>
            </a: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ylaws</a:t>
            </a:r>
            <a:endParaRPr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Can file complaint with </a:t>
            </a:r>
            <a:r>
              <a:rPr lang="en-US" sz="32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D</a:t>
            </a: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epartment of </a:t>
            </a:r>
            <a:r>
              <a:rPr lang="en-US" sz="32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L</a:t>
            </a: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abor</a:t>
            </a:r>
            <a:endParaRPr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Any </a:t>
            </a:r>
            <a:r>
              <a:rPr lang="en-US" sz="32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L</a:t>
            </a: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ocal </a:t>
            </a:r>
            <a:r>
              <a:rPr lang="en-US" sz="32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U</a:t>
            </a: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nion member can file</a:t>
            </a:r>
            <a:endParaRPr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9"/>
          <p:cNvSpPr txBox="1">
            <a:spLocks noGrp="1"/>
          </p:cNvSpPr>
          <p:nvPr>
            <p:ph type="title"/>
          </p:nvPr>
        </p:nvSpPr>
        <p:spPr>
          <a:xfrm>
            <a:off x="-64225" y="609600"/>
            <a:ext cx="9208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Arial"/>
              <a:buNone/>
            </a:pPr>
            <a:r>
              <a:rPr lang="en-US" sz="4400" b="1">
                <a:solidFill>
                  <a:srgbClr val="FFFFFF"/>
                </a:solidFill>
                <a:latin typeface="PT Sans"/>
                <a:ea typeface="PT Sans"/>
                <a:cs typeface="PT Sans"/>
                <a:sym typeface="PT Sans"/>
              </a:rPr>
              <a:t>DEPARTMENT OF LABOR</a:t>
            </a:r>
            <a:endParaRPr b="1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33" name="Google Shape;233;p39"/>
          <p:cNvSpPr txBox="1">
            <a:spLocks noGrp="1"/>
          </p:cNvSpPr>
          <p:nvPr>
            <p:ph type="body" idx="1"/>
          </p:nvPr>
        </p:nvSpPr>
        <p:spPr>
          <a:xfrm>
            <a:off x="457200" y="1867962"/>
            <a:ext cx="8229600" cy="422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141"/>
              </a:buClr>
              <a:buSzPts val="3100"/>
              <a:buFont typeface="PT Sans"/>
              <a:buChar char="•"/>
            </a:pPr>
            <a:r>
              <a:rPr lang="en-US" sz="31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Will investigate complaints</a:t>
            </a:r>
            <a:endParaRPr sz="31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365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04141"/>
              </a:buClr>
              <a:buSzPts val="3100"/>
              <a:buFont typeface="PT Sans"/>
              <a:buChar char="•"/>
            </a:pPr>
            <a:r>
              <a:rPr lang="en-US" sz="31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Two questions</a:t>
            </a:r>
            <a:endParaRPr sz="31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685800" lvl="0" indent="-25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141"/>
              </a:buClr>
              <a:buSzPts val="3100"/>
              <a:buFont typeface="PT Sans"/>
              <a:buAutoNum type="arabicPeriod"/>
            </a:pPr>
            <a:r>
              <a:rPr lang="en-US" sz="31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Has there been a violation of LMRDA </a:t>
            </a:r>
            <a:endParaRPr sz="3100" i="0" u="none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685800" lvl="0" indent="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31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or </a:t>
            </a:r>
            <a:r>
              <a:rPr lang="en-US" sz="31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U</a:t>
            </a:r>
            <a:r>
              <a:rPr lang="en-US" sz="31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nion constitution?</a:t>
            </a:r>
            <a:endParaRPr sz="31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685800" lvl="0" indent="-25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404141"/>
              </a:buClr>
              <a:buSzPts val="3100"/>
              <a:buFont typeface="PT Sans"/>
              <a:buAutoNum type="arabicPeriod"/>
            </a:pPr>
            <a:r>
              <a:rPr lang="en-US" sz="31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Could violation have affected outcome </a:t>
            </a:r>
            <a:endParaRPr sz="3100" i="0" u="none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685800" lvl="0" indent="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31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of election?</a:t>
            </a:r>
            <a:endParaRPr sz="31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365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04141"/>
              </a:buClr>
              <a:buSzPts val="3100"/>
              <a:buFont typeface="PT Sans"/>
              <a:buChar char="•"/>
            </a:pPr>
            <a:r>
              <a:rPr lang="en-US" sz="31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Can sue and seek new election </a:t>
            </a:r>
            <a:r>
              <a:rPr lang="en-US" sz="31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be</a:t>
            </a:r>
            <a:r>
              <a:rPr lang="en-US" sz="31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31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held</a:t>
            </a:r>
            <a:r>
              <a:rPr lang="en-US" sz="31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endParaRPr sz="3100" i="0" u="none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31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under </a:t>
            </a:r>
            <a:r>
              <a:rPr lang="en-US" sz="31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DOL</a:t>
            </a:r>
            <a:r>
              <a:rPr lang="en-US" sz="31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’s supervision</a:t>
            </a:r>
            <a:endParaRPr sz="31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40"/>
          <p:cNvSpPr txBox="1">
            <a:spLocks noGrp="1"/>
          </p:cNvSpPr>
          <p:nvPr>
            <p:ph type="title"/>
          </p:nvPr>
        </p:nvSpPr>
        <p:spPr>
          <a:xfrm>
            <a:off x="0" y="2286000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>
                <a:solidFill>
                  <a:srgbClr val="7E9C3D"/>
                </a:solidFill>
              </a:rPr>
              <a:t>QUESTIONS?</a:t>
            </a:r>
            <a:endParaRPr sz="4400" b="1">
              <a:solidFill>
                <a:srgbClr val="7E9C3D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6"/>
          <p:cNvSpPr txBox="1">
            <a:spLocks noGrp="1"/>
          </p:cNvSpPr>
          <p:nvPr>
            <p:ph type="title"/>
          </p:nvPr>
        </p:nvSpPr>
        <p:spPr>
          <a:xfrm>
            <a:off x="0" y="503225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Arial"/>
              <a:buNone/>
            </a:pPr>
            <a:r>
              <a:rPr lang="en-US" sz="4400" b="1">
                <a:solidFill>
                  <a:srgbClr val="FFFFFF"/>
                </a:solidFill>
                <a:latin typeface="PT Sans"/>
                <a:ea typeface="PT Sans"/>
                <a:cs typeface="PT Sans"/>
                <a:sym typeface="PT Sans"/>
              </a:rPr>
              <a:t>ELIGIBILITY</a:t>
            </a:r>
            <a:endParaRPr sz="4400" b="1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94" name="Google Shape;94;p16"/>
          <p:cNvSpPr txBox="1">
            <a:spLocks noGrp="1"/>
          </p:cNvSpPr>
          <p:nvPr>
            <p:ph type="body" idx="1"/>
          </p:nvPr>
        </p:nvSpPr>
        <p:spPr>
          <a:xfrm>
            <a:off x="392750" y="2054825"/>
            <a:ext cx="87513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141"/>
              </a:buClr>
              <a:buSzPts val="3000"/>
              <a:buFont typeface="PT Sans"/>
              <a:buChar char="•"/>
            </a:pPr>
            <a:r>
              <a:rPr lang="en-US" sz="30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General </a:t>
            </a:r>
            <a:r>
              <a:rPr lang="en-US" sz="30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r</a:t>
            </a:r>
            <a:r>
              <a:rPr lang="en-US" sz="30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ule: All members in good standing can run and vote.</a:t>
            </a:r>
            <a:endParaRPr sz="30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302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04141"/>
              </a:buClr>
              <a:buSzPts val="3000"/>
              <a:buFont typeface="PT Sans"/>
              <a:buChar char="•"/>
            </a:pPr>
            <a:r>
              <a:rPr lang="en-US" sz="30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U</a:t>
            </a:r>
            <a:r>
              <a:rPr lang="en-US" sz="30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nions </a:t>
            </a:r>
            <a:r>
              <a:rPr lang="en-US" sz="3000" i="0" u="sng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can</a:t>
            </a:r>
            <a:r>
              <a:rPr lang="en-US" sz="30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30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establish qualifications for office.</a:t>
            </a:r>
            <a:endParaRPr sz="30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302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04141"/>
              </a:buClr>
              <a:buSzPts val="3000"/>
              <a:buFont typeface="PT Sans"/>
              <a:buChar char="•"/>
            </a:pPr>
            <a:r>
              <a:rPr lang="en-US" sz="30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They must be reasonable and uniformly applied.</a:t>
            </a:r>
            <a:endParaRPr sz="3000" i="1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95" name="Google Shape;95;p16"/>
          <p:cNvSpPr txBox="1">
            <a:spLocks noGrp="1"/>
          </p:cNvSpPr>
          <p:nvPr>
            <p:ph type="body" idx="2"/>
          </p:nvPr>
        </p:nvSpPr>
        <p:spPr>
          <a:xfrm>
            <a:off x="1966500" y="3958850"/>
            <a:ext cx="7177500" cy="27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</a:pPr>
            <a:endParaRPr sz="30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302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04141"/>
              </a:buClr>
              <a:buSzPts val="3000"/>
              <a:buFont typeface="PT Sans"/>
              <a:buChar char="•"/>
            </a:pPr>
            <a:r>
              <a:rPr lang="en-US" sz="3000" i="1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What does it mean to be a</a:t>
            </a:r>
            <a:endParaRPr sz="3000" i="1" u="none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3000" i="1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   </a:t>
            </a:r>
            <a:r>
              <a:rPr lang="en-US" sz="3000" i="1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member</a:t>
            </a:r>
            <a:r>
              <a:rPr lang="en-US" sz="3000" i="1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3000" i="1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in good standing?</a:t>
            </a:r>
            <a:endParaRPr sz="3000" i="1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7"/>
          <p:cNvSpPr txBox="1">
            <a:spLocks noGrp="1"/>
          </p:cNvSpPr>
          <p:nvPr>
            <p:ph type="title"/>
          </p:nvPr>
        </p:nvSpPr>
        <p:spPr>
          <a:xfrm>
            <a:off x="0" y="635575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Arial"/>
              <a:buNone/>
            </a:pPr>
            <a:r>
              <a:rPr lang="en-US" sz="4400" b="1">
                <a:solidFill>
                  <a:srgbClr val="FFFFFF"/>
                </a:solidFill>
                <a:latin typeface="PT Sans"/>
                <a:ea typeface="PT Sans"/>
                <a:cs typeface="PT Sans"/>
                <a:sym typeface="PT Sans"/>
              </a:rPr>
              <a:t>SOME ELIGIBILITY QUESTIONS</a:t>
            </a:r>
            <a:endParaRPr b="1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01" name="Google Shape;101;p17"/>
          <p:cNvSpPr txBox="1">
            <a:spLocks noGrp="1"/>
          </p:cNvSpPr>
          <p:nvPr>
            <p:ph type="body" idx="1"/>
          </p:nvPr>
        </p:nvSpPr>
        <p:spPr>
          <a:xfrm>
            <a:off x="263400" y="2200350"/>
            <a:ext cx="8617200" cy="32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683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Apprentices and </a:t>
            </a:r>
            <a:r>
              <a:rPr lang="en-US" sz="32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i</a:t>
            </a: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mprovers?</a:t>
            </a:r>
            <a:endParaRPr sz="32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683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Abatement members?</a:t>
            </a:r>
            <a:endParaRPr sz="32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683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Employer representatives </a:t>
            </a:r>
            <a:endParaRPr sz="3200" i="0" u="none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914400" lvl="1" indent="-4318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○"/>
            </a:pPr>
            <a:r>
              <a:rPr lang="en-US" sz="32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O</a:t>
            </a: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wners</a:t>
            </a:r>
            <a:endParaRPr sz="32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914400" lvl="1" indent="-4318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○"/>
            </a:pPr>
            <a:r>
              <a:rPr lang="en-US" sz="32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E</a:t>
            </a: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stimators</a:t>
            </a:r>
            <a:endParaRPr sz="3200" i="0" u="none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914400" lvl="1" indent="-4318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○"/>
            </a:pPr>
            <a:r>
              <a:rPr lang="en-US" sz="32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S</a:t>
            </a: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alesmen</a:t>
            </a:r>
            <a:endParaRPr sz="3200" i="0" u="none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914400" lvl="1" indent="-4318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○"/>
            </a:pPr>
            <a:r>
              <a:rPr lang="en-US" sz="32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S</a:t>
            </a: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uperintendents</a:t>
            </a:r>
            <a:endParaRPr sz="32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683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Unemployed members?</a:t>
            </a:r>
            <a:endParaRPr sz="32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 txBox="1"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000"/>
              <a:buFont typeface="Arial"/>
              <a:buNone/>
            </a:pPr>
            <a:r>
              <a:rPr lang="en-US" sz="4400" b="1">
                <a:solidFill>
                  <a:srgbClr val="FFFFFF"/>
                </a:solidFill>
                <a:latin typeface="PT Sans"/>
                <a:ea typeface="PT Sans"/>
                <a:cs typeface="PT Sans"/>
                <a:sym typeface="PT Sans"/>
              </a:rPr>
              <a:t>NOTICE OF NOMINATION </a:t>
            </a:r>
            <a:endParaRPr sz="4400" b="1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000"/>
              <a:buFont typeface="Arial"/>
              <a:buNone/>
            </a:pPr>
            <a:r>
              <a:rPr lang="en-US" sz="4400" b="1">
                <a:solidFill>
                  <a:srgbClr val="FFFFFF"/>
                </a:solidFill>
                <a:latin typeface="PT Sans"/>
                <a:ea typeface="PT Sans"/>
                <a:cs typeface="PT Sans"/>
                <a:sym typeface="PT Sans"/>
              </a:rPr>
              <a:t>AND ELECTION</a:t>
            </a:r>
            <a:endParaRPr sz="4400" b="1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07" name="Google Shape;107;p18"/>
          <p:cNvSpPr txBox="1">
            <a:spLocks noGrp="1"/>
          </p:cNvSpPr>
          <p:nvPr>
            <p:ph type="body" idx="1"/>
          </p:nvPr>
        </p:nvSpPr>
        <p:spPr>
          <a:xfrm>
            <a:off x="457200" y="2422925"/>
            <a:ext cx="8229600" cy="25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dirty="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Sent by </a:t>
            </a:r>
            <a:r>
              <a:rPr lang="en-US" sz="3200" dirty="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c</a:t>
            </a:r>
            <a:r>
              <a:rPr lang="en-US" sz="3200" i="0" dirty="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orresponding </a:t>
            </a:r>
            <a:r>
              <a:rPr lang="en-US" sz="3200" dirty="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s</a:t>
            </a:r>
            <a:r>
              <a:rPr lang="en-US" sz="3200" i="0" dirty="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ecretary by mail</a:t>
            </a:r>
            <a:r>
              <a:rPr lang="en-US" sz="3200" dirty="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 t</a:t>
            </a:r>
            <a:r>
              <a:rPr lang="en-US" sz="3200" i="0" dirty="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o last known address of every member</a:t>
            </a:r>
            <a:endParaRPr sz="3200" dirty="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914400" lvl="1" indent="-4318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○"/>
            </a:pPr>
            <a:r>
              <a:rPr lang="en-US" sz="3200" i="0" dirty="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At least 15 days before </a:t>
            </a:r>
            <a:r>
              <a:rPr lang="en-US" sz="3200" dirty="0" smtClean="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nomination</a:t>
            </a:r>
            <a:endParaRPr sz="3200" dirty="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914400" lvl="1" indent="-4318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○"/>
            </a:pPr>
            <a:r>
              <a:rPr lang="en-US" sz="3200" i="0" dirty="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At least 25 days before election</a:t>
            </a:r>
            <a:endParaRPr sz="3200" dirty="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9"/>
          <p:cNvSpPr txBox="1">
            <a:spLocks noGrp="1"/>
          </p:cNvSpPr>
          <p:nvPr>
            <p:ph type="title"/>
          </p:nvPr>
        </p:nvSpPr>
        <p:spPr>
          <a:xfrm>
            <a:off x="0" y="692675"/>
            <a:ext cx="91440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Arial"/>
              <a:buNone/>
            </a:pPr>
            <a:r>
              <a:rPr lang="en-US" sz="4400" b="1">
                <a:solidFill>
                  <a:srgbClr val="FFFFFF"/>
                </a:solidFill>
                <a:latin typeface="PT Sans"/>
                <a:ea typeface="PT Sans"/>
                <a:cs typeface="PT Sans"/>
                <a:sym typeface="PT Sans"/>
              </a:rPr>
              <a:t>SOME TIPS ON NOTICES</a:t>
            </a:r>
            <a:endParaRPr sz="4400" b="1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13" name="Google Shape;113;p19"/>
          <p:cNvSpPr txBox="1"/>
          <p:nvPr/>
        </p:nvSpPr>
        <p:spPr>
          <a:xfrm>
            <a:off x="969900" y="2231875"/>
            <a:ext cx="7204200" cy="329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-203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 strike="noStrike" cap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Update membership</a:t>
            </a:r>
            <a:r>
              <a:rPr lang="en-US" sz="32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3200" i="0" u="none" strike="noStrike" cap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list and addresses well in advance</a:t>
            </a:r>
            <a:endParaRPr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marR="0" lvl="0" indent="-203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 strike="noStrike" cap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Appoint </a:t>
            </a:r>
            <a:r>
              <a:rPr lang="en-US" sz="32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e</a:t>
            </a:r>
            <a:r>
              <a:rPr lang="en-US" sz="3200" i="0" u="none" strike="noStrike" cap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lection </a:t>
            </a:r>
            <a:r>
              <a:rPr lang="en-US" sz="32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c</a:t>
            </a:r>
            <a:r>
              <a:rPr lang="en-US" sz="3200" i="0" u="none" strike="noStrike" cap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ommittee before nominations</a:t>
            </a:r>
            <a:endParaRPr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marR="0" lvl="0" indent="-203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 strike="noStrike" cap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Resolve eligibility questions quickly</a:t>
            </a:r>
            <a:endParaRPr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i="0" u="none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0"/>
          <p:cNvSpPr txBox="1">
            <a:spLocks noGrp="1"/>
          </p:cNvSpPr>
          <p:nvPr>
            <p:ph type="title"/>
          </p:nvPr>
        </p:nvSpPr>
        <p:spPr>
          <a:xfrm>
            <a:off x="0" y="442200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Arial"/>
              <a:buNone/>
            </a:pPr>
            <a:r>
              <a:rPr lang="en-US" sz="4400" b="1">
                <a:solidFill>
                  <a:srgbClr val="FFFFFF"/>
                </a:solidFill>
                <a:latin typeface="PT Sans"/>
                <a:ea typeface="PT Sans"/>
                <a:cs typeface="PT Sans"/>
                <a:sym typeface="PT Sans"/>
              </a:rPr>
              <a:t>THE ELECTION CAMPAIGN</a:t>
            </a:r>
            <a:endParaRPr sz="4400" b="1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19" name="Google Shape;119;p20"/>
          <p:cNvSpPr txBox="1">
            <a:spLocks noGrp="1"/>
          </p:cNvSpPr>
          <p:nvPr>
            <p:ph type="body" idx="1"/>
          </p:nvPr>
        </p:nvSpPr>
        <p:spPr>
          <a:xfrm>
            <a:off x="457200" y="2370800"/>
            <a:ext cx="8229600" cy="26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Distribution of literature</a:t>
            </a:r>
            <a:endParaRPr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Inspection of membership list</a:t>
            </a:r>
            <a:endParaRPr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No discrimination among candidates</a:t>
            </a:r>
            <a:endParaRPr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No use of </a:t>
            </a:r>
            <a:r>
              <a:rPr lang="en-US" sz="32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U</a:t>
            </a: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nion or </a:t>
            </a:r>
            <a:r>
              <a:rPr lang="en-US" sz="32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e</a:t>
            </a: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mployer funds</a:t>
            </a:r>
            <a:endParaRPr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1"/>
          <p:cNvSpPr txBox="1">
            <a:spLocks noGrp="1"/>
          </p:cNvSpPr>
          <p:nvPr>
            <p:ph type="title"/>
          </p:nvPr>
        </p:nvSpPr>
        <p:spPr>
          <a:xfrm>
            <a:off x="0" y="503225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Arial"/>
              <a:buNone/>
            </a:pPr>
            <a:r>
              <a:rPr lang="en-US" sz="4400" b="1">
                <a:solidFill>
                  <a:srgbClr val="FFFFFF"/>
                </a:solidFill>
                <a:latin typeface="PT Sans"/>
                <a:ea typeface="PT Sans"/>
                <a:cs typeface="PT Sans"/>
                <a:sym typeface="PT Sans"/>
              </a:rPr>
              <a:t>DISTRIBUTION OF LITERATURE</a:t>
            </a:r>
            <a:endParaRPr sz="4400" b="1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25" name="Google Shape;125;p21"/>
          <p:cNvSpPr txBox="1">
            <a:spLocks noGrp="1"/>
          </p:cNvSpPr>
          <p:nvPr>
            <p:ph type="body" idx="1"/>
          </p:nvPr>
        </p:nvSpPr>
        <p:spPr>
          <a:xfrm>
            <a:off x="508775" y="2471050"/>
            <a:ext cx="8229600" cy="281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683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Must honor all reasonable requests</a:t>
            </a:r>
            <a:endParaRPr sz="32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683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Candidate, not </a:t>
            </a:r>
            <a:r>
              <a:rPr lang="en-US" sz="32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L</a:t>
            </a: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ocal </a:t>
            </a:r>
            <a:r>
              <a:rPr lang="en-US" sz="32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U</a:t>
            </a: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nion, should pay</a:t>
            </a:r>
            <a:endParaRPr sz="32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683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Can establish reasonable rules</a:t>
            </a:r>
            <a:endParaRPr sz="32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683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Cannot censor or regulate content</a:t>
            </a:r>
            <a:endParaRPr sz="32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2"/>
          <p:cNvSpPr txBox="1">
            <a:spLocks noGrp="1"/>
          </p:cNvSpPr>
          <p:nvPr>
            <p:ph type="title"/>
          </p:nvPr>
        </p:nvSpPr>
        <p:spPr>
          <a:xfrm>
            <a:off x="0" y="503225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Arial"/>
              <a:buNone/>
            </a:pPr>
            <a:r>
              <a:rPr lang="en-US" sz="4400" b="1">
                <a:solidFill>
                  <a:srgbClr val="FFFFFF"/>
                </a:solidFill>
                <a:latin typeface="PT Sans"/>
                <a:ea typeface="PT Sans"/>
                <a:cs typeface="PT Sans"/>
                <a:sym typeface="PT Sans"/>
              </a:rPr>
              <a:t>INSPECTION OF MEMBERSHIP LIST</a:t>
            </a:r>
            <a:endParaRPr sz="4400" b="1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31" name="Google Shape;131;p22"/>
          <p:cNvSpPr txBox="1">
            <a:spLocks noGrp="1"/>
          </p:cNvSpPr>
          <p:nvPr>
            <p:ph type="body" idx="1"/>
          </p:nvPr>
        </p:nvSpPr>
        <p:spPr>
          <a:xfrm>
            <a:off x="457200" y="2206075"/>
            <a:ext cx="8229600" cy="32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Right to inspect once before election</a:t>
            </a:r>
            <a:endParaRPr sz="32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Members working under </a:t>
            </a:r>
            <a:r>
              <a:rPr lang="en-US" sz="32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U</a:t>
            </a: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nion security clause (no right to inspect in </a:t>
            </a:r>
            <a:r>
              <a:rPr lang="en-US" sz="32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RTW</a:t>
            </a: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 state)</a:t>
            </a:r>
            <a:endParaRPr sz="32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No right to copy</a:t>
            </a:r>
            <a:endParaRPr sz="32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404141"/>
              </a:buClr>
              <a:buSzPts val="3200"/>
              <a:buFont typeface="PT Sans"/>
              <a:buChar char="•"/>
            </a:pP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If available to one, must be</a:t>
            </a:r>
            <a:r>
              <a:rPr lang="en-US" sz="3200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3200" i="0" u="none">
                <a:solidFill>
                  <a:srgbClr val="404141"/>
                </a:solidFill>
                <a:latin typeface="PT Sans"/>
                <a:ea typeface="PT Sans"/>
                <a:cs typeface="PT Sans"/>
                <a:sym typeface="PT Sans"/>
              </a:rPr>
              <a:t>available to all</a:t>
            </a:r>
            <a:endParaRPr sz="3200">
              <a:solidFill>
                <a:srgbClr val="40414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667</Words>
  <Application>Microsoft Office PowerPoint</Application>
  <PresentationFormat>On-screen Show (4:3)</PresentationFormat>
  <Paragraphs>111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PT Sans</vt:lpstr>
      <vt:lpstr>Default Design</vt:lpstr>
      <vt:lpstr>CONDUCTING LOCAL UNION ELECTIONS</vt:lpstr>
      <vt:lpstr>Labor Management Reporting and Disclosure Act (LMRDA)</vt:lpstr>
      <vt:lpstr>ELIGIBILITY</vt:lpstr>
      <vt:lpstr>SOME ELIGIBILITY QUESTIONS</vt:lpstr>
      <vt:lpstr>NOTICE OF NOMINATION  AND ELECTION</vt:lpstr>
      <vt:lpstr>SOME TIPS ON NOTICES</vt:lpstr>
      <vt:lpstr>THE ELECTION CAMPAIGN</vt:lpstr>
      <vt:lpstr>DISTRIBUTION OF LITERATURE</vt:lpstr>
      <vt:lpstr>INSPECTION OF MEMBERSHIP LIST</vt:lpstr>
      <vt:lpstr>NO UNION OR EMPLOYER FUNDS</vt:lpstr>
      <vt:lpstr>EXAMPLES</vt:lpstr>
      <vt:lpstr>Business manager sits in his /her office calling members asking for their support.</vt:lpstr>
      <vt:lpstr>Business agent visits job sites on business and while there, shakes hands with members asking for their support.</vt:lpstr>
      <vt:lpstr>Office secretary wears campaign button while in office.</vt:lpstr>
      <vt:lpstr>Organizing committee meets in Local Union office and invites one of the candidates to address the committee.</vt:lpstr>
      <vt:lpstr>Business manager’s brother owns a large copying business and allows Business manager to copy campaign literature there for free.</vt:lpstr>
      <vt:lpstr>Candidate puts the Union logo on his campaign literature.</vt:lpstr>
      <vt:lpstr>Candidate stands outside of building as meeting is getting ready to start shaking members hands asking for support. </vt:lpstr>
      <vt:lpstr>Candidate has a website featuring Union logo.</vt:lpstr>
      <vt:lpstr>Using the Local Union’s Newsletter  to put campaign verbiage from candidate.</vt:lpstr>
      <vt:lpstr>SECRET BALLOT</vt:lpstr>
      <vt:lpstr>MAIL AND ABSENTEE BALLOTS</vt:lpstr>
      <vt:lpstr>MAIL AND ABSENTEE BALLOTS</vt:lpstr>
      <vt:lpstr>SOME OTHER REQUIREMENTS</vt:lpstr>
      <vt:lpstr>ELECTION PROTESTS</vt:lpstr>
      <vt:lpstr>DEPARTMENT OF LABOR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CONDUCTING LOCAL UNION ELECTIONS</dc:title>
  <dc:creator>Douglas Gamble</dc:creator>
  <cp:lastModifiedBy>Doug Gamble</cp:lastModifiedBy>
  <cp:revision>3</cp:revision>
  <dcterms:modified xsi:type="dcterms:W3CDTF">2022-02-22T19:02:04Z</dcterms:modified>
</cp:coreProperties>
</file>