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1" r:id="rId2"/>
    <p:sldMasterId id="2147483663" r:id="rId3"/>
  </p:sldMasterIdLst>
  <p:sldIdLst>
    <p:sldId id="256" r:id="rId4"/>
    <p:sldId id="298" r:id="rId5"/>
    <p:sldId id="299" r:id="rId6"/>
    <p:sldId id="301" r:id="rId7"/>
    <p:sldId id="302" r:id="rId8"/>
    <p:sldId id="304" r:id="rId9"/>
    <p:sldId id="308" r:id="rId10"/>
    <p:sldId id="311" r:id="rId11"/>
    <p:sldId id="310" r:id="rId12"/>
    <p:sldId id="312" r:id="rId13"/>
    <p:sldId id="313" r:id="rId14"/>
    <p:sldId id="314" r:id="rId15"/>
    <p:sldId id="315" r:id="rId16"/>
    <p:sldId id="316" r:id="rId17"/>
    <p:sldId id="319" r:id="rId18"/>
    <p:sldId id="317" r:id="rId19"/>
    <p:sldId id="320" r:id="rId20"/>
    <p:sldId id="318" r:id="rId21"/>
    <p:sldId id="321" r:id="rId22"/>
    <p:sldId id="322" r:id="rId23"/>
    <p:sldId id="323" r:id="rId24"/>
    <p:sldId id="324" r:id="rId25"/>
    <p:sldId id="326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337" r:id="rId37"/>
    <p:sldId id="338" r:id="rId38"/>
    <p:sldId id="341" r:id="rId39"/>
    <p:sldId id="339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7F7F7F"/>
    <a:srgbClr val="DFDF13"/>
    <a:srgbClr val="C1C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4660"/>
  </p:normalViewPr>
  <p:slideViewPr>
    <p:cSldViewPr snapToGrid="0">
      <p:cViewPr>
        <p:scale>
          <a:sx n="100" d="100"/>
          <a:sy n="100" d="100"/>
        </p:scale>
        <p:origin x="-612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8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14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33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5661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2300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083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87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2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5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8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0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91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1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8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9FA65-654E-4F4F-8B82-ED4C2FFBB88A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E6D37-8AA5-4378-99FA-CF4DABCFF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5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926" y="694932"/>
            <a:ext cx="762411" cy="7624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22582">
            <a:off x="6801580" y="-1125577"/>
            <a:ext cx="6450793" cy="64507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8747" y="304688"/>
            <a:ext cx="3108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6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Disputes &amp; Grievances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26" y="222221"/>
            <a:ext cx="359466" cy="35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534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926" y="694932"/>
            <a:ext cx="762411" cy="7624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22582">
            <a:off x="6801580" y="-1125577"/>
            <a:ext cx="6450793" cy="64507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8747" y="304688"/>
            <a:ext cx="3108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6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Disputes &amp; Grievances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26" y="222221"/>
            <a:ext cx="359466" cy="35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342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microsoft.com/office/2007/relationships/hdphoto" Target="../media/hdphoto5.wdp"/><Relationship Id="rId3" Type="http://schemas.openxmlformats.org/officeDocument/2006/relationships/image" Target="../media/image28.png"/><Relationship Id="rId7" Type="http://schemas.microsoft.com/office/2007/relationships/hdphoto" Target="../media/hdphoto2.wdp"/><Relationship Id="rId12" Type="http://schemas.openxmlformats.org/officeDocument/2006/relationships/image" Target="../media/image3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0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0" Type="http://schemas.openxmlformats.org/officeDocument/2006/relationships/image" Target="../media/image32.png"/><Relationship Id="rId4" Type="http://schemas.openxmlformats.org/officeDocument/2006/relationships/image" Target="../media/image29.png"/><Relationship Id="rId9" Type="http://schemas.microsoft.com/office/2007/relationships/hdphoto" Target="../media/hdphoto3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6" Type="http://schemas.microsoft.com/office/2007/relationships/hdphoto" Target="../media/hdphoto6.wdp"/><Relationship Id="rId5" Type="http://schemas.openxmlformats.org/officeDocument/2006/relationships/image" Target="../media/image39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655733"/>
            <a:ext cx="9144000" cy="89319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Lato Light" panose="020F0302020204030203" pitchFamily="34" charset="0"/>
              </a:rPr>
              <a:t>Jurisdictional Directors Presentation</a:t>
            </a:r>
          </a:p>
        </p:txBody>
      </p:sp>
      <p:sp>
        <p:nvSpPr>
          <p:cNvPr id="5" name="City"/>
          <p:cNvSpPr>
            <a:spLocks/>
          </p:cNvSpPr>
          <p:nvPr/>
        </p:nvSpPr>
        <p:spPr bwMode="auto">
          <a:xfrm>
            <a:off x="966446" y="3743794"/>
            <a:ext cx="10518829" cy="2214966"/>
          </a:xfrm>
          <a:custGeom>
            <a:avLst/>
            <a:gdLst>
              <a:gd name="T0" fmla="*/ 6271 w 6328"/>
              <a:gd name="T1" fmla="*/ 1284 h 1577"/>
              <a:gd name="T2" fmla="*/ 6190 w 6328"/>
              <a:gd name="T3" fmla="*/ 1017 h 1577"/>
              <a:gd name="T4" fmla="*/ 6128 w 6328"/>
              <a:gd name="T5" fmla="*/ 832 h 1577"/>
              <a:gd name="T6" fmla="*/ 5915 w 6328"/>
              <a:gd name="T7" fmla="*/ 1419 h 1577"/>
              <a:gd name="T8" fmla="*/ 5774 w 6328"/>
              <a:gd name="T9" fmla="*/ 915 h 1577"/>
              <a:gd name="T10" fmla="*/ 5452 w 6328"/>
              <a:gd name="T11" fmla="*/ 785 h 1577"/>
              <a:gd name="T12" fmla="*/ 5412 w 6328"/>
              <a:gd name="T13" fmla="*/ 749 h 1577"/>
              <a:gd name="T14" fmla="*/ 5406 w 6328"/>
              <a:gd name="T15" fmla="*/ 711 h 1577"/>
              <a:gd name="T16" fmla="*/ 5383 w 6328"/>
              <a:gd name="T17" fmla="*/ 735 h 1577"/>
              <a:gd name="T18" fmla="*/ 5373 w 6328"/>
              <a:gd name="T19" fmla="*/ 785 h 1577"/>
              <a:gd name="T20" fmla="*/ 5327 w 6328"/>
              <a:gd name="T21" fmla="*/ 945 h 1577"/>
              <a:gd name="T22" fmla="*/ 5306 w 6328"/>
              <a:gd name="T23" fmla="*/ 1013 h 1577"/>
              <a:gd name="T24" fmla="*/ 5120 w 6328"/>
              <a:gd name="T25" fmla="*/ 945 h 1577"/>
              <a:gd name="T26" fmla="*/ 5104 w 6328"/>
              <a:gd name="T27" fmla="*/ 828 h 1577"/>
              <a:gd name="T28" fmla="*/ 4999 w 6328"/>
              <a:gd name="T29" fmla="*/ 872 h 1577"/>
              <a:gd name="T30" fmla="*/ 4938 w 6328"/>
              <a:gd name="T31" fmla="*/ 1013 h 1577"/>
              <a:gd name="T32" fmla="*/ 4778 w 6328"/>
              <a:gd name="T33" fmla="*/ 1110 h 1577"/>
              <a:gd name="T34" fmla="*/ 4738 w 6328"/>
              <a:gd name="T35" fmla="*/ 612 h 1577"/>
              <a:gd name="T36" fmla="*/ 4434 w 6328"/>
              <a:gd name="T37" fmla="*/ 511 h 1577"/>
              <a:gd name="T38" fmla="*/ 4331 w 6328"/>
              <a:gd name="T39" fmla="*/ 814 h 1577"/>
              <a:gd name="T40" fmla="*/ 4165 w 6328"/>
              <a:gd name="T41" fmla="*/ 195 h 1577"/>
              <a:gd name="T42" fmla="*/ 4147 w 6328"/>
              <a:gd name="T43" fmla="*/ 145 h 1577"/>
              <a:gd name="T44" fmla="*/ 4097 w 6328"/>
              <a:gd name="T45" fmla="*/ 0 h 1577"/>
              <a:gd name="T46" fmla="*/ 4058 w 6328"/>
              <a:gd name="T47" fmla="*/ 195 h 1577"/>
              <a:gd name="T48" fmla="*/ 3832 w 6328"/>
              <a:gd name="T49" fmla="*/ 452 h 1577"/>
              <a:gd name="T50" fmla="*/ 3548 w 6328"/>
              <a:gd name="T51" fmla="*/ 422 h 1577"/>
              <a:gd name="T52" fmla="*/ 3449 w 6328"/>
              <a:gd name="T53" fmla="*/ 381 h 1577"/>
              <a:gd name="T54" fmla="*/ 3437 w 6328"/>
              <a:gd name="T55" fmla="*/ 327 h 1577"/>
              <a:gd name="T56" fmla="*/ 3427 w 6328"/>
              <a:gd name="T57" fmla="*/ 327 h 1577"/>
              <a:gd name="T58" fmla="*/ 3415 w 6328"/>
              <a:gd name="T59" fmla="*/ 381 h 1577"/>
              <a:gd name="T60" fmla="*/ 3348 w 6328"/>
              <a:gd name="T61" fmla="*/ 777 h 1577"/>
              <a:gd name="T62" fmla="*/ 3194 w 6328"/>
              <a:gd name="T63" fmla="*/ 832 h 1577"/>
              <a:gd name="T64" fmla="*/ 3142 w 6328"/>
              <a:gd name="T65" fmla="*/ 1165 h 1577"/>
              <a:gd name="T66" fmla="*/ 3051 w 6328"/>
              <a:gd name="T67" fmla="*/ 1102 h 1577"/>
              <a:gd name="T68" fmla="*/ 3024 w 6328"/>
              <a:gd name="T69" fmla="*/ 638 h 1577"/>
              <a:gd name="T70" fmla="*/ 2960 w 6328"/>
              <a:gd name="T71" fmla="*/ 551 h 1577"/>
              <a:gd name="T72" fmla="*/ 2946 w 6328"/>
              <a:gd name="T73" fmla="*/ 420 h 1577"/>
              <a:gd name="T74" fmla="*/ 2824 w 6328"/>
              <a:gd name="T75" fmla="*/ 365 h 1577"/>
              <a:gd name="T76" fmla="*/ 2800 w 6328"/>
              <a:gd name="T77" fmla="*/ 488 h 1577"/>
              <a:gd name="T78" fmla="*/ 2664 w 6328"/>
              <a:gd name="T79" fmla="*/ 551 h 1577"/>
              <a:gd name="T80" fmla="*/ 2632 w 6328"/>
              <a:gd name="T81" fmla="*/ 820 h 1577"/>
              <a:gd name="T82" fmla="*/ 2446 w 6328"/>
              <a:gd name="T83" fmla="*/ 890 h 1577"/>
              <a:gd name="T84" fmla="*/ 2274 w 6328"/>
              <a:gd name="T85" fmla="*/ 1038 h 1577"/>
              <a:gd name="T86" fmla="*/ 2221 w 6328"/>
              <a:gd name="T87" fmla="*/ 912 h 1577"/>
              <a:gd name="T88" fmla="*/ 1871 w 6328"/>
              <a:gd name="T89" fmla="*/ 309 h 1577"/>
              <a:gd name="T90" fmla="*/ 1795 w 6328"/>
              <a:gd name="T91" fmla="*/ 246 h 1577"/>
              <a:gd name="T92" fmla="*/ 1661 w 6328"/>
              <a:gd name="T93" fmla="*/ 280 h 1577"/>
              <a:gd name="T94" fmla="*/ 1552 w 6328"/>
              <a:gd name="T95" fmla="*/ 947 h 1577"/>
              <a:gd name="T96" fmla="*/ 1432 w 6328"/>
              <a:gd name="T97" fmla="*/ 969 h 1577"/>
              <a:gd name="T98" fmla="*/ 1313 w 6328"/>
              <a:gd name="T99" fmla="*/ 943 h 1577"/>
              <a:gd name="T100" fmla="*/ 1264 w 6328"/>
              <a:gd name="T101" fmla="*/ 908 h 1577"/>
              <a:gd name="T102" fmla="*/ 1250 w 6328"/>
              <a:gd name="T103" fmla="*/ 1005 h 1577"/>
              <a:gd name="T104" fmla="*/ 1046 w 6328"/>
              <a:gd name="T105" fmla="*/ 694 h 1577"/>
              <a:gd name="T106" fmla="*/ 884 w 6328"/>
              <a:gd name="T107" fmla="*/ 694 h 1577"/>
              <a:gd name="T108" fmla="*/ 684 w 6328"/>
              <a:gd name="T109" fmla="*/ 896 h 1577"/>
              <a:gd name="T110" fmla="*/ 502 w 6328"/>
              <a:gd name="T111" fmla="*/ 458 h 1577"/>
              <a:gd name="T112" fmla="*/ 121 w 6328"/>
              <a:gd name="T113" fmla="*/ 517 h 1577"/>
              <a:gd name="T114" fmla="*/ 41 w 6328"/>
              <a:gd name="T115" fmla="*/ 1284 h 1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328" h="1577">
                <a:moveTo>
                  <a:pt x="6328" y="1577"/>
                </a:moveTo>
                <a:lnTo>
                  <a:pt x="6328" y="1284"/>
                </a:lnTo>
                <a:lnTo>
                  <a:pt x="6271" y="1284"/>
                </a:lnTo>
                <a:lnTo>
                  <a:pt x="6271" y="1254"/>
                </a:lnTo>
                <a:lnTo>
                  <a:pt x="6190" y="1254"/>
                </a:lnTo>
                <a:lnTo>
                  <a:pt x="6190" y="1017"/>
                </a:lnTo>
                <a:lnTo>
                  <a:pt x="6162" y="1017"/>
                </a:lnTo>
                <a:lnTo>
                  <a:pt x="6162" y="832"/>
                </a:lnTo>
                <a:lnTo>
                  <a:pt x="6128" y="832"/>
                </a:lnTo>
                <a:lnTo>
                  <a:pt x="6128" y="426"/>
                </a:lnTo>
                <a:lnTo>
                  <a:pt x="5915" y="426"/>
                </a:lnTo>
                <a:lnTo>
                  <a:pt x="5915" y="1419"/>
                </a:lnTo>
                <a:lnTo>
                  <a:pt x="5879" y="1419"/>
                </a:lnTo>
                <a:lnTo>
                  <a:pt x="5879" y="915"/>
                </a:lnTo>
                <a:lnTo>
                  <a:pt x="5774" y="915"/>
                </a:lnTo>
                <a:lnTo>
                  <a:pt x="5774" y="888"/>
                </a:lnTo>
                <a:lnTo>
                  <a:pt x="5452" y="888"/>
                </a:lnTo>
                <a:lnTo>
                  <a:pt x="5452" y="785"/>
                </a:lnTo>
                <a:lnTo>
                  <a:pt x="5424" y="785"/>
                </a:lnTo>
                <a:lnTo>
                  <a:pt x="5416" y="749"/>
                </a:lnTo>
                <a:lnTo>
                  <a:pt x="5412" y="749"/>
                </a:lnTo>
                <a:lnTo>
                  <a:pt x="5412" y="735"/>
                </a:lnTo>
                <a:lnTo>
                  <a:pt x="5406" y="735"/>
                </a:lnTo>
                <a:lnTo>
                  <a:pt x="5406" y="711"/>
                </a:lnTo>
                <a:lnTo>
                  <a:pt x="5391" y="711"/>
                </a:lnTo>
                <a:lnTo>
                  <a:pt x="5391" y="735"/>
                </a:lnTo>
                <a:lnTo>
                  <a:pt x="5383" y="735"/>
                </a:lnTo>
                <a:lnTo>
                  <a:pt x="5383" y="749"/>
                </a:lnTo>
                <a:lnTo>
                  <a:pt x="5379" y="749"/>
                </a:lnTo>
                <a:lnTo>
                  <a:pt x="5373" y="785"/>
                </a:lnTo>
                <a:lnTo>
                  <a:pt x="5341" y="785"/>
                </a:lnTo>
                <a:lnTo>
                  <a:pt x="5341" y="945"/>
                </a:lnTo>
                <a:lnTo>
                  <a:pt x="5327" y="945"/>
                </a:lnTo>
                <a:lnTo>
                  <a:pt x="5327" y="1141"/>
                </a:lnTo>
                <a:lnTo>
                  <a:pt x="5306" y="1141"/>
                </a:lnTo>
                <a:lnTo>
                  <a:pt x="5306" y="1013"/>
                </a:lnTo>
                <a:lnTo>
                  <a:pt x="5252" y="1013"/>
                </a:lnTo>
                <a:lnTo>
                  <a:pt x="5252" y="945"/>
                </a:lnTo>
                <a:lnTo>
                  <a:pt x="5120" y="945"/>
                </a:lnTo>
                <a:lnTo>
                  <a:pt x="5120" y="872"/>
                </a:lnTo>
                <a:lnTo>
                  <a:pt x="5104" y="872"/>
                </a:lnTo>
                <a:lnTo>
                  <a:pt x="5104" y="828"/>
                </a:lnTo>
                <a:lnTo>
                  <a:pt x="5015" y="828"/>
                </a:lnTo>
                <a:lnTo>
                  <a:pt x="5015" y="872"/>
                </a:lnTo>
                <a:lnTo>
                  <a:pt x="4999" y="872"/>
                </a:lnTo>
                <a:lnTo>
                  <a:pt x="4999" y="945"/>
                </a:lnTo>
                <a:lnTo>
                  <a:pt x="4938" y="945"/>
                </a:lnTo>
                <a:lnTo>
                  <a:pt x="4938" y="1013"/>
                </a:lnTo>
                <a:lnTo>
                  <a:pt x="4916" y="1013"/>
                </a:lnTo>
                <a:lnTo>
                  <a:pt x="4916" y="1110"/>
                </a:lnTo>
                <a:lnTo>
                  <a:pt x="4778" y="1110"/>
                </a:lnTo>
                <a:lnTo>
                  <a:pt x="4778" y="1213"/>
                </a:lnTo>
                <a:lnTo>
                  <a:pt x="4738" y="1213"/>
                </a:lnTo>
                <a:lnTo>
                  <a:pt x="4738" y="612"/>
                </a:lnTo>
                <a:lnTo>
                  <a:pt x="4625" y="612"/>
                </a:lnTo>
                <a:lnTo>
                  <a:pt x="4625" y="511"/>
                </a:lnTo>
                <a:lnTo>
                  <a:pt x="4434" y="511"/>
                </a:lnTo>
                <a:lnTo>
                  <a:pt x="4434" y="612"/>
                </a:lnTo>
                <a:lnTo>
                  <a:pt x="4331" y="612"/>
                </a:lnTo>
                <a:lnTo>
                  <a:pt x="4331" y="814"/>
                </a:lnTo>
                <a:lnTo>
                  <a:pt x="4165" y="814"/>
                </a:lnTo>
                <a:lnTo>
                  <a:pt x="4165" y="195"/>
                </a:lnTo>
                <a:lnTo>
                  <a:pt x="4165" y="195"/>
                </a:lnTo>
                <a:lnTo>
                  <a:pt x="4165" y="0"/>
                </a:lnTo>
                <a:lnTo>
                  <a:pt x="4147" y="0"/>
                </a:lnTo>
                <a:lnTo>
                  <a:pt x="4147" y="145"/>
                </a:lnTo>
                <a:lnTo>
                  <a:pt x="4115" y="145"/>
                </a:lnTo>
                <a:lnTo>
                  <a:pt x="4115" y="0"/>
                </a:lnTo>
                <a:lnTo>
                  <a:pt x="4097" y="0"/>
                </a:lnTo>
                <a:lnTo>
                  <a:pt x="4097" y="145"/>
                </a:lnTo>
                <a:lnTo>
                  <a:pt x="4058" y="145"/>
                </a:lnTo>
                <a:lnTo>
                  <a:pt x="4058" y="195"/>
                </a:lnTo>
                <a:lnTo>
                  <a:pt x="3973" y="195"/>
                </a:lnTo>
                <a:lnTo>
                  <a:pt x="3919" y="397"/>
                </a:lnTo>
                <a:lnTo>
                  <a:pt x="3832" y="452"/>
                </a:lnTo>
                <a:lnTo>
                  <a:pt x="3708" y="452"/>
                </a:lnTo>
                <a:lnTo>
                  <a:pt x="3684" y="422"/>
                </a:lnTo>
                <a:lnTo>
                  <a:pt x="3548" y="422"/>
                </a:lnTo>
                <a:lnTo>
                  <a:pt x="3486" y="506"/>
                </a:lnTo>
                <a:lnTo>
                  <a:pt x="3449" y="414"/>
                </a:lnTo>
                <a:lnTo>
                  <a:pt x="3449" y="381"/>
                </a:lnTo>
                <a:lnTo>
                  <a:pt x="3445" y="381"/>
                </a:lnTo>
                <a:lnTo>
                  <a:pt x="3445" y="327"/>
                </a:lnTo>
                <a:lnTo>
                  <a:pt x="3437" y="327"/>
                </a:lnTo>
                <a:lnTo>
                  <a:pt x="3437" y="276"/>
                </a:lnTo>
                <a:lnTo>
                  <a:pt x="3427" y="276"/>
                </a:lnTo>
                <a:lnTo>
                  <a:pt x="3427" y="327"/>
                </a:lnTo>
                <a:lnTo>
                  <a:pt x="3421" y="327"/>
                </a:lnTo>
                <a:lnTo>
                  <a:pt x="3421" y="381"/>
                </a:lnTo>
                <a:lnTo>
                  <a:pt x="3415" y="381"/>
                </a:lnTo>
                <a:lnTo>
                  <a:pt x="3415" y="412"/>
                </a:lnTo>
                <a:lnTo>
                  <a:pt x="3348" y="539"/>
                </a:lnTo>
                <a:lnTo>
                  <a:pt x="3348" y="777"/>
                </a:lnTo>
                <a:lnTo>
                  <a:pt x="3255" y="777"/>
                </a:lnTo>
                <a:lnTo>
                  <a:pt x="3255" y="832"/>
                </a:lnTo>
                <a:lnTo>
                  <a:pt x="3194" y="832"/>
                </a:lnTo>
                <a:lnTo>
                  <a:pt x="3194" y="1024"/>
                </a:lnTo>
                <a:lnTo>
                  <a:pt x="3142" y="1024"/>
                </a:lnTo>
                <a:lnTo>
                  <a:pt x="3142" y="1165"/>
                </a:lnTo>
                <a:lnTo>
                  <a:pt x="3114" y="1165"/>
                </a:lnTo>
                <a:lnTo>
                  <a:pt x="3114" y="1102"/>
                </a:lnTo>
                <a:lnTo>
                  <a:pt x="3051" y="1102"/>
                </a:lnTo>
                <a:lnTo>
                  <a:pt x="3051" y="1022"/>
                </a:lnTo>
                <a:lnTo>
                  <a:pt x="3024" y="1022"/>
                </a:lnTo>
                <a:lnTo>
                  <a:pt x="3024" y="638"/>
                </a:lnTo>
                <a:lnTo>
                  <a:pt x="3002" y="638"/>
                </a:lnTo>
                <a:lnTo>
                  <a:pt x="3002" y="551"/>
                </a:lnTo>
                <a:lnTo>
                  <a:pt x="2960" y="551"/>
                </a:lnTo>
                <a:lnTo>
                  <a:pt x="2960" y="488"/>
                </a:lnTo>
                <a:lnTo>
                  <a:pt x="2946" y="488"/>
                </a:lnTo>
                <a:lnTo>
                  <a:pt x="2946" y="420"/>
                </a:lnTo>
                <a:lnTo>
                  <a:pt x="2921" y="420"/>
                </a:lnTo>
                <a:lnTo>
                  <a:pt x="2921" y="365"/>
                </a:lnTo>
                <a:lnTo>
                  <a:pt x="2824" y="365"/>
                </a:lnTo>
                <a:lnTo>
                  <a:pt x="2824" y="420"/>
                </a:lnTo>
                <a:lnTo>
                  <a:pt x="2800" y="420"/>
                </a:lnTo>
                <a:lnTo>
                  <a:pt x="2800" y="488"/>
                </a:lnTo>
                <a:lnTo>
                  <a:pt x="2784" y="488"/>
                </a:lnTo>
                <a:lnTo>
                  <a:pt x="2784" y="551"/>
                </a:lnTo>
                <a:lnTo>
                  <a:pt x="2664" y="551"/>
                </a:lnTo>
                <a:lnTo>
                  <a:pt x="2664" y="638"/>
                </a:lnTo>
                <a:lnTo>
                  <a:pt x="2632" y="638"/>
                </a:lnTo>
                <a:lnTo>
                  <a:pt x="2632" y="820"/>
                </a:lnTo>
                <a:lnTo>
                  <a:pt x="2509" y="820"/>
                </a:lnTo>
                <a:lnTo>
                  <a:pt x="2446" y="848"/>
                </a:lnTo>
                <a:lnTo>
                  <a:pt x="2446" y="890"/>
                </a:lnTo>
                <a:lnTo>
                  <a:pt x="2432" y="890"/>
                </a:lnTo>
                <a:lnTo>
                  <a:pt x="2432" y="1038"/>
                </a:lnTo>
                <a:lnTo>
                  <a:pt x="2274" y="1038"/>
                </a:lnTo>
                <a:lnTo>
                  <a:pt x="2274" y="991"/>
                </a:lnTo>
                <a:lnTo>
                  <a:pt x="2221" y="991"/>
                </a:lnTo>
                <a:lnTo>
                  <a:pt x="2221" y="912"/>
                </a:lnTo>
                <a:lnTo>
                  <a:pt x="1997" y="912"/>
                </a:lnTo>
                <a:lnTo>
                  <a:pt x="1997" y="309"/>
                </a:lnTo>
                <a:lnTo>
                  <a:pt x="1871" y="309"/>
                </a:lnTo>
                <a:lnTo>
                  <a:pt x="1871" y="280"/>
                </a:lnTo>
                <a:lnTo>
                  <a:pt x="1795" y="280"/>
                </a:lnTo>
                <a:lnTo>
                  <a:pt x="1795" y="246"/>
                </a:lnTo>
                <a:lnTo>
                  <a:pt x="1736" y="246"/>
                </a:lnTo>
                <a:lnTo>
                  <a:pt x="1736" y="280"/>
                </a:lnTo>
                <a:lnTo>
                  <a:pt x="1661" y="280"/>
                </a:lnTo>
                <a:lnTo>
                  <a:pt x="1661" y="309"/>
                </a:lnTo>
                <a:lnTo>
                  <a:pt x="1552" y="309"/>
                </a:lnTo>
                <a:lnTo>
                  <a:pt x="1552" y="947"/>
                </a:lnTo>
                <a:lnTo>
                  <a:pt x="1451" y="947"/>
                </a:lnTo>
                <a:lnTo>
                  <a:pt x="1451" y="969"/>
                </a:lnTo>
                <a:lnTo>
                  <a:pt x="1432" y="969"/>
                </a:lnTo>
                <a:lnTo>
                  <a:pt x="1432" y="1005"/>
                </a:lnTo>
                <a:lnTo>
                  <a:pt x="1313" y="1005"/>
                </a:lnTo>
                <a:lnTo>
                  <a:pt x="1313" y="943"/>
                </a:lnTo>
                <a:lnTo>
                  <a:pt x="1297" y="943"/>
                </a:lnTo>
                <a:lnTo>
                  <a:pt x="1297" y="908"/>
                </a:lnTo>
                <a:lnTo>
                  <a:pt x="1264" y="908"/>
                </a:lnTo>
                <a:lnTo>
                  <a:pt x="1264" y="943"/>
                </a:lnTo>
                <a:lnTo>
                  <a:pt x="1250" y="943"/>
                </a:lnTo>
                <a:lnTo>
                  <a:pt x="1250" y="1005"/>
                </a:lnTo>
                <a:lnTo>
                  <a:pt x="1210" y="1005"/>
                </a:lnTo>
                <a:lnTo>
                  <a:pt x="1210" y="694"/>
                </a:lnTo>
                <a:lnTo>
                  <a:pt x="1046" y="694"/>
                </a:lnTo>
                <a:lnTo>
                  <a:pt x="1046" y="630"/>
                </a:lnTo>
                <a:lnTo>
                  <a:pt x="884" y="630"/>
                </a:lnTo>
                <a:lnTo>
                  <a:pt x="884" y="694"/>
                </a:lnTo>
                <a:lnTo>
                  <a:pt x="714" y="694"/>
                </a:lnTo>
                <a:lnTo>
                  <a:pt x="714" y="896"/>
                </a:lnTo>
                <a:lnTo>
                  <a:pt x="684" y="896"/>
                </a:lnTo>
                <a:lnTo>
                  <a:pt x="684" y="517"/>
                </a:lnTo>
                <a:lnTo>
                  <a:pt x="502" y="517"/>
                </a:lnTo>
                <a:lnTo>
                  <a:pt x="502" y="458"/>
                </a:lnTo>
                <a:lnTo>
                  <a:pt x="293" y="458"/>
                </a:lnTo>
                <a:lnTo>
                  <a:pt x="293" y="517"/>
                </a:lnTo>
                <a:lnTo>
                  <a:pt x="121" y="517"/>
                </a:lnTo>
                <a:lnTo>
                  <a:pt x="121" y="1217"/>
                </a:lnTo>
                <a:lnTo>
                  <a:pt x="41" y="1217"/>
                </a:lnTo>
                <a:lnTo>
                  <a:pt x="41" y="1284"/>
                </a:lnTo>
                <a:lnTo>
                  <a:pt x="0" y="1284"/>
                </a:lnTo>
                <a:lnTo>
                  <a:pt x="0" y="1577"/>
                </a:lnTo>
              </a:path>
            </a:pathLst>
          </a:custGeom>
          <a:noFill/>
          <a:ln w="12700" cap="flat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City"/>
          <p:cNvSpPr>
            <a:spLocks/>
          </p:cNvSpPr>
          <p:nvPr/>
        </p:nvSpPr>
        <p:spPr bwMode="auto">
          <a:xfrm>
            <a:off x="991401" y="2560320"/>
            <a:ext cx="10472287" cy="3599847"/>
          </a:xfrm>
          <a:custGeom>
            <a:avLst/>
            <a:gdLst>
              <a:gd name="T0" fmla="*/ 3020 w 3186"/>
              <a:gd name="T1" fmla="*/ 1090 h 1294"/>
              <a:gd name="T2" fmla="*/ 2926 w 3186"/>
              <a:gd name="T3" fmla="*/ 1021 h 1294"/>
              <a:gd name="T4" fmla="*/ 2900 w 3186"/>
              <a:gd name="T5" fmla="*/ 536 h 1294"/>
              <a:gd name="T6" fmla="*/ 2726 w 3186"/>
              <a:gd name="T7" fmla="*/ 519 h 1294"/>
              <a:gd name="T8" fmla="*/ 2576 w 3186"/>
              <a:gd name="T9" fmla="*/ 280 h 1294"/>
              <a:gd name="T10" fmla="*/ 2611 w 3186"/>
              <a:gd name="T11" fmla="*/ 252 h 1294"/>
              <a:gd name="T12" fmla="*/ 2516 w 3186"/>
              <a:gd name="T13" fmla="*/ 257 h 1294"/>
              <a:gd name="T14" fmla="*/ 2513 w 3186"/>
              <a:gd name="T15" fmla="*/ 278 h 1294"/>
              <a:gd name="T16" fmla="*/ 2456 w 3186"/>
              <a:gd name="T17" fmla="*/ 960 h 1294"/>
              <a:gd name="T18" fmla="*/ 2427 w 3186"/>
              <a:gd name="T19" fmla="*/ 875 h 1294"/>
              <a:gd name="T20" fmla="*/ 2361 w 3186"/>
              <a:gd name="T21" fmla="*/ 875 h 1294"/>
              <a:gd name="T22" fmla="*/ 2284 w 3186"/>
              <a:gd name="T23" fmla="*/ 950 h 1294"/>
              <a:gd name="T24" fmla="*/ 2187 w 3186"/>
              <a:gd name="T25" fmla="*/ 883 h 1294"/>
              <a:gd name="T26" fmla="*/ 2144 w 3186"/>
              <a:gd name="T27" fmla="*/ 1058 h 1294"/>
              <a:gd name="T28" fmla="*/ 2094 w 3186"/>
              <a:gd name="T29" fmla="*/ 1033 h 1294"/>
              <a:gd name="T30" fmla="*/ 2043 w 3186"/>
              <a:gd name="T31" fmla="*/ 999 h 1294"/>
              <a:gd name="T32" fmla="*/ 1930 w 3186"/>
              <a:gd name="T33" fmla="*/ 893 h 1294"/>
              <a:gd name="T34" fmla="*/ 1892 w 3186"/>
              <a:gd name="T35" fmla="*/ 983 h 1294"/>
              <a:gd name="T36" fmla="*/ 1788 w 3186"/>
              <a:gd name="T37" fmla="*/ 918 h 1294"/>
              <a:gd name="T38" fmla="*/ 1740 w 3186"/>
              <a:gd name="T39" fmla="*/ 909 h 1294"/>
              <a:gd name="T40" fmla="*/ 1676 w 3186"/>
              <a:gd name="T41" fmla="*/ 1030 h 1294"/>
              <a:gd name="T42" fmla="*/ 1634 w 3186"/>
              <a:gd name="T43" fmla="*/ 1006 h 1294"/>
              <a:gd name="T44" fmla="*/ 1546 w 3186"/>
              <a:gd name="T45" fmla="*/ 890 h 1294"/>
              <a:gd name="T46" fmla="*/ 1462 w 3186"/>
              <a:gd name="T47" fmla="*/ 861 h 1294"/>
              <a:gd name="T48" fmla="*/ 1340 w 3186"/>
              <a:gd name="T49" fmla="*/ 977 h 1294"/>
              <a:gd name="T50" fmla="*/ 1318 w 3186"/>
              <a:gd name="T51" fmla="*/ 558 h 1294"/>
              <a:gd name="T52" fmla="*/ 1295 w 3186"/>
              <a:gd name="T53" fmla="*/ 430 h 1294"/>
              <a:gd name="T54" fmla="*/ 1266 w 3186"/>
              <a:gd name="T55" fmla="*/ 403 h 1294"/>
              <a:gd name="T56" fmla="*/ 1245 w 3186"/>
              <a:gd name="T57" fmla="*/ 292 h 1294"/>
              <a:gd name="T58" fmla="*/ 1196 w 3186"/>
              <a:gd name="T59" fmla="*/ 428 h 1294"/>
              <a:gd name="T60" fmla="*/ 1174 w 3186"/>
              <a:gd name="T61" fmla="*/ 557 h 1294"/>
              <a:gd name="T62" fmla="*/ 1158 w 3186"/>
              <a:gd name="T63" fmla="*/ 982 h 1294"/>
              <a:gd name="T64" fmla="*/ 1081 w 3186"/>
              <a:gd name="T65" fmla="*/ 1023 h 1294"/>
              <a:gd name="T66" fmla="*/ 1030 w 3186"/>
              <a:gd name="T67" fmla="*/ 792 h 1294"/>
              <a:gd name="T68" fmla="*/ 937 w 3186"/>
              <a:gd name="T69" fmla="*/ 899 h 1294"/>
              <a:gd name="T70" fmla="*/ 829 w 3186"/>
              <a:gd name="T71" fmla="*/ 1006 h 1294"/>
              <a:gd name="T72" fmla="*/ 806 w 3186"/>
              <a:gd name="T73" fmla="*/ 945 h 1294"/>
              <a:gd name="T74" fmla="*/ 706 w 3186"/>
              <a:gd name="T75" fmla="*/ 793 h 1294"/>
              <a:gd name="T76" fmla="*/ 626 w 3186"/>
              <a:gd name="T77" fmla="*/ 898 h 1294"/>
              <a:gd name="T78" fmla="*/ 589 w 3186"/>
              <a:gd name="T79" fmla="*/ 964 h 1294"/>
              <a:gd name="T80" fmla="*/ 559 w 3186"/>
              <a:gd name="T81" fmla="*/ 759 h 1294"/>
              <a:gd name="T82" fmla="*/ 529 w 3186"/>
              <a:gd name="T83" fmla="*/ 600 h 1294"/>
              <a:gd name="T84" fmla="*/ 515 w 3186"/>
              <a:gd name="T85" fmla="*/ 548 h 1294"/>
              <a:gd name="T86" fmla="*/ 508 w 3186"/>
              <a:gd name="T87" fmla="*/ 489 h 1294"/>
              <a:gd name="T88" fmla="*/ 496 w 3186"/>
              <a:gd name="T89" fmla="*/ 477 h 1294"/>
              <a:gd name="T90" fmla="*/ 476 w 3186"/>
              <a:gd name="T91" fmla="*/ 570 h 1294"/>
              <a:gd name="T92" fmla="*/ 460 w 3186"/>
              <a:gd name="T93" fmla="*/ 623 h 1294"/>
              <a:gd name="T94" fmla="*/ 446 w 3186"/>
              <a:gd name="T95" fmla="*/ 735 h 1294"/>
              <a:gd name="T96" fmla="*/ 412 w 3186"/>
              <a:gd name="T97" fmla="*/ 1029 h 1294"/>
              <a:gd name="T98" fmla="*/ 259 w 3186"/>
              <a:gd name="T99" fmla="*/ 1097 h 1294"/>
              <a:gd name="T100" fmla="*/ 197 w 3186"/>
              <a:gd name="T101" fmla="*/ 1106 h 1294"/>
              <a:gd name="T102" fmla="*/ 87 w 3186"/>
              <a:gd name="T103" fmla="*/ 1064 h 1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186" h="1294">
                <a:moveTo>
                  <a:pt x="3186" y="1240"/>
                </a:moveTo>
                <a:cubicBezTo>
                  <a:pt x="3186" y="1240"/>
                  <a:pt x="3178" y="1186"/>
                  <a:pt x="3117" y="1153"/>
                </a:cubicBezTo>
                <a:cubicBezTo>
                  <a:pt x="3112" y="1150"/>
                  <a:pt x="3106" y="1147"/>
                  <a:pt x="3101" y="1145"/>
                </a:cubicBezTo>
                <a:cubicBezTo>
                  <a:pt x="3073" y="1111"/>
                  <a:pt x="3020" y="1117"/>
                  <a:pt x="3020" y="1117"/>
                </a:cubicBezTo>
                <a:cubicBezTo>
                  <a:pt x="3020" y="1090"/>
                  <a:pt x="3020" y="1090"/>
                  <a:pt x="3020" y="1090"/>
                </a:cubicBezTo>
                <a:cubicBezTo>
                  <a:pt x="3009" y="1093"/>
                  <a:pt x="3009" y="1093"/>
                  <a:pt x="3009" y="1093"/>
                </a:cubicBezTo>
                <a:cubicBezTo>
                  <a:pt x="3006" y="1081"/>
                  <a:pt x="3000" y="1075"/>
                  <a:pt x="2994" y="1072"/>
                </a:cubicBezTo>
                <a:cubicBezTo>
                  <a:pt x="2994" y="880"/>
                  <a:pt x="2994" y="880"/>
                  <a:pt x="2994" y="880"/>
                </a:cubicBezTo>
                <a:cubicBezTo>
                  <a:pt x="2926" y="880"/>
                  <a:pt x="2926" y="880"/>
                  <a:pt x="2926" y="880"/>
                </a:cubicBezTo>
                <a:cubicBezTo>
                  <a:pt x="2926" y="1021"/>
                  <a:pt x="2926" y="1021"/>
                  <a:pt x="2926" y="1021"/>
                </a:cubicBezTo>
                <a:cubicBezTo>
                  <a:pt x="2921" y="1021"/>
                  <a:pt x="2921" y="1021"/>
                  <a:pt x="2921" y="1021"/>
                </a:cubicBezTo>
                <a:cubicBezTo>
                  <a:pt x="2921" y="1081"/>
                  <a:pt x="2921" y="1081"/>
                  <a:pt x="2921" y="1081"/>
                </a:cubicBezTo>
                <a:cubicBezTo>
                  <a:pt x="2918" y="1083"/>
                  <a:pt x="2918" y="1083"/>
                  <a:pt x="2918" y="1083"/>
                </a:cubicBezTo>
                <a:cubicBezTo>
                  <a:pt x="2900" y="1083"/>
                  <a:pt x="2900" y="1083"/>
                  <a:pt x="2900" y="1083"/>
                </a:cubicBezTo>
                <a:cubicBezTo>
                  <a:pt x="2900" y="536"/>
                  <a:pt x="2900" y="536"/>
                  <a:pt x="2900" y="536"/>
                </a:cubicBezTo>
                <a:cubicBezTo>
                  <a:pt x="2812" y="535"/>
                  <a:pt x="2812" y="535"/>
                  <a:pt x="2812" y="535"/>
                </a:cubicBezTo>
                <a:cubicBezTo>
                  <a:pt x="2812" y="976"/>
                  <a:pt x="2812" y="976"/>
                  <a:pt x="2812" y="976"/>
                </a:cubicBezTo>
                <a:cubicBezTo>
                  <a:pt x="2804" y="977"/>
                  <a:pt x="2796" y="980"/>
                  <a:pt x="2790" y="983"/>
                </a:cubicBezTo>
                <a:cubicBezTo>
                  <a:pt x="2790" y="583"/>
                  <a:pt x="2790" y="583"/>
                  <a:pt x="2790" y="583"/>
                </a:cubicBezTo>
                <a:cubicBezTo>
                  <a:pt x="2726" y="519"/>
                  <a:pt x="2726" y="519"/>
                  <a:pt x="2726" y="519"/>
                </a:cubicBezTo>
                <a:cubicBezTo>
                  <a:pt x="2649" y="582"/>
                  <a:pt x="2649" y="582"/>
                  <a:pt x="2649" y="582"/>
                </a:cubicBezTo>
                <a:cubicBezTo>
                  <a:pt x="2650" y="926"/>
                  <a:pt x="2650" y="926"/>
                  <a:pt x="2650" y="926"/>
                </a:cubicBezTo>
                <a:cubicBezTo>
                  <a:pt x="2638" y="924"/>
                  <a:pt x="2628" y="926"/>
                  <a:pt x="2619" y="929"/>
                </a:cubicBezTo>
                <a:cubicBezTo>
                  <a:pt x="2619" y="280"/>
                  <a:pt x="2619" y="280"/>
                  <a:pt x="2619" y="280"/>
                </a:cubicBezTo>
                <a:cubicBezTo>
                  <a:pt x="2576" y="280"/>
                  <a:pt x="2576" y="280"/>
                  <a:pt x="2576" y="280"/>
                </a:cubicBezTo>
                <a:cubicBezTo>
                  <a:pt x="2576" y="271"/>
                  <a:pt x="2576" y="271"/>
                  <a:pt x="2576" y="271"/>
                </a:cubicBezTo>
                <a:cubicBezTo>
                  <a:pt x="2609" y="271"/>
                  <a:pt x="2609" y="271"/>
                  <a:pt x="2609" y="271"/>
                </a:cubicBezTo>
                <a:cubicBezTo>
                  <a:pt x="2619" y="266"/>
                  <a:pt x="2619" y="266"/>
                  <a:pt x="2619" y="266"/>
                </a:cubicBezTo>
                <a:cubicBezTo>
                  <a:pt x="2619" y="259"/>
                  <a:pt x="2619" y="259"/>
                  <a:pt x="2619" y="259"/>
                </a:cubicBezTo>
                <a:cubicBezTo>
                  <a:pt x="2611" y="252"/>
                  <a:pt x="2611" y="252"/>
                  <a:pt x="2611" y="252"/>
                </a:cubicBezTo>
                <a:cubicBezTo>
                  <a:pt x="2575" y="251"/>
                  <a:pt x="2575" y="251"/>
                  <a:pt x="2575" y="251"/>
                </a:cubicBezTo>
                <a:cubicBezTo>
                  <a:pt x="2569" y="0"/>
                  <a:pt x="2569" y="0"/>
                  <a:pt x="2569" y="0"/>
                </a:cubicBezTo>
                <a:cubicBezTo>
                  <a:pt x="2563" y="252"/>
                  <a:pt x="2563" y="252"/>
                  <a:pt x="2563" y="252"/>
                </a:cubicBezTo>
                <a:cubicBezTo>
                  <a:pt x="2524" y="252"/>
                  <a:pt x="2524" y="252"/>
                  <a:pt x="2524" y="252"/>
                </a:cubicBezTo>
                <a:cubicBezTo>
                  <a:pt x="2516" y="257"/>
                  <a:pt x="2516" y="257"/>
                  <a:pt x="2516" y="257"/>
                </a:cubicBezTo>
                <a:cubicBezTo>
                  <a:pt x="2517" y="266"/>
                  <a:pt x="2517" y="266"/>
                  <a:pt x="2517" y="266"/>
                </a:cubicBezTo>
                <a:cubicBezTo>
                  <a:pt x="2526" y="271"/>
                  <a:pt x="2526" y="271"/>
                  <a:pt x="2526" y="271"/>
                </a:cubicBezTo>
                <a:cubicBezTo>
                  <a:pt x="2563" y="271"/>
                  <a:pt x="2563" y="271"/>
                  <a:pt x="2563" y="271"/>
                </a:cubicBezTo>
                <a:cubicBezTo>
                  <a:pt x="2563" y="278"/>
                  <a:pt x="2563" y="278"/>
                  <a:pt x="2563" y="278"/>
                </a:cubicBezTo>
                <a:cubicBezTo>
                  <a:pt x="2513" y="278"/>
                  <a:pt x="2513" y="278"/>
                  <a:pt x="2513" y="278"/>
                </a:cubicBezTo>
                <a:cubicBezTo>
                  <a:pt x="2513" y="902"/>
                  <a:pt x="2513" y="902"/>
                  <a:pt x="2513" y="902"/>
                </a:cubicBezTo>
                <a:cubicBezTo>
                  <a:pt x="2495" y="886"/>
                  <a:pt x="2495" y="886"/>
                  <a:pt x="2495" y="886"/>
                </a:cubicBezTo>
                <a:cubicBezTo>
                  <a:pt x="2465" y="919"/>
                  <a:pt x="2465" y="919"/>
                  <a:pt x="2465" y="919"/>
                </a:cubicBezTo>
                <a:cubicBezTo>
                  <a:pt x="2465" y="960"/>
                  <a:pt x="2465" y="960"/>
                  <a:pt x="2465" y="960"/>
                </a:cubicBezTo>
                <a:cubicBezTo>
                  <a:pt x="2456" y="960"/>
                  <a:pt x="2456" y="960"/>
                  <a:pt x="2456" y="960"/>
                </a:cubicBezTo>
                <a:cubicBezTo>
                  <a:pt x="2456" y="1056"/>
                  <a:pt x="2456" y="1056"/>
                  <a:pt x="2456" y="1056"/>
                </a:cubicBezTo>
                <a:cubicBezTo>
                  <a:pt x="2447" y="1056"/>
                  <a:pt x="2447" y="1056"/>
                  <a:pt x="2447" y="1056"/>
                </a:cubicBezTo>
                <a:cubicBezTo>
                  <a:pt x="2447" y="1100"/>
                  <a:pt x="2447" y="1100"/>
                  <a:pt x="2447" y="1100"/>
                </a:cubicBezTo>
                <a:cubicBezTo>
                  <a:pt x="2427" y="1100"/>
                  <a:pt x="2427" y="1100"/>
                  <a:pt x="2427" y="1100"/>
                </a:cubicBezTo>
                <a:cubicBezTo>
                  <a:pt x="2427" y="875"/>
                  <a:pt x="2427" y="875"/>
                  <a:pt x="2427" y="875"/>
                </a:cubicBezTo>
                <a:cubicBezTo>
                  <a:pt x="2406" y="875"/>
                  <a:pt x="2406" y="875"/>
                  <a:pt x="2406" y="875"/>
                </a:cubicBezTo>
                <a:cubicBezTo>
                  <a:pt x="2406" y="806"/>
                  <a:pt x="2406" y="806"/>
                  <a:pt x="2406" y="806"/>
                </a:cubicBezTo>
                <a:cubicBezTo>
                  <a:pt x="2366" y="806"/>
                  <a:pt x="2366" y="806"/>
                  <a:pt x="2366" y="806"/>
                </a:cubicBezTo>
                <a:cubicBezTo>
                  <a:pt x="2366" y="875"/>
                  <a:pt x="2366" y="875"/>
                  <a:pt x="2366" y="875"/>
                </a:cubicBezTo>
                <a:cubicBezTo>
                  <a:pt x="2361" y="875"/>
                  <a:pt x="2361" y="875"/>
                  <a:pt x="2361" y="875"/>
                </a:cubicBezTo>
                <a:cubicBezTo>
                  <a:pt x="2361" y="937"/>
                  <a:pt x="2361" y="937"/>
                  <a:pt x="2361" y="937"/>
                </a:cubicBezTo>
                <a:cubicBezTo>
                  <a:pt x="2298" y="937"/>
                  <a:pt x="2298" y="937"/>
                  <a:pt x="2298" y="937"/>
                </a:cubicBezTo>
                <a:cubicBezTo>
                  <a:pt x="2298" y="947"/>
                  <a:pt x="2298" y="947"/>
                  <a:pt x="2298" y="947"/>
                </a:cubicBezTo>
                <a:cubicBezTo>
                  <a:pt x="2289" y="947"/>
                  <a:pt x="2284" y="947"/>
                  <a:pt x="2284" y="947"/>
                </a:cubicBezTo>
                <a:cubicBezTo>
                  <a:pt x="2284" y="950"/>
                  <a:pt x="2284" y="950"/>
                  <a:pt x="2284" y="950"/>
                </a:cubicBezTo>
                <a:cubicBezTo>
                  <a:pt x="2278" y="950"/>
                  <a:pt x="2278" y="950"/>
                  <a:pt x="2278" y="950"/>
                </a:cubicBezTo>
                <a:cubicBezTo>
                  <a:pt x="2278" y="905"/>
                  <a:pt x="2278" y="905"/>
                  <a:pt x="2278" y="905"/>
                </a:cubicBezTo>
                <a:cubicBezTo>
                  <a:pt x="2267" y="905"/>
                  <a:pt x="2267" y="905"/>
                  <a:pt x="2267" y="905"/>
                </a:cubicBezTo>
                <a:cubicBezTo>
                  <a:pt x="2267" y="883"/>
                  <a:pt x="2267" y="883"/>
                  <a:pt x="2267" y="883"/>
                </a:cubicBezTo>
                <a:cubicBezTo>
                  <a:pt x="2187" y="883"/>
                  <a:pt x="2187" y="883"/>
                  <a:pt x="2187" y="883"/>
                </a:cubicBezTo>
                <a:cubicBezTo>
                  <a:pt x="2187" y="988"/>
                  <a:pt x="2187" y="988"/>
                  <a:pt x="2187" y="988"/>
                </a:cubicBezTo>
                <a:cubicBezTo>
                  <a:pt x="2158" y="988"/>
                  <a:pt x="2158" y="988"/>
                  <a:pt x="2158" y="988"/>
                </a:cubicBezTo>
                <a:cubicBezTo>
                  <a:pt x="2158" y="1073"/>
                  <a:pt x="2158" y="1073"/>
                  <a:pt x="2158" y="1073"/>
                </a:cubicBezTo>
                <a:cubicBezTo>
                  <a:pt x="2144" y="1073"/>
                  <a:pt x="2144" y="1073"/>
                  <a:pt x="2144" y="1073"/>
                </a:cubicBezTo>
                <a:cubicBezTo>
                  <a:pt x="2144" y="1058"/>
                  <a:pt x="2144" y="1058"/>
                  <a:pt x="2144" y="1058"/>
                </a:cubicBezTo>
                <a:cubicBezTo>
                  <a:pt x="2120" y="1058"/>
                  <a:pt x="2120" y="1058"/>
                  <a:pt x="2120" y="1058"/>
                </a:cubicBezTo>
                <a:cubicBezTo>
                  <a:pt x="2120" y="1048"/>
                  <a:pt x="2120" y="1048"/>
                  <a:pt x="2120" y="1048"/>
                </a:cubicBezTo>
                <a:cubicBezTo>
                  <a:pt x="2108" y="1048"/>
                  <a:pt x="2108" y="1048"/>
                  <a:pt x="2108" y="1048"/>
                </a:cubicBezTo>
                <a:cubicBezTo>
                  <a:pt x="2108" y="1033"/>
                  <a:pt x="2108" y="1033"/>
                  <a:pt x="2108" y="1033"/>
                </a:cubicBezTo>
                <a:cubicBezTo>
                  <a:pt x="2094" y="1033"/>
                  <a:pt x="2094" y="1033"/>
                  <a:pt x="2094" y="1033"/>
                </a:cubicBezTo>
                <a:cubicBezTo>
                  <a:pt x="2094" y="1073"/>
                  <a:pt x="2094" y="1073"/>
                  <a:pt x="2094" y="1073"/>
                </a:cubicBezTo>
                <a:cubicBezTo>
                  <a:pt x="2084" y="1073"/>
                  <a:pt x="2084" y="1073"/>
                  <a:pt x="2084" y="1073"/>
                </a:cubicBezTo>
                <a:cubicBezTo>
                  <a:pt x="2084" y="999"/>
                  <a:pt x="2084" y="999"/>
                  <a:pt x="2084" y="999"/>
                </a:cubicBezTo>
                <a:cubicBezTo>
                  <a:pt x="2063" y="875"/>
                  <a:pt x="2063" y="875"/>
                  <a:pt x="2063" y="875"/>
                </a:cubicBezTo>
                <a:cubicBezTo>
                  <a:pt x="2043" y="999"/>
                  <a:pt x="2043" y="999"/>
                  <a:pt x="2043" y="999"/>
                </a:cubicBezTo>
                <a:cubicBezTo>
                  <a:pt x="2043" y="1069"/>
                  <a:pt x="2043" y="1069"/>
                  <a:pt x="2043" y="1069"/>
                </a:cubicBezTo>
                <a:cubicBezTo>
                  <a:pt x="2036" y="1071"/>
                  <a:pt x="2036" y="1071"/>
                  <a:pt x="2036" y="1071"/>
                </a:cubicBezTo>
                <a:cubicBezTo>
                  <a:pt x="2036" y="848"/>
                  <a:pt x="2036" y="848"/>
                  <a:pt x="2036" y="848"/>
                </a:cubicBezTo>
                <a:cubicBezTo>
                  <a:pt x="1930" y="848"/>
                  <a:pt x="1930" y="848"/>
                  <a:pt x="1930" y="848"/>
                </a:cubicBezTo>
                <a:cubicBezTo>
                  <a:pt x="1930" y="893"/>
                  <a:pt x="1930" y="893"/>
                  <a:pt x="1930" y="893"/>
                </a:cubicBezTo>
                <a:cubicBezTo>
                  <a:pt x="1915" y="893"/>
                  <a:pt x="1915" y="893"/>
                  <a:pt x="1915" y="893"/>
                </a:cubicBezTo>
                <a:cubicBezTo>
                  <a:pt x="1915" y="983"/>
                  <a:pt x="1915" y="983"/>
                  <a:pt x="1915" y="983"/>
                </a:cubicBezTo>
                <a:cubicBezTo>
                  <a:pt x="1910" y="983"/>
                  <a:pt x="1910" y="983"/>
                  <a:pt x="1910" y="983"/>
                </a:cubicBezTo>
                <a:cubicBezTo>
                  <a:pt x="1902" y="947"/>
                  <a:pt x="1902" y="947"/>
                  <a:pt x="1902" y="947"/>
                </a:cubicBezTo>
                <a:cubicBezTo>
                  <a:pt x="1892" y="983"/>
                  <a:pt x="1892" y="983"/>
                  <a:pt x="1892" y="983"/>
                </a:cubicBezTo>
                <a:cubicBezTo>
                  <a:pt x="1866" y="983"/>
                  <a:pt x="1866" y="983"/>
                  <a:pt x="1866" y="983"/>
                </a:cubicBezTo>
                <a:cubicBezTo>
                  <a:pt x="1866" y="947"/>
                  <a:pt x="1866" y="900"/>
                  <a:pt x="1866" y="900"/>
                </a:cubicBezTo>
                <a:cubicBezTo>
                  <a:pt x="1845" y="900"/>
                  <a:pt x="1845" y="900"/>
                  <a:pt x="1845" y="900"/>
                </a:cubicBezTo>
                <a:cubicBezTo>
                  <a:pt x="1845" y="918"/>
                  <a:pt x="1845" y="918"/>
                  <a:pt x="1845" y="918"/>
                </a:cubicBezTo>
                <a:cubicBezTo>
                  <a:pt x="1788" y="918"/>
                  <a:pt x="1788" y="918"/>
                  <a:pt x="1788" y="918"/>
                </a:cubicBezTo>
                <a:cubicBezTo>
                  <a:pt x="1788" y="905"/>
                  <a:pt x="1788" y="905"/>
                  <a:pt x="1788" y="905"/>
                </a:cubicBezTo>
                <a:cubicBezTo>
                  <a:pt x="1760" y="905"/>
                  <a:pt x="1760" y="905"/>
                  <a:pt x="1760" y="905"/>
                </a:cubicBezTo>
                <a:cubicBezTo>
                  <a:pt x="1760" y="924"/>
                  <a:pt x="1760" y="924"/>
                  <a:pt x="1760" y="924"/>
                </a:cubicBezTo>
                <a:cubicBezTo>
                  <a:pt x="1740" y="924"/>
                  <a:pt x="1740" y="924"/>
                  <a:pt x="1740" y="924"/>
                </a:cubicBezTo>
                <a:cubicBezTo>
                  <a:pt x="1740" y="909"/>
                  <a:pt x="1740" y="909"/>
                  <a:pt x="1740" y="909"/>
                </a:cubicBezTo>
                <a:cubicBezTo>
                  <a:pt x="1718" y="909"/>
                  <a:pt x="1718" y="909"/>
                  <a:pt x="1718" y="909"/>
                </a:cubicBezTo>
                <a:cubicBezTo>
                  <a:pt x="1718" y="984"/>
                  <a:pt x="1718" y="984"/>
                  <a:pt x="1718" y="984"/>
                </a:cubicBezTo>
                <a:cubicBezTo>
                  <a:pt x="1708" y="985"/>
                  <a:pt x="1696" y="985"/>
                  <a:pt x="1693" y="984"/>
                </a:cubicBezTo>
                <a:cubicBezTo>
                  <a:pt x="1695" y="990"/>
                  <a:pt x="1692" y="1030"/>
                  <a:pt x="1692" y="1030"/>
                </a:cubicBezTo>
                <a:cubicBezTo>
                  <a:pt x="1676" y="1030"/>
                  <a:pt x="1676" y="1030"/>
                  <a:pt x="1676" y="1030"/>
                </a:cubicBezTo>
                <a:cubicBezTo>
                  <a:pt x="1676" y="1079"/>
                  <a:pt x="1676" y="1079"/>
                  <a:pt x="1676" y="1079"/>
                </a:cubicBezTo>
                <a:cubicBezTo>
                  <a:pt x="1663" y="1079"/>
                  <a:pt x="1663" y="1079"/>
                  <a:pt x="1663" y="1079"/>
                </a:cubicBezTo>
                <a:cubicBezTo>
                  <a:pt x="1663" y="1001"/>
                  <a:pt x="1663" y="1001"/>
                  <a:pt x="1663" y="1001"/>
                </a:cubicBezTo>
                <a:cubicBezTo>
                  <a:pt x="1648" y="973"/>
                  <a:pt x="1648" y="973"/>
                  <a:pt x="1648" y="973"/>
                </a:cubicBezTo>
                <a:cubicBezTo>
                  <a:pt x="1634" y="1006"/>
                  <a:pt x="1634" y="1006"/>
                  <a:pt x="1634" y="1006"/>
                </a:cubicBezTo>
                <a:cubicBezTo>
                  <a:pt x="1634" y="1062"/>
                  <a:pt x="1634" y="1062"/>
                  <a:pt x="1634" y="1062"/>
                </a:cubicBezTo>
                <a:cubicBezTo>
                  <a:pt x="1623" y="1062"/>
                  <a:pt x="1623" y="1062"/>
                  <a:pt x="1623" y="1062"/>
                </a:cubicBezTo>
                <a:cubicBezTo>
                  <a:pt x="1623" y="858"/>
                  <a:pt x="1623" y="858"/>
                  <a:pt x="1623" y="858"/>
                </a:cubicBezTo>
                <a:cubicBezTo>
                  <a:pt x="1546" y="858"/>
                  <a:pt x="1546" y="858"/>
                  <a:pt x="1546" y="858"/>
                </a:cubicBezTo>
                <a:cubicBezTo>
                  <a:pt x="1546" y="890"/>
                  <a:pt x="1546" y="890"/>
                  <a:pt x="1546" y="890"/>
                </a:cubicBezTo>
                <a:cubicBezTo>
                  <a:pt x="1538" y="890"/>
                  <a:pt x="1538" y="890"/>
                  <a:pt x="1538" y="890"/>
                </a:cubicBezTo>
                <a:cubicBezTo>
                  <a:pt x="1538" y="961"/>
                  <a:pt x="1538" y="961"/>
                  <a:pt x="1538" y="961"/>
                </a:cubicBezTo>
                <a:cubicBezTo>
                  <a:pt x="1511" y="961"/>
                  <a:pt x="1511" y="961"/>
                  <a:pt x="1511" y="961"/>
                </a:cubicBezTo>
                <a:cubicBezTo>
                  <a:pt x="1511" y="861"/>
                  <a:pt x="1511" y="861"/>
                  <a:pt x="1511" y="861"/>
                </a:cubicBezTo>
                <a:cubicBezTo>
                  <a:pt x="1462" y="861"/>
                  <a:pt x="1462" y="861"/>
                  <a:pt x="1462" y="861"/>
                </a:cubicBezTo>
                <a:cubicBezTo>
                  <a:pt x="1462" y="782"/>
                  <a:pt x="1462" y="782"/>
                  <a:pt x="1462" y="782"/>
                </a:cubicBezTo>
                <a:cubicBezTo>
                  <a:pt x="1400" y="782"/>
                  <a:pt x="1400" y="782"/>
                  <a:pt x="1400" y="782"/>
                </a:cubicBezTo>
                <a:cubicBezTo>
                  <a:pt x="1400" y="821"/>
                  <a:pt x="1400" y="821"/>
                  <a:pt x="1400" y="821"/>
                </a:cubicBezTo>
                <a:cubicBezTo>
                  <a:pt x="1340" y="821"/>
                  <a:pt x="1340" y="821"/>
                  <a:pt x="1340" y="821"/>
                </a:cubicBezTo>
                <a:cubicBezTo>
                  <a:pt x="1340" y="977"/>
                  <a:pt x="1340" y="977"/>
                  <a:pt x="1340" y="977"/>
                </a:cubicBezTo>
                <a:cubicBezTo>
                  <a:pt x="1335" y="977"/>
                  <a:pt x="1335" y="977"/>
                  <a:pt x="1335" y="977"/>
                </a:cubicBezTo>
                <a:cubicBezTo>
                  <a:pt x="1335" y="1041"/>
                  <a:pt x="1335" y="1041"/>
                  <a:pt x="1335" y="1041"/>
                </a:cubicBezTo>
                <a:cubicBezTo>
                  <a:pt x="1329" y="1046"/>
                  <a:pt x="1329" y="1046"/>
                  <a:pt x="1329" y="1046"/>
                </a:cubicBezTo>
                <a:cubicBezTo>
                  <a:pt x="1329" y="558"/>
                  <a:pt x="1329" y="558"/>
                  <a:pt x="1329" y="558"/>
                </a:cubicBezTo>
                <a:cubicBezTo>
                  <a:pt x="1318" y="558"/>
                  <a:pt x="1318" y="558"/>
                  <a:pt x="1318" y="558"/>
                </a:cubicBezTo>
                <a:cubicBezTo>
                  <a:pt x="1318" y="477"/>
                  <a:pt x="1318" y="477"/>
                  <a:pt x="1318" y="477"/>
                </a:cubicBezTo>
                <a:cubicBezTo>
                  <a:pt x="1306" y="477"/>
                  <a:pt x="1306" y="477"/>
                  <a:pt x="1306" y="477"/>
                </a:cubicBezTo>
                <a:cubicBezTo>
                  <a:pt x="1306" y="443"/>
                  <a:pt x="1306" y="443"/>
                  <a:pt x="1306" y="443"/>
                </a:cubicBezTo>
                <a:cubicBezTo>
                  <a:pt x="1295" y="443"/>
                  <a:pt x="1295" y="443"/>
                  <a:pt x="1295" y="443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83" y="430"/>
                  <a:pt x="1283" y="430"/>
                  <a:pt x="1283" y="430"/>
                </a:cubicBezTo>
                <a:cubicBezTo>
                  <a:pt x="1283" y="411"/>
                  <a:pt x="1283" y="411"/>
                  <a:pt x="1283" y="411"/>
                </a:cubicBezTo>
                <a:cubicBezTo>
                  <a:pt x="1272" y="413"/>
                  <a:pt x="1272" y="413"/>
                  <a:pt x="1272" y="413"/>
                </a:cubicBezTo>
                <a:cubicBezTo>
                  <a:pt x="1272" y="404"/>
                  <a:pt x="1272" y="404"/>
                  <a:pt x="1272" y="404"/>
                </a:cubicBezTo>
                <a:cubicBezTo>
                  <a:pt x="1266" y="403"/>
                  <a:pt x="1266" y="403"/>
                  <a:pt x="1266" y="403"/>
                </a:cubicBezTo>
                <a:cubicBezTo>
                  <a:pt x="1266" y="403"/>
                  <a:pt x="1265" y="325"/>
                  <a:pt x="1266" y="310"/>
                </a:cubicBezTo>
                <a:cubicBezTo>
                  <a:pt x="1267" y="294"/>
                  <a:pt x="1250" y="293"/>
                  <a:pt x="1250" y="293"/>
                </a:cubicBezTo>
                <a:cubicBezTo>
                  <a:pt x="1250" y="252"/>
                  <a:pt x="1250" y="252"/>
                  <a:pt x="1250" y="252"/>
                </a:cubicBezTo>
                <a:cubicBezTo>
                  <a:pt x="1245" y="252"/>
                  <a:pt x="1245" y="252"/>
                  <a:pt x="1245" y="252"/>
                </a:cubicBezTo>
                <a:cubicBezTo>
                  <a:pt x="1245" y="292"/>
                  <a:pt x="1245" y="292"/>
                  <a:pt x="1245" y="292"/>
                </a:cubicBezTo>
                <a:cubicBezTo>
                  <a:pt x="1225" y="293"/>
                  <a:pt x="1224" y="308"/>
                  <a:pt x="1224" y="308"/>
                </a:cubicBezTo>
                <a:cubicBezTo>
                  <a:pt x="1224" y="411"/>
                  <a:pt x="1224" y="411"/>
                  <a:pt x="1224" y="411"/>
                </a:cubicBezTo>
                <a:cubicBezTo>
                  <a:pt x="1208" y="411"/>
                  <a:pt x="1208" y="411"/>
                  <a:pt x="1208" y="411"/>
                </a:cubicBezTo>
                <a:cubicBezTo>
                  <a:pt x="1208" y="428"/>
                  <a:pt x="1208" y="428"/>
                  <a:pt x="1208" y="428"/>
                </a:cubicBezTo>
                <a:cubicBezTo>
                  <a:pt x="1196" y="428"/>
                  <a:pt x="1196" y="428"/>
                  <a:pt x="1196" y="428"/>
                </a:cubicBezTo>
                <a:cubicBezTo>
                  <a:pt x="1196" y="444"/>
                  <a:pt x="1196" y="444"/>
                  <a:pt x="1196" y="444"/>
                </a:cubicBezTo>
                <a:cubicBezTo>
                  <a:pt x="1184" y="445"/>
                  <a:pt x="1184" y="445"/>
                  <a:pt x="1184" y="445"/>
                </a:cubicBezTo>
                <a:cubicBezTo>
                  <a:pt x="1184" y="474"/>
                  <a:pt x="1184" y="474"/>
                  <a:pt x="1184" y="474"/>
                </a:cubicBezTo>
                <a:cubicBezTo>
                  <a:pt x="1174" y="475"/>
                  <a:pt x="1174" y="475"/>
                  <a:pt x="1174" y="475"/>
                </a:cubicBezTo>
                <a:cubicBezTo>
                  <a:pt x="1174" y="557"/>
                  <a:pt x="1174" y="557"/>
                  <a:pt x="1174" y="557"/>
                </a:cubicBezTo>
                <a:cubicBezTo>
                  <a:pt x="1168" y="557"/>
                  <a:pt x="1168" y="557"/>
                  <a:pt x="1168" y="557"/>
                </a:cubicBezTo>
                <a:cubicBezTo>
                  <a:pt x="1168" y="966"/>
                  <a:pt x="1168" y="966"/>
                  <a:pt x="1168" y="966"/>
                </a:cubicBezTo>
                <a:cubicBezTo>
                  <a:pt x="1159" y="974"/>
                  <a:pt x="1159" y="974"/>
                  <a:pt x="1159" y="974"/>
                </a:cubicBezTo>
                <a:cubicBezTo>
                  <a:pt x="1159" y="982"/>
                  <a:pt x="1159" y="982"/>
                  <a:pt x="1159" y="982"/>
                </a:cubicBezTo>
                <a:cubicBezTo>
                  <a:pt x="1158" y="982"/>
                  <a:pt x="1158" y="982"/>
                  <a:pt x="1158" y="982"/>
                </a:cubicBezTo>
                <a:cubicBezTo>
                  <a:pt x="1158" y="1006"/>
                  <a:pt x="1158" y="1006"/>
                  <a:pt x="1158" y="1006"/>
                </a:cubicBezTo>
                <a:cubicBezTo>
                  <a:pt x="1144" y="1006"/>
                  <a:pt x="1144" y="1006"/>
                  <a:pt x="1144" y="1006"/>
                </a:cubicBezTo>
                <a:cubicBezTo>
                  <a:pt x="1144" y="775"/>
                  <a:pt x="1144" y="775"/>
                  <a:pt x="1144" y="775"/>
                </a:cubicBezTo>
                <a:cubicBezTo>
                  <a:pt x="1081" y="775"/>
                  <a:pt x="1081" y="775"/>
                  <a:pt x="1081" y="775"/>
                </a:cubicBezTo>
                <a:cubicBezTo>
                  <a:pt x="1081" y="1023"/>
                  <a:pt x="1081" y="1023"/>
                  <a:pt x="1081" y="1023"/>
                </a:cubicBezTo>
                <a:cubicBezTo>
                  <a:pt x="1078" y="1023"/>
                  <a:pt x="1078" y="1023"/>
                  <a:pt x="1078" y="1023"/>
                </a:cubicBezTo>
                <a:cubicBezTo>
                  <a:pt x="1049" y="993"/>
                  <a:pt x="1049" y="993"/>
                  <a:pt x="1049" y="993"/>
                </a:cubicBezTo>
                <a:cubicBezTo>
                  <a:pt x="1049" y="818"/>
                  <a:pt x="1049" y="818"/>
                  <a:pt x="1049" y="818"/>
                </a:cubicBezTo>
                <a:cubicBezTo>
                  <a:pt x="1049" y="792"/>
                  <a:pt x="1049" y="792"/>
                  <a:pt x="1049" y="792"/>
                </a:cubicBezTo>
                <a:cubicBezTo>
                  <a:pt x="1030" y="792"/>
                  <a:pt x="1030" y="792"/>
                  <a:pt x="1030" y="792"/>
                </a:cubicBezTo>
                <a:cubicBezTo>
                  <a:pt x="1030" y="775"/>
                  <a:pt x="1030" y="775"/>
                  <a:pt x="1030" y="775"/>
                </a:cubicBezTo>
                <a:cubicBezTo>
                  <a:pt x="981" y="775"/>
                  <a:pt x="981" y="775"/>
                  <a:pt x="981" y="775"/>
                </a:cubicBezTo>
                <a:cubicBezTo>
                  <a:pt x="981" y="658"/>
                  <a:pt x="981" y="658"/>
                  <a:pt x="981" y="658"/>
                </a:cubicBezTo>
                <a:cubicBezTo>
                  <a:pt x="937" y="658"/>
                  <a:pt x="937" y="658"/>
                  <a:pt x="937" y="658"/>
                </a:cubicBezTo>
                <a:cubicBezTo>
                  <a:pt x="937" y="899"/>
                  <a:pt x="937" y="899"/>
                  <a:pt x="937" y="899"/>
                </a:cubicBezTo>
                <a:cubicBezTo>
                  <a:pt x="896" y="899"/>
                  <a:pt x="896" y="899"/>
                  <a:pt x="896" y="899"/>
                </a:cubicBezTo>
                <a:cubicBezTo>
                  <a:pt x="896" y="696"/>
                  <a:pt x="896" y="696"/>
                  <a:pt x="896" y="696"/>
                </a:cubicBezTo>
                <a:cubicBezTo>
                  <a:pt x="843" y="696"/>
                  <a:pt x="843" y="696"/>
                  <a:pt x="843" y="696"/>
                </a:cubicBezTo>
                <a:cubicBezTo>
                  <a:pt x="843" y="1006"/>
                  <a:pt x="843" y="1006"/>
                  <a:pt x="843" y="1006"/>
                </a:cubicBezTo>
                <a:cubicBezTo>
                  <a:pt x="829" y="1006"/>
                  <a:pt x="829" y="1006"/>
                  <a:pt x="829" y="1006"/>
                </a:cubicBezTo>
                <a:cubicBezTo>
                  <a:pt x="829" y="987"/>
                  <a:pt x="829" y="987"/>
                  <a:pt x="829" y="987"/>
                </a:cubicBezTo>
                <a:cubicBezTo>
                  <a:pt x="808" y="988"/>
                  <a:pt x="808" y="988"/>
                  <a:pt x="808" y="988"/>
                </a:cubicBezTo>
                <a:cubicBezTo>
                  <a:pt x="808" y="962"/>
                  <a:pt x="808" y="962"/>
                  <a:pt x="808" y="962"/>
                </a:cubicBezTo>
                <a:cubicBezTo>
                  <a:pt x="806" y="962"/>
                  <a:pt x="806" y="962"/>
                  <a:pt x="806" y="962"/>
                </a:cubicBezTo>
                <a:cubicBezTo>
                  <a:pt x="806" y="945"/>
                  <a:pt x="806" y="945"/>
                  <a:pt x="806" y="945"/>
                </a:cubicBezTo>
                <a:cubicBezTo>
                  <a:pt x="786" y="945"/>
                  <a:pt x="786" y="945"/>
                  <a:pt x="786" y="945"/>
                </a:cubicBezTo>
                <a:cubicBezTo>
                  <a:pt x="786" y="931"/>
                  <a:pt x="786" y="931"/>
                  <a:pt x="786" y="931"/>
                </a:cubicBezTo>
                <a:cubicBezTo>
                  <a:pt x="780" y="931"/>
                  <a:pt x="780" y="931"/>
                  <a:pt x="780" y="931"/>
                </a:cubicBezTo>
                <a:cubicBezTo>
                  <a:pt x="780" y="793"/>
                  <a:pt x="780" y="793"/>
                  <a:pt x="780" y="793"/>
                </a:cubicBezTo>
                <a:cubicBezTo>
                  <a:pt x="706" y="793"/>
                  <a:pt x="706" y="793"/>
                  <a:pt x="706" y="793"/>
                </a:cubicBezTo>
                <a:cubicBezTo>
                  <a:pt x="706" y="919"/>
                  <a:pt x="706" y="919"/>
                  <a:pt x="706" y="919"/>
                </a:cubicBezTo>
                <a:cubicBezTo>
                  <a:pt x="692" y="919"/>
                  <a:pt x="692" y="919"/>
                  <a:pt x="692" y="919"/>
                </a:cubicBezTo>
                <a:cubicBezTo>
                  <a:pt x="692" y="793"/>
                  <a:pt x="692" y="793"/>
                  <a:pt x="692" y="793"/>
                </a:cubicBezTo>
                <a:cubicBezTo>
                  <a:pt x="626" y="793"/>
                  <a:pt x="626" y="793"/>
                  <a:pt x="626" y="793"/>
                </a:cubicBezTo>
                <a:cubicBezTo>
                  <a:pt x="626" y="898"/>
                  <a:pt x="626" y="898"/>
                  <a:pt x="626" y="898"/>
                </a:cubicBezTo>
                <a:cubicBezTo>
                  <a:pt x="606" y="898"/>
                  <a:pt x="606" y="898"/>
                  <a:pt x="606" y="898"/>
                </a:cubicBezTo>
                <a:cubicBezTo>
                  <a:pt x="606" y="940"/>
                  <a:pt x="606" y="940"/>
                  <a:pt x="606" y="940"/>
                </a:cubicBezTo>
                <a:cubicBezTo>
                  <a:pt x="598" y="936"/>
                  <a:pt x="598" y="936"/>
                  <a:pt x="598" y="936"/>
                </a:cubicBezTo>
                <a:cubicBezTo>
                  <a:pt x="589" y="947"/>
                  <a:pt x="589" y="947"/>
                  <a:pt x="589" y="947"/>
                </a:cubicBezTo>
                <a:cubicBezTo>
                  <a:pt x="589" y="964"/>
                  <a:pt x="589" y="964"/>
                  <a:pt x="589" y="964"/>
                </a:cubicBezTo>
                <a:cubicBezTo>
                  <a:pt x="580" y="966"/>
                  <a:pt x="580" y="966"/>
                  <a:pt x="580" y="966"/>
                </a:cubicBezTo>
                <a:cubicBezTo>
                  <a:pt x="580" y="1058"/>
                  <a:pt x="580" y="1058"/>
                  <a:pt x="580" y="1058"/>
                </a:cubicBezTo>
                <a:cubicBezTo>
                  <a:pt x="565" y="1058"/>
                  <a:pt x="565" y="1058"/>
                  <a:pt x="565" y="1058"/>
                </a:cubicBezTo>
                <a:cubicBezTo>
                  <a:pt x="565" y="765"/>
                  <a:pt x="565" y="765"/>
                  <a:pt x="565" y="765"/>
                </a:cubicBezTo>
                <a:cubicBezTo>
                  <a:pt x="559" y="759"/>
                  <a:pt x="559" y="759"/>
                  <a:pt x="559" y="759"/>
                </a:cubicBezTo>
                <a:cubicBezTo>
                  <a:pt x="559" y="727"/>
                  <a:pt x="559" y="727"/>
                  <a:pt x="559" y="727"/>
                </a:cubicBezTo>
                <a:cubicBezTo>
                  <a:pt x="546" y="714"/>
                  <a:pt x="546" y="714"/>
                  <a:pt x="546" y="714"/>
                </a:cubicBezTo>
                <a:cubicBezTo>
                  <a:pt x="546" y="640"/>
                  <a:pt x="546" y="640"/>
                  <a:pt x="546" y="640"/>
                </a:cubicBezTo>
                <a:cubicBezTo>
                  <a:pt x="529" y="623"/>
                  <a:pt x="529" y="623"/>
                  <a:pt x="529" y="623"/>
                </a:cubicBezTo>
                <a:cubicBezTo>
                  <a:pt x="529" y="600"/>
                  <a:pt x="529" y="600"/>
                  <a:pt x="529" y="600"/>
                </a:cubicBezTo>
                <a:cubicBezTo>
                  <a:pt x="526" y="597"/>
                  <a:pt x="526" y="597"/>
                  <a:pt x="526" y="597"/>
                </a:cubicBezTo>
                <a:cubicBezTo>
                  <a:pt x="526" y="578"/>
                  <a:pt x="526" y="578"/>
                  <a:pt x="526" y="578"/>
                </a:cubicBezTo>
                <a:cubicBezTo>
                  <a:pt x="521" y="574"/>
                  <a:pt x="521" y="574"/>
                  <a:pt x="521" y="574"/>
                </a:cubicBezTo>
                <a:cubicBezTo>
                  <a:pt x="521" y="550"/>
                  <a:pt x="521" y="550"/>
                  <a:pt x="521" y="550"/>
                </a:cubicBezTo>
                <a:cubicBezTo>
                  <a:pt x="515" y="548"/>
                  <a:pt x="515" y="548"/>
                  <a:pt x="515" y="548"/>
                </a:cubicBezTo>
                <a:cubicBezTo>
                  <a:pt x="515" y="524"/>
                  <a:pt x="515" y="524"/>
                  <a:pt x="515" y="524"/>
                </a:cubicBezTo>
                <a:cubicBezTo>
                  <a:pt x="512" y="522"/>
                  <a:pt x="512" y="522"/>
                  <a:pt x="512" y="522"/>
                </a:cubicBezTo>
                <a:cubicBezTo>
                  <a:pt x="512" y="506"/>
                  <a:pt x="512" y="506"/>
                  <a:pt x="512" y="506"/>
                </a:cubicBezTo>
                <a:cubicBezTo>
                  <a:pt x="508" y="503"/>
                  <a:pt x="508" y="503"/>
                  <a:pt x="508" y="503"/>
                </a:cubicBezTo>
                <a:cubicBezTo>
                  <a:pt x="508" y="489"/>
                  <a:pt x="508" y="489"/>
                  <a:pt x="508" y="489"/>
                </a:cubicBezTo>
                <a:cubicBezTo>
                  <a:pt x="502" y="477"/>
                  <a:pt x="502" y="477"/>
                  <a:pt x="502" y="477"/>
                </a:cubicBezTo>
                <a:cubicBezTo>
                  <a:pt x="502" y="367"/>
                  <a:pt x="502" y="367"/>
                  <a:pt x="502" y="367"/>
                </a:cubicBezTo>
                <a:cubicBezTo>
                  <a:pt x="502" y="369"/>
                  <a:pt x="502" y="369"/>
                  <a:pt x="502" y="369"/>
                </a:cubicBezTo>
                <a:cubicBezTo>
                  <a:pt x="500" y="477"/>
                  <a:pt x="500" y="477"/>
                  <a:pt x="500" y="477"/>
                </a:cubicBezTo>
                <a:cubicBezTo>
                  <a:pt x="496" y="477"/>
                  <a:pt x="496" y="477"/>
                  <a:pt x="496" y="477"/>
                </a:cubicBezTo>
                <a:cubicBezTo>
                  <a:pt x="496" y="497"/>
                  <a:pt x="496" y="497"/>
                  <a:pt x="496" y="497"/>
                </a:cubicBezTo>
                <a:cubicBezTo>
                  <a:pt x="486" y="518"/>
                  <a:pt x="486" y="518"/>
                  <a:pt x="486" y="518"/>
                </a:cubicBezTo>
                <a:cubicBezTo>
                  <a:pt x="486" y="536"/>
                  <a:pt x="486" y="536"/>
                  <a:pt x="486" y="536"/>
                </a:cubicBezTo>
                <a:cubicBezTo>
                  <a:pt x="476" y="547"/>
                  <a:pt x="476" y="547"/>
                  <a:pt x="476" y="547"/>
                </a:cubicBezTo>
                <a:cubicBezTo>
                  <a:pt x="476" y="570"/>
                  <a:pt x="476" y="570"/>
                  <a:pt x="476" y="570"/>
                </a:cubicBezTo>
                <a:cubicBezTo>
                  <a:pt x="469" y="570"/>
                  <a:pt x="469" y="570"/>
                  <a:pt x="469" y="570"/>
                </a:cubicBezTo>
                <a:cubicBezTo>
                  <a:pt x="469" y="595"/>
                  <a:pt x="469" y="595"/>
                  <a:pt x="469" y="595"/>
                </a:cubicBezTo>
                <a:cubicBezTo>
                  <a:pt x="464" y="600"/>
                  <a:pt x="464" y="600"/>
                  <a:pt x="464" y="600"/>
                </a:cubicBezTo>
                <a:cubicBezTo>
                  <a:pt x="464" y="620"/>
                  <a:pt x="464" y="620"/>
                  <a:pt x="464" y="620"/>
                </a:cubicBezTo>
                <a:cubicBezTo>
                  <a:pt x="460" y="623"/>
                  <a:pt x="460" y="623"/>
                  <a:pt x="460" y="623"/>
                </a:cubicBezTo>
                <a:cubicBezTo>
                  <a:pt x="460" y="644"/>
                  <a:pt x="460" y="644"/>
                  <a:pt x="460" y="644"/>
                </a:cubicBezTo>
                <a:cubicBezTo>
                  <a:pt x="456" y="644"/>
                  <a:pt x="456" y="644"/>
                  <a:pt x="456" y="644"/>
                </a:cubicBezTo>
                <a:cubicBezTo>
                  <a:pt x="456" y="716"/>
                  <a:pt x="456" y="716"/>
                  <a:pt x="456" y="716"/>
                </a:cubicBezTo>
                <a:cubicBezTo>
                  <a:pt x="446" y="716"/>
                  <a:pt x="446" y="716"/>
                  <a:pt x="446" y="716"/>
                </a:cubicBezTo>
                <a:cubicBezTo>
                  <a:pt x="446" y="735"/>
                  <a:pt x="446" y="735"/>
                  <a:pt x="446" y="735"/>
                </a:cubicBezTo>
                <a:cubicBezTo>
                  <a:pt x="435" y="735"/>
                  <a:pt x="435" y="735"/>
                  <a:pt x="435" y="735"/>
                </a:cubicBezTo>
                <a:cubicBezTo>
                  <a:pt x="435" y="1045"/>
                  <a:pt x="435" y="1045"/>
                  <a:pt x="435" y="1045"/>
                </a:cubicBezTo>
                <a:cubicBezTo>
                  <a:pt x="420" y="1045"/>
                  <a:pt x="420" y="1045"/>
                  <a:pt x="420" y="1045"/>
                </a:cubicBezTo>
                <a:cubicBezTo>
                  <a:pt x="420" y="1029"/>
                  <a:pt x="420" y="1029"/>
                  <a:pt x="420" y="1029"/>
                </a:cubicBezTo>
                <a:cubicBezTo>
                  <a:pt x="412" y="1029"/>
                  <a:pt x="412" y="1029"/>
                  <a:pt x="412" y="1029"/>
                </a:cubicBezTo>
                <a:cubicBezTo>
                  <a:pt x="412" y="875"/>
                  <a:pt x="412" y="875"/>
                  <a:pt x="412" y="875"/>
                </a:cubicBezTo>
                <a:cubicBezTo>
                  <a:pt x="280" y="875"/>
                  <a:pt x="280" y="875"/>
                  <a:pt x="280" y="875"/>
                </a:cubicBezTo>
                <a:cubicBezTo>
                  <a:pt x="280" y="1070"/>
                  <a:pt x="280" y="1070"/>
                  <a:pt x="280" y="1070"/>
                </a:cubicBezTo>
                <a:cubicBezTo>
                  <a:pt x="269" y="1070"/>
                  <a:pt x="259" y="1070"/>
                  <a:pt x="259" y="1068"/>
                </a:cubicBezTo>
                <a:cubicBezTo>
                  <a:pt x="259" y="1069"/>
                  <a:pt x="259" y="1081"/>
                  <a:pt x="259" y="1097"/>
                </a:cubicBezTo>
                <a:cubicBezTo>
                  <a:pt x="254" y="1103"/>
                  <a:pt x="254" y="1103"/>
                  <a:pt x="254" y="1103"/>
                </a:cubicBezTo>
                <a:cubicBezTo>
                  <a:pt x="254" y="1006"/>
                  <a:pt x="254" y="1006"/>
                  <a:pt x="254" y="1006"/>
                </a:cubicBezTo>
                <a:cubicBezTo>
                  <a:pt x="216" y="1006"/>
                  <a:pt x="216" y="1006"/>
                  <a:pt x="216" y="1006"/>
                </a:cubicBezTo>
                <a:cubicBezTo>
                  <a:pt x="216" y="1106"/>
                  <a:pt x="216" y="1106"/>
                  <a:pt x="216" y="1106"/>
                </a:cubicBezTo>
                <a:cubicBezTo>
                  <a:pt x="197" y="1106"/>
                  <a:pt x="197" y="1106"/>
                  <a:pt x="197" y="1106"/>
                </a:cubicBezTo>
                <a:cubicBezTo>
                  <a:pt x="197" y="981"/>
                  <a:pt x="197" y="981"/>
                  <a:pt x="197" y="981"/>
                </a:cubicBezTo>
                <a:cubicBezTo>
                  <a:pt x="109" y="981"/>
                  <a:pt x="109" y="981"/>
                  <a:pt x="109" y="981"/>
                </a:cubicBezTo>
                <a:cubicBezTo>
                  <a:pt x="109" y="1152"/>
                  <a:pt x="109" y="1152"/>
                  <a:pt x="109" y="1152"/>
                </a:cubicBezTo>
                <a:cubicBezTo>
                  <a:pt x="87" y="1152"/>
                  <a:pt x="87" y="1152"/>
                  <a:pt x="87" y="1152"/>
                </a:cubicBezTo>
                <a:cubicBezTo>
                  <a:pt x="87" y="1064"/>
                  <a:pt x="87" y="1064"/>
                  <a:pt x="87" y="1064"/>
                </a:cubicBezTo>
                <a:cubicBezTo>
                  <a:pt x="0" y="1064"/>
                  <a:pt x="0" y="1064"/>
                  <a:pt x="0" y="1064"/>
                </a:cubicBezTo>
                <a:cubicBezTo>
                  <a:pt x="0" y="1127"/>
                  <a:pt x="0" y="1127"/>
                  <a:pt x="0" y="1127"/>
                </a:cubicBezTo>
                <a:cubicBezTo>
                  <a:pt x="0" y="1294"/>
                  <a:pt x="0" y="1294"/>
                  <a:pt x="0" y="1294"/>
                </a:cubicBezTo>
              </a:path>
            </a:pathLst>
          </a:custGeom>
          <a:noFill/>
          <a:ln w="15875" cap="flat">
            <a:solidFill>
              <a:srgbClr val="FFC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9875"/>
            <a:ext cx="9144000" cy="297263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Lato" panose="020F0502020204030203" pitchFamily="34" charset="0"/>
                <a:cs typeface="Times New Roman" panose="02020603050405020304" pitchFamily="18" charset="0"/>
              </a:rPr>
              <a:t>2</a:t>
            </a:r>
            <a:r>
              <a:rPr lang="en-US" sz="4800" b="1" dirty="0" smtClean="0">
                <a:latin typeface="Lato" panose="020F0502020204030203" pitchFamily="34" charset="0"/>
                <a:cs typeface="Times New Roman" panose="02020603050405020304" pitchFamily="18" charset="0"/>
              </a:rPr>
              <a:t>022</a:t>
            </a:r>
            <a:r>
              <a:rPr lang="en-US" sz="4800" b="1" dirty="0">
                <a:latin typeface="Lato" panose="020F0502020204030203" pitchFamily="34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latin typeface="Lato" panose="020F0502020204030203" pitchFamily="34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Lato" panose="020F0502020204030203" pitchFamily="34" charset="0"/>
                <a:cs typeface="Times New Roman" panose="02020603050405020304" pitchFamily="18" charset="0"/>
              </a:rPr>
              <a:t>New Officers </a:t>
            </a:r>
            <a:br>
              <a:rPr lang="en-US" sz="4800" b="1" dirty="0" smtClean="0">
                <a:latin typeface="Lato" panose="020F0502020204030203" pitchFamily="34" charset="0"/>
                <a:cs typeface="Times New Roman" panose="02020603050405020304" pitchFamily="18" charset="0"/>
              </a:rPr>
            </a:br>
            <a:r>
              <a:rPr lang="en-US" sz="4800" b="1" dirty="0" smtClean="0">
                <a:latin typeface="Lato" panose="020F0502020204030203" pitchFamily="34" charset="0"/>
                <a:cs typeface="Times New Roman" panose="02020603050405020304" pitchFamily="18" charset="0"/>
              </a:rPr>
              <a:t>Training</a:t>
            </a:r>
            <a:endParaRPr lang="en-US" sz="4800" b="1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09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"/>
          <p:cNvSpPr/>
          <p:nvPr/>
        </p:nvSpPr>
        <p:spPr>
          <a:xfrm>
            <a:off x="440087" y="3788134"/>
            <a:ext cx="2200275" cy="371475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kern="0" cap="all" spc="1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Letters from members</a:t>
            </a:r>
          </a:p>
        </p:txBody>
      </p:sp>
      <p:sp>
        <p:nvSpPr>
          <p:cNvPr id="66" name="Arrow"/>
          <p:cNvSpPr/>
          <p:nvPr/>
        </p:nvSpPr>
        <p:spPr>
          <a:xfrm>
            <a:off x="2747666" y="3788134"/>
            <a:ext cx="2200275" cy="371475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kern="0" cap="all" spc="1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Letters from Contractors</a:t>
            </a:r>
            <a:endParaRPr kumimoji="0" lang="en-US" sz="1200" b="0" i="0" u="none" strike="noStrike" kern="0" cap="all" spc="1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69" name="Arrow"/>
          <p:cNvSpPr/>
          <p:nvPr/>
        </p:nvSpPr>
        <p:spPr>
          <a:xfrm>
            <a:off x="5055245" y="3788133"/>
            <a:ext cx="2200275" cy="371475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kern="0" cap="all" spc="1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Pre-Job minutes</a:t>
            </a:r>
          </a:p>
        </p:txBody>
      </p:sp>
      <p:sp>
        <p:nvSpPr>
          <p:cNvPr id="70" name="Arrow"/>
          <p:cNvSpPr/>
          <p:nvPr/>
        </p:nvSpPr>
        <p:spPr>
          <a:xfrm>
            <a:off x="7362824" y="3788132"/>
            <a:ext cx="2200275" cy="371475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200" kern="0" cap="all" spc="1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Any and all documentation</a:t>
            </a:r>
            <a:endParaRPr kumimoji="0" lang="en-US" sz="1200" b="0" i="0" u="none" strike="noStrike" kern="0" cap="all" spc="1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76" name="Arrow"/>
          <p:cNvSpPr/>
          <p:nvPr/>
        </p:nvSpPr>
        <p:spPr>
          <a:xfrm>
            <a:off x="9670401" y="3788132"/>
            <a:ext cx="2200275" cy="371475"/>
          </a:xfrm>
          <a:prstGeom prst="chevr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kern="0" cap="all" spc="1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Top priority</a:t>
            </a:r>
          </a:p>
        </p:txBody>
      </p:sp>
      <p:sp>
        <p:nvSpPr>
          <p:cNvPr id="79" name="Subtitle Text"/>
          <p:cNvSpPr txBox="1"/>
          <p:nvPr/>
        </p:nvSpPr>
        <p:spPr>
          <a:xfrm>
            <a:off x="5055245" y="4341261"/>
            <a:ext cx="2200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Minutes</a:t>
            </a:r>
            <a:r>
              <a:rPr kumimoji="0" lang="en-US" sz="1200" b="0" i="0" u="none" strike="noStrike" kern="0" cap="none" spc="0" normalizeH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 from any meeting.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80" name="Subtitle Text"/>
          <p:cNvSpPr txBox="1"/>
          <p:nvPr/>
        </p:nvSpPr>
        <p:spPr>
          <a:xfrm>
            <a:off x="7362824" y="4341261"/>
            <a:ext cx="2200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Pictures showing past practices</a:t>
            </a:r>
          </a:p>
        </p:txBody>
      </p:sp>
      <p:sp>
        <p:nvSpPr>
          <p:cNvPr id="81" name="Subtitle Text"/>
          <p:cNvSpPr txBox="1"/>
          <p:nvPr/>
        </p:nvSpPr>
        <p:spPr>
          <a:xfrm>
            <a:off x="9736607" y="4341261"/>
            <a:ext cx="2200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Time is of the essence</a:t>
            </a:r>
          </a:p>
        </p:txBody>
      </p:sp>
      <p:sp>
        <p:nvSpPr>
          <p:cNvPr id="24" name="Page Title"/>
          <p:cNvSpPr txBox="1"/>
          <p:nvPr/>
        </p:nvSpPr>
        <p:spPr>
          <a:xfrm>
            <a:off x="3424756" y="799537"/>
            <a:ext cx="512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Procedures</a:t>
            </a:r>
          </a:p>
        </p:txBody>
      </p:sp>
      <p:sp>
        <p:nvSpPr>
          <p:cNvPr id="27" name="Subtitle Text"/>
          <p:cNvSpPr txBox="1"/>
          <p:nvPr/>
        </p:nvSpPr>
        <p:spPr>
          <a:xfrm>
            <a:off x="2845636" y="1475139"/>
            <a:ext cx="6278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Manager/Agent to provide all documentation </a:t>
            </a:r>
          </a:p>
          <a:p>
            <a:pPr algn="ctr"/>
            <a:r>
              <a:rPr lang="en-US" sz="2400" kern="0" dirty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pertaining to the case to the J.D.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18" y="2741457"/>
            <a:ext cx="995011" cy="9950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003" y="2769290"/>
            <a:ext cx="837192" cy="8371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468" y="2857122"/>
            <a:ext cx="813357" cy="8133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0067" y="2774522"/>
            <a:ext cx="860941" cy="8609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360" y="2713674"/>
            <a:ext cx="952866" cy="95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0068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6" grpId="0" animBg="1"/>
      <p:bldP spid="69" grpId="0" animBg="1"/>
      <p:bldP spid="70" grpId="0" animBg="1"/>
      <p:bldP spid="76" grpId="0" animBg="1"/>
      <p:bldP spid="79" grpId="0"/>
      <p:bldP spid="80" grpId="0"/>
      <p:bldP spid="81" grpId="0"/>
      <p:bldP spid="24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61"/>
          <p:cNvSpPr>
            <a:spLocks/>
          </p:cNvSpPr>
          <p:nvPr/>
        </p:nvSpPr>
        <p:spPr bwMode="auto">
          <a:xfrm>
            <a:off x="7173682" y="2436812"/>
            <a:ext cx="2725738" cy="4432300"/>
          </a:xfrm>
          <a:custGeom>
            <a:avLst/>
            <a:gdLst>
              <a:gd name="connsiteX0" fmla="*/ 0 w 2725738"/>
              <a:gd name="connsiteY0" fmla="*/ 0 h 4432300"/>
              <a:gd name="connsiteX1" fmla="*/ 1761612 w 2725738"/>
              <a:gd name="connsiteY1" fmla="*/ 0 h 4432300"/>
              <a:gd name="connsiteX2" fmla="*/ 1761612 w 2725738"/>
              <a:gd name="connsiteY2" fmla="*/ 171307 h 4432300"/>
              <a:gd name="connsiteX3" fmla="*/ 1761612 w 2725738"/>
              <a:gd name="connsiteY3" fmla="*/ 2516172 h 4432300"/>
              <a:gd name="connsiteX4" fmla="*/ 1761612 w 2725738"/>
              <a:gd name="connsiteY4" fmla="*/ 2684336 h 4432300"/>
              <a:gd name="connsiteX5" fmla="*/ 1873499 w 2725738"/>
              <a:gd name="connsiteY5" fmla="*/ 2953084 h 4432300"/>
              <a:gd name="connsiteX6" fmla="*/ 2725738 w 2725738"/>
              <a:gd name="connsiteY6" fmla="*/ 3457575 h 4432300"/>
              <a:gd name="connsiteX7" fmla="*/ 2711819 w 2725738"/>
              <a:gd name="connsiteY7" fmla="*/ 3457575 h 4432300"/>
              <a:gd name="connsiteX8" fmla="*/ 2693988 w 2725738"/>
              <a:gd name="connsiteY8" fmla="*/ 3457575 h 4432300"/>
              <a:gd name="connsiteX9" fmla="*/ 2693988 w 2725738"/>
              <a:gd name="connsiteY9" fmla="*/ 4432300 h 4432300"/>
              <a:gd name="connsiteX10" fmla="*/ 600075 w 2725738"/>
              <a:gd name="connsiteY10" fmla="*/ 4432300 h 4432300"/>
              <a:gd name="connsiteX11" fmla="*/ 600075 w 2725738"/>
              <a:gd name="connsiteY11" fmla="*/ 3451225 h 4432300"/>
              <a:gd name="connsiteX12" fmla="*/ 607622 w 2725738"/>
              <a:gd name="connsiteY12" fmla="*/ 3451225 h 4432300"/>
              <a:gd name="connsiteX13" fmla="*/ 606038 w 2725738"/>
              <a:gd name="connsiteY13" fmla="*/ 3449693 h 4432300"/>
              <a:gd name="connsiteX14" fmla="*/ 92842 w 2725738"/>
              <a:gd name="connsiteY14" fmla="*/ 2953084 h 4432300"/>
              <a:gd name="connsiteX15" fmla="*/ 0 w 2725738"/>
              <a:gd name="connsiteY15" fmla="*/ 2615184 h 4432300"/>
              <a:gd name="connsiteX16" fmla="*/ 0 w 2725738"/>
              <a:gd name="connsiteY16" fmla="*/ 2432876 h 4432300"/>
              <a:gd name="connsiteX17" fmla="*/ 0 w 2725738"/>
              <a:gd name="connsiteY17" fmla="*/ 0 h 443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25738" h="4432300">
                <a:moveTo>
                  <a:pt x="0" y="0"/>
                </a:moveTo>
                <a:cubicBezTo>
                  <a:pt x="0" y="0"/>
                  <a:pt x="0" y="0"/>
                  <a:pt x="1761612" y="0"/>
                </a:cubicBezTo>
                <a:cubicBezTo>
                  <a:pt x="1761612" y="37719"/>
                  <a:pt x="1761612" y="94298"/>
                  <a:pt x="1761612" y="171307"/>
                </a:cubicBezTo>
                <a:cubicBezTo>
                  <a:pt x="1761612" y="171307"/>
                  <a:pt x="1761612" y="1914239"/>
                  <a:pt x="1761612" y="2516172"/>
                </a:cubicBezTo>
                <a:cubicBezTo>
                  <a:pt x="1761612" y="2593181"/>
                  <a:pt x="1761612" y="2651332"/>
                  <a:pt x="1761612" y="2684336"/>
                </a:cubicBezTo>
                <a:cubicBezTo>
                  <a:pt x="1761612" y="2836783"/>
                  <a:pt x="1830649" y="2916936"/>
                  <a:pt x="1873499" y="2953084"/>
                </a:cubicBezTo>
                <a:cubicBezTo>
                  <a:pt x="1894923" y="2973515"/>
                  <a:pt x="2725738" y="3457575"/>
                  <a:pt x="2725738" y="3457575"/>
                </a:cubicBezTo>
                <a:cubicBezTo>
                  <a:pt x="2725738" y="3457575"/>
                  <a:pt x="2725738" y="3457575"/>
                  <a:pt x="2711819" y="3457575"/>
                </a:cubicBezTo>
                <a:lnTo>
                  <a:pt x="2693988" y="3457575"/>
                </a:lnTo>
                <a:lnTo>
                  <a:pt x="2693988" y="4432300"/>
                </a:lnTo>
                <a:lnTo>
                  <a:pt x="600075" y="4432300"/>
                </a:lnTo>
                <a:lnTo>
                  <a:pt x="600075" y="3451225"/>
                </a:lnTo>
                <a:lnTo>
                  <a:pt x="607622" y="3451225"/>
                </a:lnTo>
                <a:lnTo>
                  <a:pt x="606038" y="3449693"/>
                </a:lnTo>
                <a:cubicBezTo>
                  <a:pt x="581600" y="3426045"/>
                  <a:pt x="483849" y="3331452"/>
                  <a:pt x="92842" y="2953084"/>
                </a:cubicBezTo>
                <a:cubicBezTo>
                  <a:pt x="92842" y="2953084"/>
                  <a:pt x="0" y="2915365"/>
                  <a:pt x="0" y="2615184"/>
                </a:cubicBezTo>
                <a:cubicBezTo>
                  <a:pt x="0" y="2579037"/>
                  <a:pt x="0" y="2516172"/>
                  <a:pt x="0" y="2432876"/>
                </a:cubicBezTo>
                <a:cubicBezTo>
                  <a:pt x="0" y="1879664"/>
                  <a:pt x="0" y="440055"/>
                  <a:pt x="0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Freeform 59"/>
          <p:cNvSpPr>
            <a:spLocks/>
          </p:cNvSpPr>
          <p:nvPr/>
        </p:nvSpPr>
        <p:spPr bwMode="auto">
          <a:xfrm>
            <a:off x="2268307" y="2436812"/>
            <a:ext cx="2676525" cy="4432300"/>
          </a:xfrm>
          <a:custGeom>
            <a:avLst/>
            <a:gdLst>
              <a:gd name="connsiteX0" fmla="*/ 828675 w 2676525"/>
              <a:gd name="connsiteY0" fmla="*/ 0 h 4432300"/>
              <a:gd name="connsiteX1" fmla="*/ 2676525 w 2676525"/>
              <a:gd name="connsiteY1" fmla="*/ 0 h 4432300"/>
              <a:gd name="connsiteX2" fmla="*/ 2676525 w 2676525"/>
              <a:gd name="connsiteY2" fmla="*/ 2432876 h 4432300"/>
              <a:gd name="connsiteX3" fmla="*/ 2676525 w 2676525"/>
              <a:gd name="connsiteY3" fmla="*/ 2615184 h 4432300"/>
              <a:gd name="connsiteX4" fmla="*/ 2597944 w 2676525"/>
              <a:gd name="connsiteY4" fmla="*/ 2953084 h 4432300"/>
              <a:gd name="connsiteX5" fmla="*/ 2195716 w 2676525"/>
              <a:gd name="connsiteY5" fmla="*/ 3368772 h 4432300"/>
              <a:gd name="connsiteX6" fmla="*/ 2114550 w 2676525"/>
              <a:gd name="connsiteY6" fmla="*/ 3452653 h 4432300"/>
              <a:gd name="connsiteX7" fmla="*/ 2114550 w 2676525"/>
              <a:gd name="connsiteY7" fmla="*/ 4432300 h 4432300"/>
              <a:gd name="connsiteX8" fmla="*/ 19050 w 2676525"/>
              <a:gd name="connsiteY8" fmla="*/ 4432300 h 4432300"/>
              <a:gd name="connsiteX9" fmla="*/ 19050 w 2676525"/>
              <a:gd name="connsiteY9" fmla="*/ 3457575 h 4432300"/>
              <a:gd name="connsiteX10" fmla="*/ 0 w 2676525"/>
              <a:gd name="connsiteY10" fmla="*/ 3457575 h 4432300"/>
              <a:gd name="connsiteX11" fmla="*/ 707231 w 2676525"/>
              <a:gd name="connsiteY11" fmla="*/ 2953084 h 4432300"/>
              <a:gd name="connsiteX12" fmla="*/ 828675 w 2676525"/>
              <a:gd name="connsiteY12" fmla="*/ 2684336 h 4432300"/>
              <a:gd name="connsiteX13" fmla="*/ 828675 w 2676525"/>
              <a:gd name="connsiteY13" fmla="*/ 2516172 h 4432300"/>
              <a:gd name="connsiteX14" fmla="*/ 828675 w 2676525"/>
              <a:gd name="connsiteY14" fmla="*/ 171307 h 4432300"/>
              <a:gd name="connsiteX15" fmla="*/ 828675 w 2676525"/>
              <a:gd name="connsiteY15" fmla="*/ 0 h 443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76525" h="4432300">
                <a:moveTo>
                  <a:pt x="828675" y="0"/>
                </a:moveTo>
                <a:cubicBezTo>
                  <a:pt x="828675" y="0"/>
                  <a:pt x="828675" y="0"/>
                  <a:pt x="2676525" y="0"/>
                </a:cubicBezTo>
                <a:cubicBezTo>
                  <a:pt x="2676525" y="440055"/>
                  <a:pt x="2676525" y="1879664"/>
                  <a:pt x="2676525" y="2432876"/>
                </a:cubicBezTo>
                <a:cubicBezTo>
                  <a:pt x="2676525" y="2516172"/>
                  <a:pt x="2676525" y="2579037"/>
                  <a:pt x="2676525" y="2615184"/>
                </a:cubicBezTo>
                <a:cubicBezTo>
                  <a:pt x="2676525" y="2915365"/>
                  <a:pt x="2597944" y="2953084"/>
                  <a:pt x="2597944" y="2953084"/>
                </a:cubicBezTo>
                <a:cubicBezTo>
                  <a:pt x="2597944" y="2953084"/>
                  <a:pt x="2597944" y="2953084"/>
                  <a:pt x="2195716" y="3368772"/>
                </a:cubicBezTo>
                <a:lnTo>
                  <a:pt x="2114550" y="3452653"/>
                </a:lnTo>
                <a:lnTo>
                  <a:pt x="2114550" y="4432300"/>
                </a:lnTo>
                <a:lnTo>
                  <a:pt x="19050" y="4432300"/>
                </a:lnTo>
                <a:lnTo>
                  <a:pt x="19050" y="3457575"/>
                </a:lnTo>
                <a:lnTo>
                  <a:pt x="0" y="3457575"/>
                </a:lnTo>
                <a:cubicBezTo>
                  <a:pt x="0" y="3457575"/>
                  <a:pt x="685800" y="2971943"/>
                  <a:pt x="707231" y="2953084"/>
                </a:cubicBezTo>
                <a:cubicBezTo>
                  <a:pt x="752475" y="2912221"/>
                  <a:pt x="828675" y="2821067"/>
                  <a:pt x="828675" y="2684336"/>
                </a:cubicBezTo>
                <a:cubicBezTo>
                  <a:pt x="828675" y="2651332"/>
                  <a:pt x="828675" y="2593181"/>
                  <a:pt x="828675" y="2516172"/>
                </a:cubicBezTo>
                <a:cubicBezTo>
                  <a:pt x="828675" y="1914239"/>
                  <a:pt x="828675" y="171307"/>
                  <a:pt x="828675" y="171307"/>
                </a:cubicBezTo>
                <a:cubicBezTo>
                  <a:pt x="828675" y="94298"/>
                  <a:pt x="828675" y="37719"/>
                  <a:pt x="828675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Freeform 60"/>
          <p:cNvSpPr>
            <a:spLocks/>
          </p:cNvSpPr>
          <p:nvPr/>
        </p:nvSpPr>
        <p:spPr bwMode="auto">
          <a:xfrm>
            <a:off x="4378095" y="2128837"/>
            <a:ext cx="3409950" cy="4740276"/>
          </a:xfrm>
          <a:custGeom>
            <a:avLst/>
            <a:gdLst>
              <a:gd name="connsiteX0" fmla="*/ 561975 w 3409950"/>
              <a:gd name="connsiteY0" fmla="*/ 0 h 4740276"/>
              <a:gd name="connsiteX1" fmla="*/ 2800350 w 3409950"/>
              <a:gd name="connsiteY1" fmla="*/ 0 h 4740276"/>
              <a:gd name="connsiteX2" fmla="*/ 2800350 w 3409950"/>
              <a:gd name="connsiteY2" fmla="*/ 183878 h 4740276"/>
              <a:gd name="connsiteX3" fmla="*/ 2800350 w 3409950"/>
              <a:gd name="connsiteY3" fmla="*/ 2740880 h 4740276"/>
              <a:gd name="connsiteX4" fmla="*/ 2800350 w 3409950"/>
              <a:gd name="connsiteY4" fmla="*/ 2923186 h 4740276"/>
              <a:gd name="connsiteX5" fmla="*/ 2890838 w 3409950"/>
              <a:gd name="connsiteY5" fmla="*/ 3262653 h 4740276"/>
              <a:gd name="connsiteX6" fmla="*/ 3409950 w 3409950"/>
              <a:gd name="connsiteY6" fmla="*/ 3767138 h 4740276"/>
              <a:gd name="connsiteX7" fmla="*/ 3397250 w 3409950"/>
              <a:gd name="connsiteY7" fmla="*/ 3767138 h 4740276"/>
              <a:gd name="connsiteX8" fmla="*/ 3397250 w 3409950"/>
              <a:gd name="connsiteY8" fmla="*/ 4740276 h 4740276"/>
              <a:gd name="connsiteX9" fmla="*/ 6350 w 3409950"/>
              <a:gd name="connsiteY9" fmla="*/ 4740276 h 4740276"/>
              <a:gd name="connsiteX10" fmla="*/ 6350 w 3409950"/>
              <a:gd name="connsiteY10" fmla="*/ 3767138 h 4740276"/>
              <a:gd name="connsiteX11" fmla="*/ 833 w 3409950"/>
              <a:gd name="connsiteY11" fmla="*/ 3767138 h 4740276"/>
              <a:gd name="connsiteX12" fmla="*/ 0 w 3409950"/>
              <a:gd name="connsiteY12" fmla="*/ 3767138 h 4740276"/>
              <a:gd name="connsiteX13" fmla="*/ 6350 w 3409950"/>
              <a:gd name="connsiteY13" fmla="*/ 3760544 h 4740276"/>
              <a:gd name="connsiteX14" fmla="*/ 6350 w 3409950"/>
              <a:gd name="connsiteY14" fmla="*/ 3759201 h 4740276"/>
              <a:gd name="connsiteX15" fmla="*/ 7643 w 3409950"/>
              <a:gd name="connsiteY15" fmla="*/ 3759201 h 4740276"/>
              <a:gd name="connsiteX16" fmla="*/ 85509 w 3409950"/>
              <a:gd name="connsiteY16" fmla="*/ 3678336 h 4740276"/>
              <a:gd name="connsiteX17" fmla="*/ 485775 w 3409950"/>
              <a:gd name="connsiteY17" fmla="*/ 3262653 h 4740276"/>
              <a:gd name="connsiteX18" fmla="*/ 561975 w 3409950"/>
              <a:gd name="connsiteY18" fmla="*/ 2923186 h 4740276"/>
              <a:gd name="connsiteX19" fmla="*/ 561975 w 3409950"/>
              <a:gd name="connsiteY19" fmla="*/ 2740880 h 4740276"/>
              <a:gd name="connsiteX20" fmla="*/ 561975 w 3409950"/>
              <a:gd name="connsiteY20" fmla="*/ 183878 h 4740276"/>
              <a:gd name="connsiteX21" fmla="*/ 561975 w 3409950"/>
              <a:gd name="connsiteY21" fmla="*/ 0 h 4740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409950" h="4740276">
                <a:moveTo>
                  <a:pt x="561975" y="0"/>
                </a:moveTo>
                <a:lnTo>
                  <a:pt x="2800350" y="0"/>
                </a:lnTo>
                <a:cubicBezTo>
                  <a:pt x="2800350" y="36147"/>
                  <a:pt x="2800350" y="100583"/>
                  <a:pt x="2800350" y="183878"/>
                </a:cubicBezTo>
                <a:cubicBezTo>
                  <a:pt x="2800350" y="183878"/>
                  <a:pt x="2800350" y="2085520"/>
                  <a:pt x="2800350" y="2740880"/>
                </a:cubicBezTo>
                <a:cubicBezTo>
                  <a:pt x="2800350" y="2824175"/>
                  <a:pt x="2800350" y="2887039"/>
                  <a:pt x="2800350" y="2923186"/>
                </a:cubicBezTo>
                <a:cubicBezTo>
                  <a:pt x="2800350" y="3223363"/>
                  <a:pt x="2890838" y="3262653"/>
                  <a:pt x="2890838" y="3262653"/>
                </a:cubicBezTo>
                <a:cubicBezTo>
                  <a:pt x="3409950" y="3767138"/>
                  <a:pt x="3409950" y="3767138"/>
                  <a:pt x="3409950" y="3767138"/>
                </a:cubicBezTo>
                <a:lnTo>
                  <a:pt x="3397250" y="3767138"/>
                </a:lnTo>
                <a:lnTo>
                  <a:pt x="3397250" y="4740276"/>
                </a:lnTo>
                <a:lnTo>
                  <a:pt x="6350" y="4740276"/>
                </a:lnTo>
                <a:lnTo>
                  <a:pt x="6350" y="3767138"/>
                </a:lnTo>
                <a:lnTo>
                  <a:pt x="833" y="3767138"/>
                </a:lnTo>
                <a:cubicBezTo>
                  <a:pt x="0" y="3767138"/>
                  <a:pt x="0" y="3767138"/>
                  <a:pt x="0" y="3767138"/>
                </a:cubicBezTo>
                <a:lnTo>
                  <a:pt x="6350" y="3760544"/>
                </a:lnTo>
                <a:lnTo>
                  <a:pt x="6350" y="3759201"/>
                </a:lnTo>
                <a:lnTo>
                  <a:pt x="7643" y="3759201"/>
                </a:lnTo>
                <a:lnTo>
                  <a:pt x="85509" y="3678336"/>
                </a:lnTo>
                <a:cubicBezTo>
                  <a:pt x="485775" y="3262653"/>
                  <a:pt x="485775" y="3262653"/>
                  <a:pt x="485775" y="3262653"/>
                </a:cubicBezTo>
                <a:cubicBezTo>
                  <a:pt x="485775" y="3262653"/>
                  <a:pt x="561975" y="3223363"/>
                  <a:pt x="561975" y="2923186"/>
                </a:cubicBezTo>
                <a:cubicBezTo>
                  <a:pt x="561975" y="2887039"/>
                  <a:pt x="561975" y="2824175"/>
                  <a:pt x="561975" y="2740880"/>
                </a:cubicBezTo>
                <a:cubicBezTo>
                  <a:pt x="561975" y="2085520"/>
                  <a:pt x="561975" y="183878"/>
                  <a:pt x="561975" y="183878"/>
                </a:cubicBezTo>
                <a:cubicBezTo>
                  <a:pt x="561975" y="100583"/>
                  <a:pt x="561975" y="36147"/>
                  <a:pt x="561975" y="0"/>
                </a:cubicBezTo>
                <a:close/>
              </a:path>
            </a:pathLst>
          </a:custGeom>
          <a:gradFill>
            <a:gsLst>
              <a:gs pos="86000">
                <a:schemeClr val="accent1">
                  <a:alpha val="0"/>
                </a:schemeClr>
              </a:gs>
              <a:gs pos="56000">
                <a:schemeClr val="accent1">
                  <a:alpha val="0"/>
                </a:schemeClr>
              </a:gs>
              <a:gs pos="76000">
                <a:schemeClr val="accent1">
                  <a:alpha val="29000"/>
                </a:schemeClr>
              </a:gs>
              <a:gs pos="33000">
                <a:schemeClr val="accent1">
                  <a:alpha val="0"/>
                </a:schemeClr>
              </a:gs>
              <a:gs pos="0">
                <a:schemeClr val="accent1">
                  <a:alpha val="0"/>
                </a:schemeClr>
              </a:gs>
              <a:gs pos="100000">
                <a:schemeClr val="accent1">
                  <a:alpha val="11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3" name="Freeform 62"/>
          <p:cNvSpPr>
            <a:spLocks/>
          </p:cNvSpPr>
          <p:nvPr/>
        </p:nvSpPr>
        <p:spPr bwMode="auto">
          <a:xfrm>
            <a:off x="8934220" y="2829386"/>
            <a:ext cx="3249613" cy="4054475"/>
          </a:xfrm>
          <a:custGeom>
            <a:avLst/>
            <a:gdLst>
              <a:gd name="connsiteX0" fmla="*/ 0 w 3249613"/>
              <a:gd name="connsiteY0" fmla="*/ 0 h 4054475"/>
              <a:gd name="connsiteX1" fmla="*/ 1495060 w 3249613"/>
              <a:gd name="connsiteY1" fmla="*/ 0 h 4054475"/>
              <a:gd name="connsiteX2" fmla="*/ 1495060 w 3249613"/>
              <a:gd name="connsiteY2" fmla="*/ 150846 h 4054475"/>
              <a:gd name="connsiteX3" fmla="*/ 1495060 w 3249613"/>
              <a:gd name="connsiteY3" fmla="*/ 2240688 h 4054475"/>
              <a:gd name="connsiteX4" fmla="*/ 1495060 w 3249613"/>
              <a:gd name="connsiteY4" fmla="*/ 2389962 h 4054475"/>
              <a:gd name="connsiteX5" fmla="*/ 1768837 w 3249613"/>
              <a:gd name="connsiteY5" fmla="*/ 2657085 h 4054475"/>
              <a:gd name="connsiteX6" fmla="*/ 3115083 w 3249613"/>
              <a:gd name="connsiteY6" fmla="*/ 3042794 h 4054475"/>
              <a:gd name="connsiteX7" fmla="*/ 3221907 w 3249613"/>
              <a:gd name="connsiteY7" fmla="*/ 3073400 h 4054475"/>
              <a:gd name="connsiteX8" fmla="*/ 3248025 w 3249613"/>
              <a:gd name="connsiteY8" fmla="*/ 3073400 h 4054475"/>
              <a:gd name="connsiteX9" fmla="*/ 3248025 w 3249613"/>
              <a:gd name="connsiteY9" fmla="*/ 3080883 h 4054475"/>
              <a:gd name="connsiteX10" fmla="*/ 3249613 w 3249613"/>
              <a:gd name="connsiteY10" fmla="*/ 3081338 h 4054475"/>
              <a:gd name="connsiteX11" fmla="*/ 3248025 w 3249613"/>
              <a:gd name="connsiteY11" fmla="*/ 3081337 h 4054475"/>
              <a:gd name="connsiteX12" fmla="*/ 3248025 w 3249613"/>
              <a:gd name="connsiteY12" fmla="*/ 4054475 h 4054475"/>
              <a:gd name="connsiteX13" fmla="*/ 933450 w 3249613"/>
              <a:gd name="connsiteY13" fmla="*/ 4054475 h 4054475"/>
              <a:gd name="connsiteX14" fmla="*/ 933450 w 3249613"/>
              <a:gd name="connsiteY14" fmla="*/ 3073400 h 4054475"/>
              <a:gd name="connsiteX15" fmla="*/ 953245 w 3249613"/>
              <a:gd name="connsiteY15" fmla="*/ 3073400 h 4054475"/>
              <a:gd name="connsiteX16" fmla="*/ 928428 w 3249613"/>
              <a:gd name="connsiteY16" fmla="*/ 3058932 h 4054475"/>
              <a:gd name="connsiteX17" fmla="*/ 111891 w 3249613"/>
              <a:gd name="connsiteY17" fmla="*/ 2575376 h 4054475"/>
              <a:gd name="connsiteX18" fmla="*/ 0 w 3249613"/>
              <a:gd name="connsiteY18" fmla="*/ 2306683 h 4054475"/>
              <a:gd name="connsiteX19" fmla="*/ 0 w 3249613"/>
              <a:gd name="connsiteY19" fmla="*/ 2138552 h 4054475"/>
              <a:gd name="connsiteX20" fmla="*/ 0 w 3249613"/>
              <a:gd name="connsiteY20" fmla="*/ 0 h 405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49613" h="4054475">
                <a:moveTo>
                  <a:pt x="0" y="0"/>
                </a:moveTo>
                <a:cubicBezTo>
                  <a:pt x="0" y="0"/>
                  <a:pt x="0" y="0"/>
                  <a:pt x="1495060" y="0"/>
                </a:cubicBezTo>
                <a:cubicBezTo>
                  <a:pt x="1495060" y="31426"/>
                  <a:pt x="1495060" y="83280"/>
                  <a:pt x="1495060" y="150846"/>
                </a:cubicBezTo>
                <a:cubicBezTo>
                  <a:pt x="1495060" y="150846"/>
                  <a:pt x="1495060" y="1704871"/>
                  <a:pt x="1495060" y="2240688"/>
                </a:cubicBezTo>
                <a:cubicBezTo>
                  <a:pt x="1495060" y="2308254"/>
                  <a:pt x="1495060" y="2360107"/>
                  <a:pt x="1495060" y="2389962"/>
                </a:cubicBezTo>
                <a:cubicBezTo>
                  <a:pt x="1495060" y="2564377"/>
                  <a:pt x="1737888" y="2647657"/>
                  <a:pt x="1768837" y="2657085"/>
                </a:cubicBezTo>
                <a:cubicBezTo>
                  <a:pt x="1768837" y="2657085"/>
                  <a:pt x="1768837" y="2657085"/>
                  <a:pt x="3115083" y="3042794"/>
                </a:cubicBezTo>
                <a:lnTo>
                  <a:pt x="3221907" y="3073400"/>
                </a:lnTo>
                <a:lnTo>
                  <a:pt x="3248025" y="3073400"/>
                </a:lnTo>
                <a:lnTo>
                  <a:pt x="3248025" y="3080883"/>
                </a:lnTo>
                <a:lnTo>
                  <a:pt x="3249613" y="3081338"/>
                </a:lnTo>
                <a:lnTo>
                  <a:pt x="3248025" y="3081337"/>
                </a:lnTo>
                <a:lnTo>
                  <a:pt x="3248025" y="4054475"/>
                </a:lnTo>
                <a:lnTo>
                  <a:pt x="933450" y="4054475"/>
                </a:lnTo>
                <a:lnTo>
                  <a:pt x="933450" y="3073400"/>
                </a:lnTo>
                <a:lnTo>
                  <a:pt x="953245" y="3073400"/>
                </a:lnTo>
                <a:lnTo>
                  <a:pt x="928428" y="3058932"/>
                </a:lnTo>
                <a:cubicBezTo>
                  <a:pt x="769105" y="2966019"/>
                  <a:pt x="130639" y="2593250"/>
                  <a:pt x="111891" y="2575376"/>
                </a:cubicBezTo>
                <a:cubicBezTo>
                  <a:pt x="69039" y="2539236"/>
                  <a:pt x="0" y="2459100"/>
                  <a:pt x="0" y="2306683"/>
                </a:cubicBezTo>
                <a:cubicBezTo>
                  <a:pt x="0" y="2273685"/>
                  <a:pt x="0" y="2215547"/>
                  <a:pt x="0" y="2138552"/>
                </a:cubicBezTo>
                <a:cubicBezTo>
                  <a:pt x="0" y="1665588"/>
                  <a:pt x="0" y="483963"/>
                  <a:pt x="0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-6581" y="2814638"/>
            <a:ext cx="3103563" cy="4054475"/>
          </a:xfrm>
          <a:custGeom>
            <a:avLst/>
            <a:gdLst>
              <a:gd name="connsiteX0" fmla="*/ 1570430 w 3103563"/>
              <a:gd name="connsiteY0" fmla="*/ 0 h 4054475"/>
              <a:gd name="connsiteX1" fmla="*/ 3103563 w 3103563"/>
              <a:gd name="connsiteY1" fmla="*/ 0 h 4054475"/>
              <a:gd name="connsiteX2" fmla="*/ 3103563 w 3103563"/>
              <a:gd name="connsiteY2" fmla="*/ 2138495 h 4054475"/>
              <a:gd name="connsiteX3" fmla="*/ 3103563 w 3103563"/>
              <a:gd name="connsiteY3" fmla="*/ 2306621 h 4054475"/>
              <a:gd name="connsiteX4" fmla="*/ 2982150 w 3103563"/>
              <a:gd name="connsiteY4" fmla="*/ 2575308 h 4054475"/>
              <a:gd name="connsiteX5" fmla="*/ 2305193 w 3103563"/>
              <a:gd name="connsiteY5" fmla="*/ 3058675 h 4054475"/>
              <a:gd name="connsiteX6" fmla="*/ 2293938 w 3103563"/>
              <a:gd name="connsiteY6" fmla="*/ 3066732 h 4054475"/>
              <a:gd name="connsiteX7" fmla="*/ 2293938 w 3103563"/>
              <a:gd name="connsiteY7" fmla="*/ 4054475 h 4054475"/>
              <a:gd name="connsiteX8" fmla="*/ 0 w 3103563"/>
              <a:gd name="connsiteY8" fmla="*/ 4054475 h 4054475"/>
              <a:gd name="connsiteX9" fmla="*/ 0 w 3103563"/>
              <a:gd name="connsiteY9" fmla="*/ 3058652 h 4054475"/>
              <a:gd name="connsiteX10" fmla="*/ 42349 w 3103563"/>
              <a:gd name="connsiteY10" fmla="*/ 3058652 h 4054475"/>
              <a:gd name="connsiteX11" fmla="*/ 69255 w 3103563"/>
              <a:gd name="connsiteY11" fmla="*/ 3049954 h 4054475"/>
              <a:gd name="connsiteX12" fmla="*/ 1284753 w 3103563"/>
              <a:gd name="connsiteY12" fmla="*/ 2657014 h 4054475"/>
              <a:gd name="connsiteX13" fmla="*/ 1570430 w 3103563"/>
              <a:gd name="connsiteY13" fmla="*/ 2389898 h 4054475"/>
              <a:gd name="connsiteX14" fmla="*/ 1570430 w 3103563"/>
              <a:gd name="connsiteY14" fmla="*/ 2240628 h 4054475"/>
              <a:gd name="connsiteX15" fmla="*/ 1570430 w 3103563"/>
              <a:gd name="connsiteY15" fmla="*/ 150842 h 4054475"/>
              <a:gd name="connsiteX16" fmla="*/ 1570430 w 3103563"/>
              <a:gd name="connsiteY16" fmla="*/ 0 h 405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03563" h="4054475">
                <a:moveTo>
                  <a:pt x="1570430" y="0"/>
                </a:moveTo>
                <a:cubicBezTo>
                  <a:pt x="1570430" y="0"/>
                  <a:pt x="1570430" y="0"/>
                  <a:pt x="3103563" y="0"/>
                </a:cubicBezTo>
                <a:cubicBezTo>
                  <a:pt x="3103563" y="483950"/>
                  <a:pt x="3103563" y="1665544"/>
                  <a:pt x="3103563" y="2138495"/>
                </a:cubicBezTo>
                <a:cubicBezTo>
                  <a:pt x="3103563" y="2215488"/>
                  <a:pt x="3103563" y="2273625"/>
                  <a:pt x="3103563" y="2306621"/>
                </a:cubicBezTo>
                <a:cubicBezTo>
                  <a:pt x="3103563" y="2443321"/>
                  <a:pt x="3027383" y="2534455"/>
                  <a:pt x="2982150" y="2575308"/>
                </a:cubicBezTo>
                <a:cubicBezTo>
                  <a:pt x="2964296" y="2591512"/>
                  <a:pt x="2435905" y="2965393"/>
                  <a:pt x="2305193" y="3058675"/>
                </a:cubicBezTo>
                <a:lnTo>
                  <a:pt x="2293938" y="3066732"/>
                </a:lnTo>
                <a:lnTo>
                  <a:pt x="2293938" y="4054475"/>
                </a:lnTo>
                <a:lnTo>
                  <a:pt x="0" y="4054475"/>
                </a:lnTo>
                <a:lnTo>
                  <a:pt x="0" y="3058652"/>
                </a:lnTo>
                <a:lnTo>
                  <a:pt x="42349" y="3058652"/>
                </a:lnTo>
                <a:lnTo>
                  <a:pt x="69255" y="3049954"/>
                </a:lnTo>
                <a:cubicBezTo>
                  <a:pt x="182033" y="3013495"/>
                  <a:pt x="482775" y="2916273"/>
                  <a:pt x="1284753" y="2657014"/>
                </a:cubicBezTo>
                <a:cubicBezTo>
                  <a:pt x="1315702" y="2649158"/>
                  <a:pt x="1570430" y="2576879"/>
                  <a:pt x="1570430" y="2389898"/>
                </a:cubicBezTo>
                <a:cubicBezTo>
                  <a:pt x="1570430" y="2360044"/>
                  <a:pt x="1570430" y="2308192"/>
                  <a:pt x="1570430" y="2240628"/>
                </a:cubicBezTo>
                <a:cubicBezTo>
                  <a:pt x="1570430" y="1704825"/>
                  <a:pt x="1570430" y="150842"/>
                  <a:pt x="1570430" y="150842"/>
                </a:cubicBezTo>
                <a:cubicBezTo>
                  <a:pt x="1570430" y="83277"/>
                  <a:pt x="1570430" y="31425"/>
                  <a:pt x="1570430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4" name="Icon"/>
          <p:cNvSpPr/>
          <p:nvPr/>
        </p:nvSpPr>
        <p:spPr>
          <a:xfrm>
            <a:off x="5720927" y="2076607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ElegantIcons" panose="02000503000000000000" pitchFamily="2" charset="2"/>
              </a:rPr>
              <a:t>1</a:t>
            </a:r>
          </a:p>
        </p:txBody>
      </p:sp>
      <p:sp>
        <p:nvSpPr>
          <p:cNvPr id="65" name="Icon"/>
          <p:cNvSpPr/>
          <p:nvPr/>
        </p:nvSpPr>
        <p:spPr>
          <a:xfrm>
            <a:off x="3629867" y="2509366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3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6" name="Icon"/>
          <p:cNvSpPr/>
          <p:nvPr/>
        </p:nvSpPr>
        <p:spPr>
          <a:xfrm>
            <a:off x="1962111" y="2844003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5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7" name="Icon"/>
          <p:cNvSpPr/>
          <p:nvPr/>
        </p:nvSpPr>
        <p:spPr>
          <a:xfrm>
            <a:off x="7512329" y="2509366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2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8" name="Icon"/>
          <p:cNvSpPr/>
          <p:nvPr/>
        </p:nvSpPr>
        <p:spPr>
          <a:xfrm>
            <a:off x="9318850" y="2844003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4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9" name="Title"/>
          <p:cNvSpPr txBox="1"/>
          <p:nvPr/>
        </p:nvSpPr>
        <p:spPr>
          <a:xfrm>
            <a:off x="4975221" y="2753038"/>
            <a:ext cx="2241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0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report</a:t>
            </a:r>
          </a:p>
        </p:txBody>
      </p:sp>
      <p:sp>
        <p:nvSpPr>
          <p:cNvPr id="70" name="Subtitle Text"/>
          <p:cNvSpPr txBox="1"/>
          <p:nvPr/>
        </p:nvSpPr>
        <p:spPr>
          <a:xfrm>
            <a:off x="5084425" y="3202407"/>
            <a:ext cx="2023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Int. V.P. to fill out J.D. report and send to Jurisdictional Director.</a:t>
            </a:r>
          </a:p>
        </p:txBody>
      </p:sp>
      <p:sp>
        <p:nvSpPr>
          <p:cNvPr id="71" name="Title"/>
          <p:cNvSpPr txBox="1"/>
          <p:nvPr/>
        </p:nvSpPr>
        <p:spPr>
          <a:xfrm>
            <a:off x="3234999" y="3224278"/>
            <a:ext cx="1533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5 Days</a:t>
            </a:r>
          </a:p>
        </p:txBody>
      </p:sp>
      <p:sp>
        <p:nvSpPr>
          <p:cNvPr id="76" name="Subtitle Text"/>
          <p:cNvSpPr txBox="1"/>
          <p:nvPr/>
        </p:nvSpPr>
        <p:spPr>
          <a:xfrm>
            <a:off x="3137267" y="3721125"/>
            <a:ext cx="17775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We have five days from the time it is filed to decide to go to arbitration.</a:t>
            </a:r>
          </a:p>
        </p:txBody>
      </p:sp>
      <p:sp>
        <p:nvSpPr>
          <p:cNvPr id="77" name="Title"/>
          <p:cNvSpPr txBox="1"/>
          <p:nvPr/>
        </p:nvSpPr>
        <p:spPr>
          <a:xfrm>
            <a:off x="7219712" y="3281637"/>
            <a:ext cx="1533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files</a:t>
            </a:r>
          </a:p>
        </p:txBody>
      </p:sp>
      <p:sp>
        <p:nvSpPr>
          <p:cNvPr id="78" name="Subtitle Text"/>
          <p:cNvSpPr txBox="1"/>
          <p:nvPr/>
        </p:nvSpPr>
        <p:spPr>
          <a:xfrm>
            <a:off x="7197281" y="3680452"/>
            <a:ext cx="17997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J.D. then files dispute with PLAN Administrator</a:t>
            </a:r>
            <a:endParaRPr lang="en-US" sz="1400" kern="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9" name="Title"/>
          <p:cNvSpPr txBox="1"/>
          <p:nvPr/>
        </p:nvSpPr>
        <p:spPr>
          <a:xfrm>
            <a:off x="1603521" y="3535458"/>
            <a:ext cx="153374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3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3 Days</a:t>
            </a:r>
          </a:p>
        </p:txBody>
      </p:sp>
      <p:sp>
        <p:nvSpPr>
          <p:cNvPr id="80" name="Subtitle Text"/>
          <p:cNvSpPr txBox="1"/>
          <p:nvPr/>
        </p:nvSpPr>
        <p:spPr>
          <a:xfrm>
            <a:off x="1631657" y="3849430"/>
            <a:ext cx="13959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Arbitrator will have decision within three days.</a:t>
            </a:r>
            <a:endParaRPr lang="en-US" sz="1000" kern="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1" name="Title"/>
          <p:cNvSpPr txBox="1"/>
          <p:nvPr/>
        </p:nvSpPr>
        <p:spPr>
          <a:xfrm>
            <a:off x="8946675" y="3535458"/>
            <a:ext cx="153374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3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7 Days</a:t>
            </a:r>
          </a:p>
        </p:txBody>
      </p:sp>
      <p:sp>
        <p:nvSpPr>
          <p:cNvPr id="31" name="Page Title"/>
          <p:cNvSpPr txBox="1"/>
          <p:nvPr/>
        </p:nvSpPr>
        <p:spPr>
          <a:xfrm>
            <a:off x="2584199" y="783184"/>
            <a:ext cx="7211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Procedures</a:t>
            </a:r>
          </a:p>
        </p:txBody>
      </p:sp>
      <p:sp>
        <p:nvSpPr>
          <p:cNvPr id="32" name="Subtitle Text"/>
          <p:cNvSpPr txBox="1"/>
          <p:nvPr/>
        </p:nvSpPr>
        <p:spPr>
          <a:xfrm>
            <a:off x="3350879" y="1432214"/>
            <a:ext cx="5592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If NO resolve at this level - </a:t>
            </a:r>
          </a:p>
        </p:txBody>
      </p:sp>
      <p:sp>
        <p:nvSpPr>
          <p:cNvPr id="36" name="Subtitle Text"/>
          <p:cNvSpPr txBox="1"/>
          <p:nvPr/>
        </p:nvSpPr>
        <p:spPr>
          <a:xfrm>
            <a:off x="8997019" y="3849430"/>
            <a:ext cx="138707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Arbitrator is chosen and a hearing set within seven days.</a:t>
            </a:r>
          </a:p>
        </p:txBody>
      </p:sp>
    </p:spTree>
    <p:extLst>
      <p:ext uri="{BB962C8B-B14F-4D97-AF65-F5344CB8AC3E}">
        <p14:creationId xmlns:p14="http://schemas.microsoft.com/office/powerpoint/2010/main" val="19228570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0" grpId="0" animBg="1"/>
      <p:bldP spid="61" grpId="0" animBg="1"/>
      <p:bldP spid="63" grpId="0" animBg="1"/>
      <p:bldP spid="59" grpId="0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6" grpId="0"/>
      <p:bldP spid="77" grpId="0"/>
      <p:bldP spid="78" grpId="0"/>
      <p:bldP spid="79" grpId="0"/>
      <p:bldP spid="80" grpId="0"/>
      <p:bldP spid="81" grpId="0"/>
      <p:bldP spid="31" grpId="0"/>
      <p:bldP spid="32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"/>
          <p:cNvSpPr>
            <a:spLocks/>
          </p:cNvSpPr>
          <p:nvPr/>
        </p:nvSpPr>
        <p:spPr bwMode="auto">
          <a:xfrm>
            <a:off x="0" y="0"/>
            <a:ext cx="6962775" cy="6867525"/>
          </a:xfrm>
          <a:custGeom>
            <a:avLst/>
            <a:gdLst>
              <a:gd name="T0" fmla="*/ 2192 w 2192"/>
              <a:gd name="T1" fmla="*/ 1 h 2162"/>
              <a:gd name="T2" fmla="*/ 1427 w 2192"/>
              <a:gd name="T3" fmla="*/ 2161 h 2162"/>
              <a:gd name="T4" fmla="*/ 0 w 2192"/>
              <a:gd name="T5" fmla="*/ 2161 h 2162"/>
              <a:gd name="T6" fmla="*/ 0 w 2192"/>
              <a:gd name="T7" fmla="*/ 1 h 2162"/>
              <a:gd name="T8" fmla="*/ 2192 w 2192"/>
              <a:gd name="T9" fmla="*/ 1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2" h="2162">
                <a:moveTo>
                  <a:pt x="2192" y="1"/>
                </a:moveTo>
                <a:cubicBezTo>
                  <a:pt x="1427" y="2161"/>
                  <a:pt x="1427" y="2161"/>
                  <a:pt x="1427" y="2161"/>
                </a:cubicBezTo>
                <a:cubicBezTo>
                  <a:pt x="892" y="2162"/>
                  <a:pt x="535" y="2159"/>
                  <a:pt x="0" y="2161"/>
                </a:cubicBezTo>
                <a:cubicBezTo>
                  <a:pt x="0" y="1"/>
                  <a:pt x="0" y="1"/>
                  <a:pt x="0" y="1"/>
                </a:cubicBezTo>
                <a:cubicBezTo>
                  <a:pt x="973" y="3"/>
                  <a:pt x="1219" y="0"/>
                  <a:pt x="2192" y="1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Page Title"/>
          <p:cNvSpPr txBox="1"/>
          <p:nvPr/>
        </p:nvSpPr>
        <p:spPr>
          <a:xfrm>
            <a:off x="622792" y="2179184"/>
            <a:ext cx="4277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000" kern="0" cap="all" spc="500" dirty="0">
                <a:solidFill>
                  <a:schemeClr val="accent1"/>
                </a:solidFill>
                <a:latin typeface="Lato Black" panose="020F0A02020204030203" pitchFamily="34" charset="0"/>
              </a:rPr>
              <a:t>Arbitrator</a:t>
            </a:r>
            <a:endParaRPr kumimoji="0" lang="en-US" sz="40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Lato Black" panose="020F0A020202040302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185" y="2917848"/>
            <a:ext cx="2579975" cy="2579975"/>
          </a:xfrm>
          <a:prstGeom prst="rect">
            <a:avLst/>
          </a:prstGeom>
        </p:spPr>
      </p:pic>
      <p:sp>
        <p:nvSpPr>
          <p:cNvPr id="11" name="Page Title"/>
          <p:cNvSpPr txBox="1"/>
          <p:nvPr/>
        </p:nvSpPr>
        <p:spPr>
          <a:xfrm>
            <a:off x="5610345" y="3305800"/>
            <a:ext cx="62949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An arbitrator considers and analyzes the evidence that both parties to a dispute present at a hearing.</a:t>
            </a:r>
          </a:p>
        </p:txBody>
      </p:sp>
      <p:sp>
        <p:nvSpPr>
          <p:cNvPr id="12" name="Page Title"/>
          <p:cNvSpPr txBox="1"/>
          <p:nvPr/>
        </p:nvSpPr>
        <p:spPr>
          <a:xfrm>
            <a:off x="5610345" y="4792554"/>
            <a:ext cx="62949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Lato Light" panose="020F0302020204030203" pitchFamily="34" charset="0"/>
                <a:cs typeface="Times New Roman" panose="02020603050405020304" pitchFamily="18" charset="0"/>
              </a:rPr>
              <a:t>The arbitrator draws on knowledge of relevant laws, precedents and policies</a:t>
            </a:r>
            <a:r>
              <a:rPr lang="en-US" sz="2200" b="1" dirty="0">
                <a:latin typeface="Lato Light" panose="020F0302020204030203" pitchFamily="34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Lato Light" panose="020F0302020204030203" pitchFamily="34" charset="0"/>
                <a:cs typeface="Times New Roman" panose="02020603050405020304" pitchFamily="18" charset="0"/>
              </a:rPr>
              <a:t>to thoughtfully weigh the merits of each side's perspective and then determine judgement.</a:t>
            </a:r>
          </a:p>
        </p:txBody>
      </p:sp>
    </p:spTree>
    <p:extLst>
      <p:ext uri="{BB962C8B-B14F-4D97-AF65-F5344CB8AC3E}">
        <p14:creationId xmlns:p14="http://schemas.microsoft.com/office/powerpoint/2010/main" val="36426445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age Title"/>
          <p:cNvSpPr txBox="1"/>
          <p:nvPr/>
        </p:nvSpPr>
        <p:spPr>
          <a:xfrm>
            <a:off x="2497269" y="651953"/>
            <a:ext cx="7197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cap="all" spc="5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defRPr>
            </a:lvl1pPr>
          </a:lstStyle>
          <a:p>
            <a:pPr lvl="0"/>
            <a:r>
              <a:rPr lang="en-US" kern="0" dirty="0"/>
              <a:t>Arbitrator</a:t>
            </a:r>
          </a:p>
        </p:txBody>
      </p:sp>
      <p:sp>
        <p:nvSpPr>
          <p:cNvPr id="6" name="Man"/>
          <p:cNvSpPr>
            <a:spLocks/>
          </p:cNvSpPr>
          <p:nvPr/>
        </p:nvSpPr>
        <p:spPr bwMode="auto">
          <a:xfrm>
            <a:off x="6117585" y="2235532"/>
            <a:ext cx="1553314" cy="3749753"/>
          </a:xfrm>
          <a:custGeom>
            <a:avLst/>
            <a:gdLst>
              <a:gd name="T0" fmla="*/ 684 w 705"/>
              <a:gd name="T1" fmla="*/ 965 h 1701"/>
              <a:gd name="T2" fmla="*/ 683 w 705"/>
              <a:gd name="T3" fmla="*/ 965 h 1701"/>
              <a:gd name="T4" fmla="*/ 683 w 705"/>
              <a:gd name="T5" fmla="*/ 965 h 1701"/>
              <a:gd name="T6" fmla="*/ 682 w 705"/>
              <a:gd name="T7" fmla="*/ 965 h 1701"/>
              <a:gd name="T8" fmla="*/ 682 w 705"/>
              <a:gd name="T9" fmla="*/ 965 h 1701"/>
              <a:gd name="T10" fmla="*/ 682 w 705"/>
              <a:gd name="T11" fmla="*/ 965 h 1701"/>
              <a:gd name="T12" fmla="*/ 682 w 705"/>
              <a:gd name="T13" fmla="*/ 965 h 1701"/>
              <a:gd name="T14" fmla="*/ 681 w 705"/>
              <a:gd name="T15" fmla="*/ 965 h 1701"/>
              <a:gd name="T16" fmla="*/ 681 w 705"/>
              <a:gd name="T17" fmla="*/ 965 h 1701"/>
              <a:gd name="T18" fmla="*/ 681 w 705"/>
              <a:gd name="T19" fmla="*/ 965 h 1701"/>
              <a:gd name="T20" fmla="*/ 681 w 705"/>
              <a:gd name="T21" fmla="*/ 965 h 1701"/>
              <a:gd name="T22" fmla="*/ 680 w 705"/>
              <a:gd name="T23" fmla="*/ 965 h 1701"/>
              <a:gd name="T24" fmla="*/ 680 w 705"/>
              <a:gd name="T25" fmla="*/ 964 h 1701"/>
              <a:gd name="T26" fmla="*/ 680 w 705"/>
              <a:gd name="T27" fmla="*/ 964 h 1701"/>
              <a:gd name="T28" fmla="*/ 679 w 705"/>
              <a:gd name="T29" fmla="*/ 964 h 1701"/>
              <a:gd name="T30" fmla="*/ 679 w 705"/>
              <a:gd name="T31" fmla="*/ 965 h 1701"/>
              <a:gd name="T32" fmla="*/ 679 w 705"/>
              <a:gd name="T33" fmla="*/ 965 h 1701"/>
              <a:gd name="T34" fmla="*/ 679 w 705"/>
              <a:gd name="T35" fmla="*/ 965 h 1701"/>
              <a:gd name="T36" fmla="*/ 678 w 705"/>
              <a:gd name="T37" fmla="*/ 965 h 1701"/>
              <a:gd name="T38" fmla="*/ 678 w 705"/>
              <a:gd name="T39" fmla="*/ 965 h 1701"/>
              <a:gd name="T40" fmla="*/ 678 w 705"/>
              <a:gd name="T41" fmla="*/ 965 h 1701"/>
              <a:gd name="T42" fmla="*/ 678 w 705"/>
              <a:gd name="T43" fmla="*/ 965 h 1701"/>
              <a:gd name="T44" fmla="*/ 677 w 705"/>
              <a:gd name="T45" fmla="*/ 965 h 1701"/>
              <a:gd name="T46" fmla="*/ 677 w 705"/>
              <a:gd name="T47" fmla="*/ 965 h 1701"/>
              <a:gd name="T48" fmla="*/ 607 w 705"/>
              <a:gd name="T49" fmla="*/ 965 h 1701"/>
              <a:gd name="T50" fmla="*/ 584 w 705"/>
              <a:gd name="T51" fmla="*/ 965 h 1701"/>
              <a:gd name="T52" fmla="*/ 616 w 705"/>
              <a:gd name="T53" fmla="*/ 909 h 1701"/>
              <a:gd name="T54" fmla="*/ 638 w 705"/>
              <a:gd name="T55" fmla="*/ 612 h 1701"/>
              <a:gd name="T56" fmla="*/ 630 w 705"/>
              <a:gd name="T57" fmla="*/ 410 h 1701"/>
              <a:gd name="T58" fmla="*/ 478 w 705"/>
              <a:gd name="T59" fmla="*/ 224 h 1701"/>
              <a:gd name="T60" fmla="*/ 474 w 705"/>
              <a:gd name="T61" fmla="*/ 140 h 1701"/>
              <a:gd name="T62" fmla="*/ 406 w 705"/>
              <a:gd name="T63" fmla="*/ 8 h 1701"/>
              <a:gd name="T64" fmla="*/ 305 w 705"/>
              <a:gd name="T65" fmla="*/ 26 h 1701"/>
              <a:gd name="T66" fmla="*/ 290 w 705"/>
              <a:gd name="T67" fmla="*/ 75 h 1701"/>
              <a:gd name="T68" fmla="*/ 271 w 705"/>
              <a:gd name="T69" fmla="*/ 137 h 1701"/>
              <a:gd name="T70" fmla="*/ 275 w 705"/>
              <a:gd name="T71" fmla="*/ 175 h 1701"/>
              <a:gd name="T72" fmla="*/ 279 w 705"/>
              <a:gd name="T73" fmla="*/ 194 h 1701"/>
              <a:gd name="T74" fmla="*/ 310 w 705"/>
              <a:gd name="T75" fmla="*/ 233 h 1701"/>
              <a:gd name="T76" fmla="*/ 353 w 705"/>
              <a:gd name="T77" fmla="*/ 284 h 1701"/>
              <a:gd name="T78" fmla="*/ 335 w 705"/>
              <a:gd name="T79" fmla="*/ 402 h 1701"/>
              <a:gd name="T80" fmla="*/ 183 w 705"/>
              <a:gd name="T81" fmla="*/ 600 h 1701"/>
              <a:gd name="T82" fmla="*/ 72 w 705"/>
              <a:gd name="T83" fmla="*/ 514 h 1701"/>
              <a:gd name="T84" fmla="*/ 16 w 705"/>
              <a:gd name="T85" fmla="*/ 668 h 1701"/>
              <a:gd name="T86" fmla="*/ 102 w 705"/>
              <a:gd name="T87" fmla="*/ 692 h 1701"/>
              <a:gd name="T88" fmla="*/ 172 w 705"/>
              <a:gd name="T89" fmla="*/ 697 h 1701"/>
              <a:gd name="T90" fmla="*/ 314 w 705"/>
              <a:gd name="T91" fmla="*/ 717 h 1701"/>
              <a:gd name="T92" fmla="*/ 319 w 705"/>
              <a:gd name="T93" fmla="*/ 847 h 1701"/>
              <a:gd name="T94" fmla="*/ 309 w 705"/>
              <a:gd name="T95" fmla="*/ 992 h 1701"/>
              <a:gd name="T96" fmla="*/ 338 w 705"/>
              <a:gd name="T97" fmla="*/ 1225 h 1701"/>
              <a:gd name="T98" fmla="*/ 370 w 705"/>
              <a:gd name="T99" fmla="*/ 1226 h 1701"/>
              <a:gd name="T100" fmla="*/ 385 w 705"/>
              <a:gd name="T101" fmla="*/ 1457 h 1701"/>
              <a:gd name="T102" fmla="*/ 337 w 705"/>
              <a:gd name="T103" fmla="*/ 1586 h 1701"/>
              <a:gd name="T104" fmla="*/ 255 w 705"/>
              <a:gd name="T105" fmla="*/ 1619 h 1701"/>
              <a:gd name="T106" fmla="*/ 418 w 705"/>
              <a:gd name="T107" fmla="*/ 1629 h 1701"/>
              <a:gd name="T108" fmla="*/ 389 w 705"/>
              <a:gd name="T109" fmla="*/ 1655 h 1701"/>
              <a:gd name="T110" fmla="*/ 473 w 705"/>
              <a:gd name="T111" fmla="*/ 1698 h 1701"/>
              <a:gd name="T112" fmla="*/ 557 w 705"/>
              <a:gd name="T113" fmla="*/ 1682 h 1701"/>
              <a:gd name="T114" fmla="*/ 598 w 705"/>
              <a:gd name="T115" fmla="*/ 1632 h 1701"/>
              <a:gd name="T116" fmla="*/ 600 w 705"/>
              <a:gd name="T117" fmla="*/ 1225 h 1701"/>
              <a:gd name="T118" fmla="*/ 705 w 705"/>
              <a:gd name="T119" fmla="*/ 1197 h 1701"/>
              <a:gd name="T120" fmla="*/ 684 w 705"/>
              <a:gd name="T121" fmla="*/ 965 h 1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05" h="1701">
                <a:moveTo>
                  <a:pt x="684" y="965"/>
                </a:moveTo>
                <a:cubicBezTo>
                  <a:pt x="684" y="965"/>
                  <a:pt x="684" y="965"/>
                  <a:pt x="684" y="965"/>
                </a:cubicBezTo>
                <a:cubicBezTo>
                  <a:pt x="683" y="965"/>
                  <a:pt x="683" y="965"/>
                  <a:pt x="683" y="965"/>
                </a:cubicBezTo>
                <a:cubicBezTo>
                  <a:pt x="683" y="965"/>
                  <a:pt x="683" y="965"/>
                  <a:pt x="683" y="965"/>
                </a:cubicBezTo>
                <a:cubicBezTo>
                  <a:pt x="683" y="965"/>
                  <a:pt x="683" y="965"/>
                  <a:pt x="683" y="965"/>
                </a:cubicBezTo>
                <a:cubicBezTo>
                  <a:pt x="683" y="965"/>
                  <a:pt x="683" y="965"/>
                  <a:pt x="683" y="965"/>
                </a:cubicBezTo>
                <a:cubicBezTo>
                  <a:pt x="683" y="965"/>
                  <a:pt x="683" y="965"/>
                  <a:pt x="683" y="965"/>
                </a:cubicBezTo>
                <a:cubicBezTo>
                  <a:pt x="682" y="965"/>
                  <a:pt x="682" y="965"/>
                  <a:pt x="682" y="965"/>
                </a:cubicBezTo>
                <a:cubicBezTo>
                  <a:pt x="682" y="965"/>
                  <a:pt x="682" y="965"/>
                  <a:pt x="682" y="965"/>
                </a:cubicBezTo>
                <a:cubicBezTo>
                  <a:pt x="682" y="965"/>
                  <a:pt x="682" y="965"/>
                  <a:pt x="682" y="965"/>
                </a:cubicBezTo>
                <a:cubicBezTo>
                  <a:pt x="682" y="965"/>
                  <a:pt x="682" y="965"/>
                  <a:pt x="682" y="965"/>
                </a:cubicBezTo>
                <a:cubicBezTo>
                  <a:pt x="682" y="965"/>
                  <a:pt x="682" y="965"/>
                  <a:pt x="682" y="965"/>
                </a:cubicBezTo>
                <a:cubicBezTo>
                  <a:pt x="682" y="965"/>
                  <a:pt x="682" y="965"/>
                  <a:pt x="682" y="965"/>
                </a:cubicBezTo>
                <a:cubicBezTo>
                  <a:pt x="682" y="965"/>
                  <a:pt x="682" y="965"/>
                  <a:pt x="682" y="965"/>
                </a:cubicBezTo>
                <a:cubicBezTo>
                  <a:pt x="681" y="965"/>
                  <a:pt x="681" y="965"/>
                  <a:pt x="681" y="965"/>
                </a:cubicBezTo>
                <a:cubicBezTo>
                  <a:pt x="681" y="965"/>
                  <a:pt x="681" y="965"/>
                  <a:pt x="681" y="965"/>
                </a:cubicBezTo>
                <a:cubicBezTo>
                  <a:pt x="681" y="965"/>
                  <a:pt x="681" y="965"/>
                  <a:pt x="681" y="965"/>
                </a:cubicBezTo>
                <a:cubicBezTo>
                  <a:pt x="681" y="965"/>
                  <a:pt x="681" y="965"/>
                  <a:pt x="681" y="965"/>
                </a:cubicBezTo>
                <a:cubicBezTo>
                  <a:pt x="681" y="965"/>
                  <a:pt x="681" y="965"/>
                  <a:pt x="681" y="965"/>
                </a:cubicBezTo>
                <a:cubicBezTo>
                  <a:pt x="681" y="965"/>
                  <a:pt x="681" y="965"/>
                  <a:pt x="681" y="965"/>
                </a:cubicBezTo>
                <a:cubicBezTo>
                  <a:pt x="681" y="965"/>
                  <a:pt x="681" y="965"/>
                  <a:pt x="681" y="965"/>
                </a:cubicBezTo>
                <a:cubicBezTo>
                  <a:pt x="681" y="965"/>
                  <a:pt x="681" y="965"/>
                  <a:pt x="681" y="965"/>
                </a:cubicBezTo>
                <a:cubicBezTo>
                  <a:pt x="680" y="965"/>
                  <a:pt x="680" y="965"/>
                  <a:pt x="680" y="965"/>
                </a:cubicBezTo>
                <a:cubicBezTo>
                  <a:pt x="680" y="965"/>
                  <a:pt x="680" y="965"/>
                  <a:pt x="680" y="965"/>
                </a:cubicBezTo>
                <a:cubicBezTo>
                  <a:pt x="680" y="964"/>
                  <a:pt x="680" y="964"/>
                  <a:pt x="680" y="964"/>
                </a:cubicBezTo>
                <a:cubicBezTo>
                  <a:pt x="680" y="964"/>
                  <a:pt x="680" y="964"/>
                  <a:pt x="680" y="964"/>
                </a:cubicBezTo>
                <a:cubicBezTo>
                  <a:pt x="680" y="964"/>
                  <a:pt x="680" y="964"/>
                  <a:pt x="680" y="964"/>
                </a:cubicBezTo>
                <a:cubicBezTo>
                  <a:pt x="680" y="964"/>
                  <a:pt x="680" y="964"/>
                  <a:pt x="680" y="964"/>
                </a:cubicBezTo>
                <a:cubicBezTo>
                  <a:pt x="680" y="964"/>
                  <a:pt x="680" y="964"/>
                  <a:pt x="680" y="964"/>
                </a:cubicBezTo>
                <a:cubicBezTo>
                  <a:pt x="679" y="964"/>
                  <a:pt x="679" y="964"/>
                  <a:pt x="679" y="964"/>
                </a:cubicBezTo>
                <a:cubicBezTo>
                  <a:pt x="679" y="964"/>
                  <a:pt x="679" y="964"/>
                  <a:pt x="679" y="964"/>
                </a:cubicBezTo>
                <a:cubicBezTo>
                  <a:pt x="679" y="965"/>
                  <a:pt x="679" y="965"/>
                  <a:pt x="679" y="965"/>
                </a:cubicBezTo>
                <a:cubicBezTo>
                  <a:pt x="679" y="965"/>
                  <a:pt x="679" y="965"/>
                  <a:pt x="679" y="965"/>
                </a:cubicBezTo>
                <a:cubicBezTo>
                  <a:pt x="679" y="965"/>
                  <a:pt x="679" y="965"/>
                  <a:pt x="679" y="965"/>
                </a:cubicBezTo>
                <a:cubicBezTo>
                  <a:pt x="679" y="965"/>
                  <a:pt x="679" y="965"/>
                  <a:pt x="679" y="965"/>
                </a:cubicBezTo>
                <a:cubicBezTo>
                  <a:pt x="679" y="965"/>
                  <a:pt x="679" y="965"/>
                  <a:pt x="679" y="965"/>
                </a:cubicBezTo>
                <a:cubicBezTo>
                  <a:pt x="678" y="965"/>
                  <a:pt x="678" y="965"/>
                  <a:pt x="678" y="965"/>
                </a:cubicBezTo>
                <a:cubicBezTo>
                  <a:pt x="678" y="965"/>
                  <a:pt x="678" y="965"/>
                  <a:pt x="678" y="965"/>
                </a:cubicBezTo>
                <a:cubicBezTo>
                  <a:pt x="678" y="965"/>
                  <a:pt x="678" y="965"/>
                  <a:pt x="678" y="965"/>
                </a:cubicBezTo>
                <a:cubicBezTo>
                  <a:pt x="678" y="965"/>
                  <a:pt x="678" y="965"/>
                  <a:pt x="678" y="965"/>
                </a:cubicBezTo>
                <a:cubicBezTo>
                  <a:pt x="678" y="965"/>
                  <a:pt x="678" y="965"/>
                  <a:pt x="678" y="965"/>
                </a:cubicBezTo>
                <a:cubicBezTo>
                  <a:pt x="678" y="965"/>
                  <a:pt x="678" y="965"/>
                  <a:pt x="678" y="965"/>
                </a:cubicBezTo>
                <a:cubicBezTo>
                  <a:pt x="678" y="965"/>
                  <a:pt x="678" y="965"/>
                  <a:pt x="678" y="965"/>
                </a:cubicBezTo>
                <a:cubicBezTo>
                  <a:pt x="678" y="965"/>
                  <a:pt x="678" y="965"/>
                  <a:pt x="678" y="965"/>
                </a:cubicBezTo>
                <a:cubicBezTo>
                  <a:pt x="678" y="965"/>
                  <a:pt x="678" y="965"/>
                  <a:pt x="678" y="965"/>
                </a:cubicBezTo>
                <a:cubicBezTo>
                  <a:pt x="677" y="965"/>
                  <a:pt x="677" y="965"/>
                  <a:pt x="677" y="965"/>
                </a:cubicBezTo>
                <a:cubicBezTo>
                  <a:pt x="677" y="965"/>
                  <a:pt x="677" y="965"/>
                  <a:pt x="677" y="965"/>
                </a:cubicBezTo>
                <a:cubicBezTo>
                  <a:pt x="677" y="965"/>
                  <a:pt x="677" y="965"/>
                  <a:pt x="677" y="965"/>
                </a:cubicBezTo>
                <a:cubicBezTo>
                  <a:pt x="677" y="965"/>
                  <a:pt x="677" y="965"/>
                  <a:pt x="677" y="965"/>
                </a:cubicBezTo>
                <a:cubicBezTo>
                  <a:pt x="607" y="965"/>
                  <a:pt x="607" y="965"/>
                  <a:pt x="607" y="965"/>
                </a:cubicBezTo>
                <a:cubicBezTo>
                  <a:pt x="599" y="965"/>
                  <a:pt x="599" y="965"/>
                  <a:pt x="599" y="965"/>
                </a:cubicBezTo>
                <a:cubicBezTo>
                  <a:pt x="584" y="965"/>
                  <a:pt x="584" y="965"/>
                  <a:pt x="584" y="965"/>
                </a:cubicBezTo>
                <a:cubicBezTo>
                  <a:pt x="584" y="945"/>
                  <a:pt x="586" y="929"/>
                  <a:pt x="589" y="924"/>
                </a:cubicBezTo>
                <a:cubicBezTo>
                  <a:pt x="594" y="913"/>
                  <a:pt x="581" y="917"/>
                  <a:pt x="616" y="909"/>
                </a:cubicBezTo>
                <a:cubicBezTo>
                  <a:pt x="651" y="901"/>
                  <a:pt x="661" y="900"/>
                  <a:pt x="657" y="884"/>
                </a:cubicBezTo>
                <a:cubicBezTo>
                  <a:pt x="653" y="869"/>
                  <a:pt x="638" y="624"/>
                  <a:pt x="638" y="612"/>
                </a:cubicBezTo>
                <a:cubicBezTo>
                  <a:pt x="638" y="601"/>
                  <a:pt x="658" y="565"/>
                  <a:pt x="646" y="534"/>
                </a:cubicBezTo>
                <a:cubicBezTo>
                  <a:pt x="634" y="503"/>
                  <a:pt x="645" y="435"/>
                  <a:pt x="630" y="410"/>
                </a:cubicBezTo>
                <a:cubicBezTo>
                  <a:pt x="616" y="386"/>
                  <a:pt x="604" y="326"/>
                  <a:pt x="570" y="291"/>
                </a:cubicBezTo>
                <a:cubicBezTo>
                  <a:pt x="536" y="256"/>
                  <a:pt x="497" y="239"/>
                  <a:pt x="478" y="224"/>
                </a:cubicBezTo>
                <a:cubicBezTo>
                  <a:pt x="458" y="210"/>
                  <a:pt x="456" y="198"/>
                  <a:pt x="456" y="198"/>
                </a:cubicBezTo>
                <a:cubicBezTo>
                  <a:pt x="456" y="198"/>
                  <a:pt x="465" y="163"/>
                  <a:pt x="474" y="140"/>
                </a:cubicBezTo>
                <a:cubicBezTo>
                  <a:pt x="483" y="116"/>
                  <a:pt x="480" y="90"/>
                  <a:pt x="466" y="61"/>
                </a:cubicBezTo>
                <a:cubicBezTo>
                  <a:pt x="452" y="33"/>
                  <a:pt x="431" y="16"/>
                  <a:pt x="406" y="8"/>
                </a:cubicBezTo>
                <a:cubicBezTo>
                  <a:pt x="382" y="0"/>
                  <a:pt x="350" y="12"/>
                  <a:pt x="329" y="12"/>
                </a:cubicBezTo>
                <a:cubicBezTo>
                  <a:pt x="309" y="12"/>
                  <a:pt x="318" y="26"/>
                  <a:pt x="305" y="26"/>
                </a:cubicBezTo>
                <a:cubicBezTo>
                  <a:pt x="292" y="26"/>
                  <a:pt x="283" y="33"/>
                  <a:pt x="289" y="41"/>
                </a:cubicBezTo>
                <a:cubicBezTo>
                  <a:pt x="303" y="53"/>
                  <a:pt x="298" y="58"/>
                  <a:pt x="290" y="75"/>
                </a:cubicBezTo>
                <a:cubicBezTo>
                  <a:pt x="281" y="92"/>
                  <a:pt x="275" y="101"/>
                  <a:pt x="279" y="111"/>
                </a:cubicBezTo>
                <a:cubicBezTo>
                  <a:pt x="283" y="120"/>
                  <a:pt x="278" y="124"/>
                  <a:pt x="271" y="137"/>
                </a:cubicBezTo>
                <a:cubicBezTo>
                  <a:pt x="263" y="149"/>
                  <a:pt x="256" y="163"/>
                  <a:pt x="261" y="167"/>
                </a:cubicBezTo>
                <a:cubicBezTo>
                  <a:pt x="267" y="171"/>
                  <a:pt x="275" y="167"/>
                  <a:pt x="275" y="175"/>
                </a:cubicBezTo>
                <a:cubicBezTo>
                  <a:pt x="275" y="184"/>
                  <a:pt x="278" y="184"/>
                  <a:pt x="283" y="186"/>
                </a:cubicBezTo>
                <a:cubicBezTo>
                  <a:pt x="288" y="188"/>
                  <a:pt x="283" y="191"/>
                  <a:pt x="279" y="194"/>
                </a:cubicBezTo>
                <a:cubicBezTo>
                  <a:pt x="275" y="198"/>
                  <a:pt x="281" y="202"/>
                  <a:pt x="276" y="217"/>
                </a:cubicBezTo>
                <a:cubicBezTo>
                  <a:pt x="272" y="233"/>
                  <a:pt x="287" y="234"/>
                  <a:pt x="310" y="233"/>
                </a:cubicBezTo>
                <a:cubicBezTo>
                  <a:pt x="333" y="232"/>
                  <a:pt x="335" y="241"/>
                  <a:pt x="347" y="260"/>
                </a:cubicBezTo>
                <a:cubicBezTo>
                  <a:pt x="358" y="279"/>
                  <a:pt x="353" y="284"/>
                  <a:pt x="353" y="284"/>
                </a:cubicBezTo>
                <a:cubicBezTo>
                  <a:pt x="353" y="284"/>
                  <a:pt x="348" y="314"/>
                  <a:pt x="348" y="331"/>
                </a:cubicBezTo>
                <a:cubicBezTo>
                  <a:pt x="348" y="348"/>
                  <a:pt x="340" y="372"/>
                  <a:pt x="335" y="402"/>
                </a:cubicBezTo>
                <a:cubicBezTo>
                  <a:pt x="326" y="464"/>
                  <a:pt x="318" y="516"/>
                  <a:pt x="315" y="584"/>
                </a:cubicBezTo>
                <a:cubicBezTo>
                  <a:pt x="273" y="584"/>
                  <a:pt x="178" y="587"/>
                  <a:pt x="183" y="600"/>
                </a:cubicBezTo>
                <a:cubicBezTo>
                  <a:pt x="156" y="600"/>
                  <a:pt x="166" y="585"/>
                  <a:pt x="139" y="568"/>
                </a:cubicBezTo>
                <a:cubicBezTo>
                  <a:pt x="113" y="551"/>
                  <a:pt x="85" y="503"/>
                  <a:pt x="72" y="514"/>
                </a:cubicBezTo>
                <a:cubicBezTo>
                  <a:pt x="60" y="525"/>
                  <a:pt x="101" y="562"/>
                  <a:pt x="101" y="582"/>
                </a:cubicBezTo>
                <a:cubicBezTo>
                  <a:pt x="101" y="603"/>
                  <a:pt x="0" y="636"/>
                  <a:pt x="16" y="668"/>
                </a:cubicBezTo>
                <a:cubicBezTo>
                  <a:pt x="32" y="699"/>
                  <a:pt x="40" y="695"/>
                  <a:pt x="54" y="693"/>
                </a:cubicBezTo>
                <a:cubicBezTo>
                  <a:pt x="68" y="692"/>
                  <a:pt x="72" y="708"/>
                  <a:pt x="102" y="692"/>
                </a:cubicBezTo>
                <a:cubicBezTo>
                  <a:pt x="132" y="676"/>
                  <a:pt x="156" y="672"/>
                  <a:pt x="165" y="672"/>
                </a:cubicBezTo>
                <a:cubicBezTo>
                  <a:pt x="174" y="672"/>
                  <a:pt x="171" y="688"/>
                  <a:pt x="172" y="697"/>
                </a:cubicBezTo>
                <a:cubicBezTo>
                  <a:pt x="173" y="706"/>
                  <a:pt x="168" y="719"/>
                  <a:pt x="187" y="718"/>
                </a:cubicBezTo>
                <a:cubicBezTo>
                  <a:pt x="199" y="718"/>
                  <a:pt x="266" y="717"/>
                  <a:pt x="314" y="717"/>
                </a:cubicBezTo>
                <a:cubicBezTo>
                  <a:pt x="315" y="721"/>
                  <a:pt x="315" y="726"/>
                  <a:pt x="315" y="731"/>
                </a:cubicBezTo>
                <a:cubicBezTo>
                  <a:pt x="316" y="749"/>
                  <a:pt x="322" y="770"/>
                  <a:pt x="319" y="847"/>
                </a:cubicBezTo>
                <a:cubicBezTo>
                  <a:pt x="318" y="879"/>
                  <a:pt x="322" y="923"/>
                  <a:pt x="328" y="966"/>
                </a:cubicBezTo>
                <a:cubicBezTo>
                  <a:pt x="318" y="970"/>
                  <a:pt x="309" y="980"/>
                  <a:pt x="309" y="992"/>
                </a:cubicBezTo>
                <a:cubicBezTo>
                  <a:pt x="309" y="1197"/>
                  <a:pt x="309" y="1197"/>
                  <a:pt x="309" y="1197"/>
                </a:cubicBezTo>
                <a:cubicBezTo>
                  <a:pt x="309" y="1212"/>
                  <a:pt x="323" y="1225"/>
                  <a:pt x="338" y="1225"/>
                </a:cubicBezTo>
                <a:cubicBezTo>
                  <a:pt x="370" y="1225"/>
                  <a:pt x="370" y="1225"/>
                  <a:pt x="370" y="1225"/>
                </a:cubicBezTo>
                <a:cubicBezTo>
                  <a:pt x="370" y="1225"/>
                  <a:pt x="370" y="1225"/>
                  <a:pt x="370" y="1226"/>
                </a:cubicBezTo>
                <a:cubicBezTo>
                  <a:pt x="369" y="1270"/>
                  <a:pt x="391" y="1360"/>
                  <a:pt x="401" y="1373"/>
                </a:cubicBezTo>
                <a:cubicBezTo>
                  <a:pt x="411" y="1386"/>
                  <a:pt x="400" y="1414"/>
                  <a:pt x="385" y="1457"/>
                </a:cubicBezTo>
                <a:cubicBezTo>
                  <a:pt x="371" y="1500"/>
                  <a:pt x="365" y="1572"/>
                  <a:pt x="365" y="1572"/>
                </a:cubicBezTo>
                <a:cubicBezTo>
                  <a:pt x="365" y="1572"/>
                  <a:pt x="352" y="1578"/>
                  <a:pt x="337" y="1586"/>
                </a:cubicBezTo>
                <a:cubicBezTo>
                  <a:pt x="323" y="1594"/>
                  <a:pt x="306" y="1591"/>
                  <a:pt x="283" y="1591"/>
                </a:cubicBezTo>
                <a:cubicBezTo>
                  <a:pt x="259" y="1591"/>
                  <a:pt x="253" y="1611"/>
                  <a:pt x="255" y="1619"/>
                </a:cubicBezTo>
                <a:cubicBezTo>
                  <a:pt x="258" y="1626"/>
                  <a:pt x="288" y="1633"/>
                  <a:pt x="331" y="1637"/>
                </a:cubicBezTo>
                <a:cubicBezTo>
                  <a:pt x="374" y="1641"/>
                  <a:pt x="418" y="1629"/>
                  <a:pt x="418" y="1629"/>
                </a:cubicBezTo>
                <a:cubicBezTo>
                  <a:pt x="418" y="1629"/>
                  <a:pt x="430" y="1635"/>
                  <a:pt x="423" y="1641"/>
                </a:cubicBezTo>
                <a:cubicBezTo>
                  <a:pt x="417" y="1646"/>
                  <a:pt x="408" y="1655"/>
                  <a:pt x="389" y="1655"/>
                </a:cubicBezTo>
                <a:cubicBezTo>
                  <a:pt x="371" y="1655"/>
                  <a:pt x="369" y="1672"/>
                  <a:pt x="375" y="1681"/>
                </a:cubicBezTo>
                <a:cubicBezTo>
                  <a:pt x="382" y="1690"/>
                  <a:pt x="415" y="1701"/>
                  <a:pt x="473" y="1698"/>
                </a:cubicBezTo>
                <a:cubicBezTo>
                  <a:pt x="530" y="1695"/>
                  <a:pt x="559" y="1671"/>
                  <a:pt x="559" y="1671"/>
                </a:cubicBezTo>
                <a:cubicBezTo>
                  <a:pt x="557" y="1682"/>
                  <a:pt x="557" y="1682"/>
                  <a:pt x="557" y="1682"/>
                </a:cubicBezTo>
                <a:cubicBezTo>
                  <a:pt x="599" y="1678"/>
                  <a:pt x="599" y="1678"/>
                  <a:pt x="599" y="1678"/>
                </a:cubicBezTo>
                <a:cubicBezTo>
                  <a:pt x="599" y="1678"/>
                  <a:pt x="599" y="1655"/>
                  <a:pt x="598" y="1632"/>
                </a:cubicBezTo>
                <a:cubicBezTo>
                  <a:pt x="596" y="1608"/>
                  <a:pt x="611" y="1396"/>
                  <a:pt x="612" y="1334"/>
                </a:cubicBezTo>
                <a:cubicBezTo>
                  <a:pt x="613" y="1305"/>
                  <a:pt x="607" y="1265"/>
                  <a:pt x="600" y="1225"/>
                </a:cubicBezTo>
                <a:cubicBezTo>
                  <a:pt x="677" y="1225"/>
                  <a:pt x="677" y="1225"/>
                  <a:pt x="677" y="1225"/>
                </a:cubicBezTo>
                <a:cubicBezTo>
                  <a:pt x="692" y="1225"/>
                  <a:pt x="705" y="1212"/>
                  <a:pt x="705" y="1197"/>
                </a:cubicBezTo>
                <a:cubicBezTo>
                  <a:pt x="705" y="992"/>
                  <a:pt x="705" y="992"/>
                  <a:pt x="705" y="992"/>
                </a:cubicBezTo>
                <a:cubicBezTo>
                  <a:pt x="705" y="979"/>
                  <a:pt x="696" y="968"/>
                  <a:pt x="684" y="965"/>
                </a:cubicBezTo>
                <a:close/>
              </a:path>
            </a:pathLst>
          </a:custGeom>
          <a:gradFill flip="none" rotWithShape="1">
            <a:gsLst>
              <a:gs pos="79000">
                <a:schemeClr val="accent1">
                  <a:alpha val="7000"/>
                </a:schemeClr>
              </a:gs>
              <a:gs pos="0">
                <a:schemeClr val="accent1">
                  <a:alpha val="0"/>
                </a:schemeClr>
              </a:gs>
            </a:gsLst>
            <a:lin ang="2700000" scaled="1"/>
            <a:tileRect/>
          </a:gradFill>
          <a:ln>
            <a:solidFill>
              <a:schemeClr val="accent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4" name="Line"/>
          <p:cNvCxnSpPr/>
          <p:nvPr/>
        </p:nvCxnSpPr>
        <p:spPr>
          <a:xfrm flipH="1">
            <a:off x="3802466" y="2782648"/>
            <a:ext cx="844062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ne"/>
          <p:cNvCxnSpPr/>
          <p:nvPr/>
        </p:nvCxnSpPr>
        <p:spPr>
          <a:xfrm flipH="1">
            <a:off x="3802466" y="4004192"/>
            <a:ext cx="727013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ne"/>
          <p:cNvCxnSpPr/>
          <p:nvPr/>
        </p:nvCxnSpPr>
        <p:spPr>
          <a:xfrm flipH="1">
            <a:off x="3802466" y="5310143"/>
            <a:ext cx="727013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Icon"/>
          <p:cNvSpPr/>
          <p:nvPr/>
        </p:nvSpPr>
        <p:spPr>
          <a:xfrm>
            <a:off x="3219167" y="2485749"/>
            <a:ext cx="576000" cy="5760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48" name="Icon"/>
          <p:cNvSpPr/>
          <p:nvPr/>
        </p:nvSpPr>
        <p:spPr>
          <a:xfrm>
            <a:off x="3233454" y="3716319"/>
            <a:ext cx="576000" cy="5760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144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49" name="Icon"/>
          <p:cNvSpPr/>
          <p:nvPr/>
        </p:nvSpPr>
        <p:spPr>
          <a:xfrm>
            <a:off x="3233454" y="5020265"/>
            <a:ext cx="576000" cy="5760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50" name="Icon"/>
          <p:cNvSpPr/>
          <p:nvPr/>
        </p:nvSpPr>
        <p:spPr>
          <a:xfrm>
            <a:off x="8402415" y="2507481"/>
            <a:ext cx="576000" cy="5760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51" name="Icon"/>
          <p:cNvSpPr/>
          <p:nvPr/>
        </p:nvSpPr>
        <p:spPr>
          <a:xfrm>
            <a:off x="8410623" y="3730387"/>
            <a:ext cx="576000" cy="5760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52" name="Icon"/>
          <p:cNvSpPr/>
          <p:nvPr/>
        </p:nvSpPr>
        <p:spPr>
          <a:xfrm>
            <a:off x="8402415" y="5003023"/>
            <a:ext cx="576000" cy="5760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46" name="Text"/>
          <p:cNvSpPr txBox="1"/>
          <p:nvPr/>
        </p:nvSpPr>
        <p:spPr>
          <a:xfrm>
            <a:off x="746215" y="2221115"/>
            <a:ext cx="2361684" cy="917513"/>
          </a:xfrm>
          <a:prstGeom prst="rect">
            <a:avLst/>
          </a:prstGeom>
          <a:solidFill>
            <a:schemeClr val="tx1">
              <a:alpha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44000" tIns="180000" rIns="144000" bIns="180000" rtlCol="0">
            <a:spAutoFit/>
          </a:bodyPr>
          <a:lstStyle>
            <a:defPPr>
              <a:defRPr lang="en-US"/>
            </a:defPPr>
            <a:lvl1pPr algn="just">
              <a:defRPr sz="1200">
                <a:solidFill>
                  <a:schemeClr val="bg2"/>
                </a:solidFill>
                <a:effectLst/>
              </a:defRPr>
            </a:lvl1pPr>
          </a:lstStyle>
          <a:p>
            <a:pPr algn="l"/>
            <a:r>
              <a:rPr lang="en-US" kern="0" dirty="0"/>
              <a:t>Existing agreements of records between the crafts involved.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</p:txBody>
      </p:sp>
      <p:sp>
        <p:nvSpPr>
          <p:cNvPr id="63" name="Text"/>
          <p:cNvSpPr txBox="1"/>
          <p:nvPr/>
        </p:nvSpPr>
        <p:spPr>
          <a:xfrm>
            <a:off x="746215" y="3503630"/>
            <a:ext cx="2361684" cy="732848"/>
          </a:xfrm>
          <a:prstGeom prst="rect">
            <a:avLst/>
          </a:prstGeom>
          <a:solidFill>
            <a:schemeClr val="tx1">
              <a:alpha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44000" tIns="180000" rIns="144000" bIns="180000" rtlCol="0">
            <a:spAutoFit/>
          </a:bodyPr>
          <a:lstStyle>
            <a:defPPr>
              <a:defRPr lang="en-US"/>
            </a:defPPr>
            <a:lvl1pPr algn="just">
              <a:defRPr sz="12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kern="0" dirty="0"/>
              <a:t>Established Trade practices in the industry.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</p:txBody>
      </p:sp>
      <p:sp>
        <p:nvSpPr>
          <p:cNvPr id="64" name="Text"/>
          <p:cNvSpPr txBox="1"/>
          <p:nvPr/>
        </p:nvSpPr>
        <p:spPr>
          <a:xfrm>
            <a:off x="746215" y="4800433"/>
            <a:ext cx="2361684" cy="732848"/>
          </a:xfrm>
          <a:prstGeom prst="rect">
            <a:avLst/>
          </a:prstGeom>
          <a:solidFill>
            <a:schemeClr val="tx1">
              <a:alpha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44000" tIns="180000" rIns="144000" bIns="180000" rtlCol="0">
            <a:spAutoFit/>
          </a:bodyPr>
          <a:lstStyle>
            <a:defPPr>
              <a:defRPr lang="en-US"/>
            </a:defPPr>
            <a:lvl1pPr algn="just">
              <a:defRPr sz="1200">
                <a:solidFill>
                  <a:schemeClr val="bg2"/>
                </a:solidFill>
                <a:effectLst/>
              </a:defRPr>
            </a:lvl1pPr>
          </a:lstStyle>
          <a:p>
            <a:pPr algn="l"/>
            <a:r>
              <a:rPr lang="en-US" kern="0" dirty="0"/>
              <a:t>Prevailing practice in the locality.</a:t>
            </a:r>
          </a:p>
        </p:txBody>
      </p:sp>
      <p:sp>
        <p:nvSpPr>
          <p:cNvPr id="65" name="Text"/>
          <p:cNvSpPr txBox="1"/>
          <p:nvPr/>
        </p:nvSpPr>
        <p:spPr>
          <a:xfrm>
            <a:off x="9141253" y="2221115"/>
            <a:ext cx="2361684" cy="548182"/>
          </a:xfrm>
          <a:prstGeom prst="rect">
            <a:avLst/>
          </a:prstGeom>
          <a:solidFill>
            <a:schemeClr val="tx1">
              <a:alpha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44000" tIns="180000" rIns="144000" bIns="180000" rtlCol="0">
            <a:spAutoFit/>
          </a:bodyPr>
          <a:lstStyle>
            <a:defPPr>
              <a:defRPr lang="en-US"/>
            </a:defPPr>
            <a:lvl1pPr algn="just">
              <a:defRPr sz="12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kern="0" dirty="0"/>
              <a:t>Previous decisions of records.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</p:txBody>
      </p:sp>
      <p:sp>
        <p:nvSpPr>
          <p:cNvPr id="66" name="Text"/>
          <p:cNvSpPr txBox="1"/>
          <p:nvPr/>
        </p:nvSpPr>
        <p:spPr>
          <a:xfrm>
            <a:off x="9141253" y="3503630"/>
            <a:ext cx="2361684" cy="732848"/>
          </a:xfrm>
          <a:prstGeom prst="rect">
            <a:avLst/>
          </a:prstGeom>
          <a:solidFill>
            <a:schemeClr val="tx1">
              <a:alpha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44000" tIns="180000" rIns="144000" bIns="180000" rtlCol="0">
            <a:spAutoFit/>
          </a:bodyPr>
          <a:lstStyle>
            <a:defPPr>
              <a:defRPr lang="en-US"/>
            </a:defPPr>
            <a:lvl1pPr algn="just">
              <a:defRPr sz="1200">
                <a:solidFill>
                  <a:schemeClr val="bg2"/>
                </a:solidFill>
                <a:effectLst/>
              </a:defRPr>
            </a:lvl1pPr>
          </a:lstStyle>
          <a:p>
            <a:pPr algn="l"/>
            <a:r>
              <a:rPr lang="en-US" kern="0" dirty="0"/>
              <a:t>Comprehensive and professional presentation.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</p:txBody>
      </p:sp>
      <p:sp>
        <p:nvSpPr>
          <p:cNvPr id="67" name="Text"/>
          <p:cNvSpPr txBox="1"/>
          <p:nvPr/>
        </p:nvSpPr>
        <p:spPr>
          <a:xfrm>
            <a:off x="9141253" y="4800433"/>
            <a:ext cx="2361684" cy="732848"/>
          </a:xfrm>
          <a:prstGeom prst="rect">
            <a:avLst/>
          </a:prstGeom>
          <a:solidFill>
            <a:schemeClr val="tx1">
              <a:alpha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44000" tIns="180000" rIns="144000" bIns="180000" rtlCol="0">
            <a:spAutoFit/>
          </a:bodyPr>
          <a:lstStyle>
            <a:defPPr>
              <a:defRPr lang="en-US"/>
            </a:defPPr>
            <a:lvl1pPr algn="just">
              <a:defRPr sz="1200">
                <a:solidFill>
                  <a:schemeClr val="bg2"/>
                </a:solidFill>
                <a:effectLst/>
              </a:defRPr>
            </a:lvl1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/>
              <a:t>Documentation of past practice.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</p:txBody>
      </p:sp>
      <p:cxnSp>
        <p:nvCxnSpPr>
          <p:cNvPr id="68" name="Line"/>
          <p:cNvCxnSpPr/>
          <p:nvPr/>
        </p:nvCxnSpPr>
        <p:spPr>
          <a:xfrm flipH="1">
            <a:off x="7523006" y="2782648"/>
            <a:ext cx="844062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Line"/>
          <p:cNvCxnSpPr/>
          <p:nvPr/>
        </p:nvCxnSpPr>
        <p:spPr>
          <a:xfrm flipH="1">
            <a:off x="7640055" y="4004192"/>
            <a:ext cx="7270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Line"/>
          <p:cNvCxnSpPr/>
          <p:nvPr/>
        </p:nvCxnSpPr>
        <p:spPr>
          <a:xfrm flipH="1">
            <a:off x="7640055" y="5310143"/>
            <a:ext cx="727013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Engineer"/>
          <p:cNvGrpSpPr/>
          <p:nvPr/>
        </p:nvGrpSpPr>
        <p:grpSpPr>
          <a:xfrm>
            <a:off x="4625791" y="2126494"/>
            <a:ext cx="1588297" cy="3858791"/>
            <a:chOff x="3368675" y="979488"/>
            <a:chExt cx="2162175" cy="5253037"/>
          </a:xfrm>
          <a:noFill/>
        </p:grpSpPr>
        <p:sp>
          <p:nvSpPr>
            <p:cNvPr id="30" name="Freeform 19"/>
            <p:cNvSpPr>
              <a:spLocks noEditPoints="1"/>
            </p:cNvSpPr>
            <p:nvPr/>
          </p:nvSpPr>
          <p:spPr bwMode="auto">
            <a:xfrm>
              <a:off x="3368675" y="1827213"/>
              <a:ext cx="2162175" cy="4405312"/>
            </a:xfrm>
            <a:custGeom>
              <a:avLst/>
              <a:gdLst>
                <a:gd name="T0" fmla="*/ 1112 w 1226"/>
                <a:gd name="T1" fmla="*/ 2323 h 2498"/>
                <a:gd name="T2" fmla="*/ 1055 w 1226"/>
                <a:gd name="T3" fmla="*/ 2056 h 2498"/>
                <a:gd name="T4" fmla="*/ 919 w 1226"/>
                <a:gd name="T5" fmla="*/ 1337 h 2498"/>
                <a:gd name="T6" fmla="*/ 878 w 1226"/>
                <a:gd name="T7" fmla="*/ 1059 h 2498"/>
                <a:gd name="T8" fmla="*/ 926 w 1226"/>
                <a:gd name="T9" fmla="*/ 1028 h 2498"/>
                <a:gd name="T10" fmla="*/ 941 w 1226"/>
                <a:gd name="T11" fmla="*/ 941 h 2498"/>
                <a:gd name="T12" fmla="*/ 1038 w 1226"/>
                <a:gd name="T13" fmla="*/ 667 h 2498"/>
                <a:gd name="T14" fmla="*/ 968 w 1226"/>
                <a:gd name="T15" fmla="*/ 329 h 2498"/>
                <a:gd name="T16" fmla="*/ 892 w 1226"/>
                <a:gd name="T17" fmla="*/ 95 h 2498"/>
                <a:gd name="T18" fmla="*/ 793 w 1226"/>
                <a:gd name="T19" fmla="*/ 47 h 2498"/>
                <a:gd name="T20" fmla="*/ 654 w 1226"/>
                <a:gd name="T21" fmla="*/ 47 h 2498"/>
                <a:gd name="T22" fmla="*/ 718 w 1226"/>
                <a:gd name="T23" fmla="*/ 637 h 2498"/>
                <a:gd name="T24" fmla="*/ 726 w 1226"/>
                <a:gd name="T25" fmla="*/ 814 h 2498"/>
                <a:gd name="T26" fmla="*/ 696 w 1226"/>
                <a:gd name="T27" fmla="*/ 787 h 2498"/>
                <a:gd name="T28" fmla="*/ 556 w 1226"/>
                <a:gd name="T29" fmla="*/ 138 h 2498"/>
                <a:gd name="T30" fmla="*/ 529 w 1226"/>
                <a:gd name="T31" fmla="*/ 72 h 2498"/>
                <a:gd name="T32" fmla="*/ 519 w 1226"/>
                <a:gd name="T33" fmla="*/ 138 h 2498"/>
                <a:gd name="T34" fmla="*/ 522 w 1226"/>
                <a:gd name="T35" fmla="*/ 453 h 2498"/>
                <a:gd name="T36" fmla="*/ 578 w 1226"/>
                <a:gd name="T37" fmla="*/ 814 h 2498"/>
                <a:gd name="T38" fmla="*/ 339 w 1226"/>
                <a:gd name="T39" fmla="*/ 820 h 2498"/>
                <a:gd name="T40" fmla="*/ 416 w 1226"/>
                <a:gd name="T41" fmla="*/ 554 h 2498"/>
                <a:gd name="T42" fmla="*/ 405 w 1226"/>
                <a:gd name="T43" fmla="*/ 14 h 2498"/>
                <a:gd name="T44" fmla="*/ 402 w 1226"/>
                <a:gd name="T45" fmla="*/ 13 h 2498"/>
                <a:gd name="T46" fmla="*/ 203 w 1226"/>
                <a:gd name="T47" fmla="*/ 100 h 2498"/>
                <a:gd name="T48" fmla="*/ 39 w 1226"/>
                <a:gd name="T49" fmla="*/ 535 h 2498"/>
                <a:gd name="T50" fmla="*/ 165 w 1226"/>
                <a:gd name="T51" fmla="*/ 940 h 2498"/>
                <a:gd name="T52" fmla="*/ 203 w 1226"/>
                <a:gd name="T53" fmla="*/ 969 h 2498"/>
                <a:gd name="T54" fmla="*/ 252 w 1226"/>
                <a:gd name="T55" fmla="*/ 1014 h 2498"/>
                <a:gd name="T56" fmla="*/ 318 w 1226"/>
                <a:gd name="T57" fmla="*/ 1192 h 2498"/>
                <a:gd name="T58" fmla="*/ 409 w 1226"/>
                <a:gd name="T59" fmla="*/ 1839 h 2498"/>
                <a:gd name="T60" fmla="*/ 472 w 1226"/>
                <a:gd name="T61" fmla="*/ 2196 h 2498"/>
                <a:gd name="T62" fmla="*/ 444 w 1226"/>
                <a:gd name="T63" fmla="*/ 2351 h 2498"/>
                <a:gd name="T64" fmla="*/ 470 w 1226"/>
                <a:gd name="T65" fmla="*/ 2461 h 2498"/>
                <a:gd name="T66" fmla="*/ 606 w 1226"/>
                <a:gd name="T67" fmla="*/ 2417 h 2498"/>
                <a:gd name="T68" fmla="*/ 597 w 1226"/>
                <a:gd name="T69" fmla="*/ 2303 h 2498"/>
                <a:gd name="T70" fmla="*/ 608 w 1226"/>
                <a:gd name="T71" fmla="*/ 2172 h 2498"/>
                <a:gd name="T72" fmla="*/ 604 w 1226"/>
                <a:gd name="T73" fmla="*/ 1942 h 2498"/>
                <a:gd name="T74" fmla="*/ 582 w 1226"/>
                <a:gd name="T75" fmla="*/ 1738 h 2498"/>
                <a:gd name="T76" fmla="*/ 595 w 1226"/>
                <a:gd name="T77" fmla="*/ 1455 h 2498"/>
                <a:gd name="T78" fmla="*/ 659 w 1226"/>
                <a:gd name="T79" fmla="*/ 1348 h 2498"/>
                <a:gd name="T80" fmla="*/ 866 w 1226"/>
                <a:gd name="T81" fmla="*/ 2135 h 2498"/>
                <a:gd name="T82" fmla="*/ 914 w 1226"/>
                <a:gd name="T83" fmla="*/ 2334 h 2498"/>
                <a:gd name="T84" fmla="*/ 978 w 1226"/>
                <a:gd name="T85" fmla="*/ 2417 h 2498"/>
                <a:gd name="T86" fmla="*/ 1079 w 1226"/>
                <a:gd name="T87" fmla="*/ 2472 h 2498"/>
                <a:gd name="T88" fmla="*/ 1182 w 1226"/>
                <a:gd name="T89" fmla="*/ 2408 h 2498"/>
                <a:gd name="T90" fmla="*/ 203 w 1226"/>
                <a:gd name="T91" fmla="*/ 672 h 2498"/>
                <a:gd name="T92" fmla="*/ 203 w 1226"/>
                <a:gd name="T93" fmla="*/ 576 h 2498"/>
                <a:gd name="T94" fmla="*/ 226 w 1226"/>
                <a:gd name="T95" fmla="*/ 736 h 2498"/>
                <a:gd name="T96" fmla="*/ 855 w 1226"/>
                <a:gd name="T97" fmla="*/ 621 h 2498"/>
                <a:gd name="T98" fmla="*/ 866 w 1226"/>
                <a:gd name="T99" fmla="*/ 548 h 2498"/>
                <a:gd name="T100" fmla="*/ 886 w 1226"/>
                <a:gd name="T101" fmla="*/ 614 h 2498"/>
                <a:gd name="T102" fmla="*/ 866 w 1226"/>
                <a:gd name="T103" fmla="*/ 711 h 2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26" h="2498">
                  <a:moveTo>
                    <a:pt x="1182" y="2408"/>
                  </a:moveTo>
                  <a:cubicBezTo>
                    <a:pt x="1149" y="2389"/>
                    <a:pt x="1125" y="2336"/>
                    <a:pt x="1112" y="2323"/>
                  </a:cubicBezTo>
                  <a:cubicBezTo>
                    <a:pt x="1099" y="2310"/>
                    <a:pt x="1116" y="2314"/>
                    <a:pt x="1106" y="2288"/>
                  </a:cubicBezTo>
                  <a:cubicBezTo>
                    <a:pt x="1095" y="2262"/>
                    <a:pt x="1062" y="2106"/>
                    <a:pt x="1055" y="2056"/>
                  </a:cubicBezTo>
                  <a:cubicBezTo>
                    <a:pt x="1049" y="2005"/>
                    <a:pt x="1053" y="1832"/>
                    <a:pt x="1029" y="1751"/>
                  </a:cubicBezTo>
                  <a:cubicBezTo>
                    <a:pt x="1005" y="1670"/>
                    <a:pt x="930" y="1409"/>
                    <a:pt x="919" y="1337"/>
                  </a:cubicBezTo>
                  <a:cubicBezTo>
                    <a:pt x="908" y="1265"/>
                    <a:pt x="893" y="1192"/>
                    <a:pt x="893" y="1153"/>
                  </a:cubicBezTo>
                  <a:cubicBezTo>
                    <a:pt x="893" y="1114"/>
                    <a:pt x="889" y="1087"/>
                    <a:pt x="878" y="1059"/>
                  </a:cubicBezTo>
                  <a:cubicBezTo>
                    <a:pt x="867" y="1030"/>
                    <a:pt x="880" y="991"/>
                    <a:pt x="880" y="991"/>
                  </a:cubicBezTo>
                  <a:cubicBezTo>
                    <a:pt x="880" y="991"/>
                    <a:pt x="908" y="1013"/>
                    <a:pt x="926" y="1028"/>
                  </a:cubicBezTo>
                  <a:cubicBezTo>
                    <a:pt x="943" y="1044"/>
                    <a:pt x="943" y="1019"/>
                    <a:pt x="935" y="984"/>
                  </a:cubicBezTo>
                  <a:cubicBezTo>
                    <a:pt x="926" y="949"/>
                    <a:pt x="932" y="930"/>
                    <a:pt x="941" y="941"/>
                  </a:cubicBezTo>
                  <a:cubicBezTo>
                    <a:pt x="950" y="951"/>
                    <a:pt x="957" y="884"/>
                    <a:pt x="978" y="842"/>
                  </a:cubicBezTo>
                  <a:cubicBezTo>
                    <a:pt x="1000" y="800"/>
                    <a:pt x="1049" y="715"/>
                    <a:pt x="1038" y="667"/>
                  </a:cubicBezTo>
                  <a:cubicBezTo>
                    <a:pt x="1027" y="619"/>
                    <a:pt x="1022" y="533"/>
                    <a:pt x="1009" y="491"/>
                  </a:cubicBezTo>
                  <a:cubicBezTo>
                    <a:pt x="996" y="450"/>
                    <a:pt x="983" y="375"/>
                    <a:pt x="968" y="329"/>
                  </a:cubicBezTo>
                  <a:cubicBezTo>
                    <a:pt x="952" y="283"/>
                    <a:pt x="954" y="261"/>
                    <a:pt x="935" y="215"/>
                  </a:cubicBezTo>
                  <a:cubicBezTo>
                    <a:pt x="915" y="169"/>
                    <a:pt x="892" y="117"/>
                    <a:pt x="892" y="95"/>
                  </a:cubicBezTo>
                  <a:cubicBezTo>
                    <a:pt x="892" y="83"/>
                    <a:pt x="887" y="72"/>
                    <a:pt x="866" y="64"/>
                  </a:cubicBezTo>
                  <a:cubicBezTo>
                    <a:pt x="856" y="57"/>
                    <a:pt x="829" y="52"/>
                    <a:pt x="793" y="47"/>
                  </a:cubicBezTo>
                  <a:cubicBezTo>
                    <a:pt x="715" y="36"/>
                    <a:pt x="658" y="15"/>
                    <a:pt x="636" y="0"/>
                  </a:cubicBezTo>
                  <a:cubicBezTo>
                    <a:pt x="640" y="11"/>
                    <a:pt x="646" y="27"/>
                    <a:pt x="654" y="47"/>
                  </a:cubicBezTo>
                  <a:cubicBezTo>
                    <a:pt x="676" y="106"/>
                    <a:pt x="673" y="214"/>
                    <a:pt x="673" y="327"/>
                  </a:cubicBezTo>
                  <a:cubicBezTo>
                    <a:pt x="673" y="440"/>
                    <a:pt x="696" y="554"/>
                    <a:pt x="718" y="637"/>
                  </a:cubicBezTo>
                  <a:cubicBezTo>
                    <a:pt x="740" y="720"/>
                    <a:pt x="773" y="795"/>
                    <a:pt x="773" y="795"/>
                  </a:cubicBezTo>
                  <a:cubicBezTo>
                    <a:pt x="773" y="795"/>
                    <a:pt x="754" y="806"/>
                    <a:pt x="726" y="814"/>
                  </a:cubicBezTo>
                  <a:cubicBezTo>
                    <a:pt x="721" y="816"/>
                    <a:pt x="711" y="817"/>
                    <a:pt x="698" y="817"/>
                  </a:cubicBezTo>
                  <a:cubicBezTo>
                    <a:pt x="699" y="808"/>
                    <a:pt x="698" y="798"/>
                    <a:pt x="696" y="787"/>
                  </a:cubicBezTo>
                  <a:cubicBezTo>
                    <a:pt x="688" y="754"/>
                    <a:pt x="649" y="522"/>
                    <a:pt x="621" y="389"/>
                  </a:cubicBezTo>
                  <a:cubicBezTo>
                    <a:pt x="592" y="256"/>
                    <a:pt x="563" y="156"/>
                    <a:pt x="556" y="138"/>
                  </a:cubicBezTo>
                  <a:cubicBezTo>
                    <a:pt x="549" y="121"/>
                    <a:pt x="571" y="114"/>
                    <a:pt x="571" y="114"/>
                  </a:cubicBezTo>
                  <a:cubicBezTo>
                    <a:pt x="529" y="72"/>
                    <a:pt x="529" y="72"/>
                    <a:pt x="529" y="72"/>
                  </a:cubicBezTo>
                  <a:cubicBezTo>
                    <a:pt x="510" y="81"/>
                    <a:pt x="495" y="111"/>
                    <a:pt x="495" y="111"/>
                  </a:cubicBezTo>
                  <a:cubicBezTo>
                    <a:pt x="495" y="111"/>
                    <a:pt x="516" y="124"/>
                    <a:pt x="519" y="138"/>
                  </a:cubicBezTo>
                  <a:cubicBezTo>
                    <a:pt x="523" y="153"/>
                    <a:pt x="516" y="170"/>
                    <a:pt x="507" y="203"/>
                  </a:cubicBezTo>
                  <a:cubicBezTo>
                    <a:pt x="497" y="236"/>
                    <a:pt x="510" y="379"/>
                    <a:pt x="522" y="453"/>
                  </a:cubicBezTo>
                  <a:cubicBezTo>
                    <a:pt x="534" y="528"/>
                    <a:pt x="557" y="694"/>
                    <a:pt x="571" y="779"/>
                  </a:cubicBezTo>
                  <a:cubicBezTo>
                    <a:pt x="574" y="793"/>
                    <a:pt x="576" y="805"/>
                    <a:pt x="578" y="814"/>
                  </a:cubicBezTo>
                  <a:cubicBezTo>
                    <a:pt x="545" y="813"/>
                    <a:pt x="511" y="811"/>
                    <a:pt x="485" y="811"/>
                  </a:cubicBezTo>
                  <a:cubicBezTo>
                    <a:pt x="411" y="811"/>
                    <a:pt x="339" y="820"/>
                    <a:pt x="339" y="820"/>
                  </a:cubicBezTo>
                  <a:cubicBezTo>
                    <a:pt x="339" y="820"/>
                    <a:pt x="352" y="784"/>
                    <a:pt x="375" y="734"/>
                  </a:cubicBezTo>
                  <a:cubicBezTo>
                    <a:pt x="397" y="684"/>
                    <a:pt x="399" y="637"/>
                    <a:pt x="416" y="554"/>
                  </a:cubicBezTo>
                  <a:cubicBezTo>
                    <a:pt x="433" y="471"/>
                    <a:pt x="419" y="416"/>
                    <a:pt x="419" y="313"/>
                  </a:cubicBezTo>
                  <a:cubicBezTo>
                    <a:pt x="419" y="211"/>
                    <a:pt x="411" y="59"/>
                    <a:pt x="405" y="14"/>
                  </a:cubicBezTo>
                  <a:cubicBezTo>
                    <a:pt x="405" y="12"/>
                    <a:pt x="404" y="11"/>
                    <a:pt x="404" y="9"/>
                  </a:cubicBezTo>
                  <a:cubicBezTo>
                    <a:pt x="402" y="13"/>
                    <a:pt x="402" y="13"/>
                    <a:pt x="402" y="13"/>
                  </a:cubicBezTo>
                  <a:cubicBezTo>
                    <a:pt x="402" y="13"/>
                    <a:pt x="305" y="64"/>
                    <a:pt x="260" y="77"/>
                  </a:cubicBezTo>
                  <a:cubicBezTo>
                    <a:pt x="240" y="83"/>
                    <a:pt x="220" y="89"/>
                    <a:pt x="203" y="100"/>
                  </a:cubicBezTo>
                  <a:cubicBezTo>
                    <a:pt x="181" y="114"/>
                    <a:pt x="164" y="135"/>
                    <a:pt x="157" y="173"/>
                  </a:cubicBezTo>
                  <a:cubicBezTo>
                    <a:pt x="144" y="242"/>
                    <a:pt x="74" y="472"/>
                    <a:pt x="39" y="535"/>
                  </a:cubicBezTo>
                  <a:cubicBezTo>
                    <a:pt x="5" y="599"/>
                    <a:pt x="0" y="685"/>
                    <a:pt x="35" y="738"/>
                  </a:cubicBezTo>
                  <a:cubicBezTo>
                    <a:pt x="70" y="792"/>
                    <a:pt x="152" y="921"/>
                    <a:pt x="165" y="940"/>
                  </a:cubicBezTo>
                  <a:cubicBezTo>
                    <a:pt x="177" y="958"/>
                    <a:pt x="181" y="971"/>
                    <a:pt x="199" y="969"/>
                  </a:cubicBezTo>
                  <a:cubicBezTo>
                    <a:pt x="200" y="969"/>
                    <a:pt x="201" y="969"/>
                    <a:pt x="203" y="969"/>
                  </a:cubicBezTo>
                  <a:cubicBezTo>
                    <a:pt x="219" y="968"/>
                    <a:pt x="230" y="969"/>
                    <a:pt x="230" y="969"/>
                  </a:cubicBezTo>
                  <a:cubicBezTo>
                    <a:pt x="230" y="969"/>
                    <a:pt x="238" y="1004"/>
                    <a:pt x="252" y="1014"/>
                  </a:cubicBezTo>
                  <a:cubicBezTo>
                    <a:pt x="267" y="1025"/>
                    <a:pt x="285" y="1059"/>
                    <a:pt x="289" y="1047"/>
                  </a:cubicBezTo>
                  <a:cubicBezTo>
                    <a:pt x="293" y="1035"/>
                    <a:pt x="305" y="1137"/>
                    <a:pt x="318" y="1192"/>
                  </a:cubicBezTo>
                  <a:cubicBezTo>
                    <a:pt x="330" y="1248"/>
                    <a:pt x="389" y="1633"/>
                    <a:pt x="389" y="1688"/>
                  </a:cubicBezTo>
                  <a:cubicBezTo>
                    <a:pt x="389" y="1742"/>
                    <a:pt x="411" y="1799"/>
                    <a:pt x="409" y="1839"/>
                  </a:cubicBezTo>
                  <a:cubicBezTo>
                    <a:pt x="407" y="1878"/>
                    <a:pt x="415" y="1981"/>
                    <a:pt x="418" y="2038"/>
                  </a:cubicBezTo>
                  <a:cubicBezTo>
                    <a:pt x="420" y="2095"/>
                    <a:pt x="472" y="2154"/>
                    <a:pt x="472" y="2196"/>
                  </a:cubicBezTo>
                  <a:cubicBezTo>
                    <a:pt x="472" y="2237"/>
                    <a:pt x="459" y="2257"/>
                    <a:pt x="466" y="2281"/>
                  </a:cubicBezTo>
                  <a:cubicBezTo>
                    <a:pt x="472" y="2305"/>
                    <a:pt x="470" y="2323"/>
                    <a:pt x="444" y="2351"/>
                  </a:cubicBezTo>
                  <a:cubicBezTo>
                    <a:pt x="418" y="2380"/>
                    <a:pt x="407" y="2406"/>
                    <a:pt x="409" y="2428"/>
                  </a:cubicBezTo>
                  <a:cubicBezTo>
                    <a:pt x="411" y="2450"/>
                    <a:pt x="418" y="2459"/>
                    <a:pt x="470" y="2461"/>
                  </a:cubicBezTo>
                  <a:cubicBezTo>
                    <a:pt x="523" y="2463"/>
                    <a:pt x="573" y="2448"/>
                    <a:pt x="573" y="2435"/>
                  </a:cubicBezTo>
                  <a:cubicBezTo>
                    <a:pt x="573" y="2421"/>
                    <a:pt x="591" y="2417"/>
                    <a:pt x="606" y="2417"/>
                  </a:cubicBezTo>
                  <a:cubicBezTo>
                    <a:pt x="621" y="2417"/>
                    <a:pt x="619" y="2402"/>
                    <a:pt x="613" y="2371"/>
                  </a:cubicBezTo>
                  <a:cubicBezTo>
                    <a:pt x="606" y="2340"/>
                    <a:pt x="584" y="2299"/>
                    <a:pt x="597" y="2303"/>
                  </a:cubicBezTo>
                  <a:cubicBezTo>
                    <a:pt x="610" y="2308"/>
                    <a:pt x="621" y="2299"/>
                    <a:pt x="621" y="2255"/>
                  </a:cubicBezTo>
                  <a:cubicBezTo>
                    <a:pt x="621" y="2211"/>
                    <a:pt x="628" y="2198"/>
                    <a:pt x="608" y="2172"/>
                  </a:cubicBezTo>
                  <a:cubicBezTo>
                    <a:pt x="589" y="2145"/>
                    <a:pt x="593" y="2097"/>
                    <a:pt x="597" y="2058"/>
                  </a:cubicBezTo>
                  <a:cubicBezTo>
                    <a:pt x="602" y="2018"/>
                    <a:pt x="615" y="1990"/>
                    <a:pt x="604" y="1942"/>
                  </a:cubicBezTo>
                  <a:cubicBezTo>
                    <a:pt x="593" y="1894"/>
                    <a:pt x="591" y="1834"/>
                    <a:pt x="597" y="1810"/>
                  </a:cubicBezTo>
                  <a:cubicBezTo>
                    <a:pt x="604" y="1786"/>
                    <a:pt x="599" y="1758"/>
                    <a:pt x="582" y="1738"/>
                  </a:cubicBezTo>
                  <a:cubicBezTo>
                    <a:pt x="564" y="1718"/>
                    <a:pt x="591" y="1683"/>
                    <a:pt x="591" y="1661"/>
                  </a:cubicBezTo>
                  <a:cubicBezTo>
                    <a:pt x="591" y="1639"/>
                    <a:pt x="584" y="1547"/>
                    <a:pt x="595" y="1455"/>
                  </a:cubicBezTo>
                  <a:cubicBezTo>
                    <a:pt x="606" y="1363"/>
                    <a:pt x="608" y="1293"/>
                    <a:pt x="610" y="1269"/>
                  </a:cubicBezTo>
                  <a:cubicBezTo>
                    <a:pt x="613" y="1245"/>
                    <a:pt x="626" y="1256"/>
                    <a:pt x="659" y="1348"/>
                  </a:cubicBezTo>
                  <a:cubicBezTo>
                    <a:pt x="691" y="1440"/>
                    <a:pt x="774" y="1727"/>
                    <a:pt x="789" y="1791"/>
                  </a:cubicBezTo>
                  <a:cubicBezTo>
                    <a:pt x="802" y="1845"/>
                    <a:pt x="851" y="2045"/>
                    <a:pt x="866" y="2135"/>
                  </a:cubicBezTo>
                  <a:cubicBezTo>
                    <a:pt x="871" y="2150"/>
                    <a:pt x="873" y="2162"/>
                    <a:pt x="874" y="2170"/>
                  </a:cubicBezTo>
                  <a:cubicBezTo>
                    <a:pt x="885" y="2224"/>
                    <a:pt x="899" y="2334"/>
                    <a:pt x="914" y="2334"/>
                  </a:cubicBezTo>
                  <a:cubicBezTo>
                    <a:pt x="930" y="2334"/>
                    <a:pt x="926" y="2345"/>
                    <a:pt x="928" y="2375"/>
                  </a:cubicBezTo>
                  <a:cubicBezTo>
                    <a:pt x="930" y="2406"/>
                    <a:pt x="961" y="2411"/>
                    <a:pt x="978" y="2417"/>
                  </a:cubicBezTo>
                  <a:cubicBezTo>
                    <a:pt x="996" y="2424"/>
                    <a:pt x="1000" y="2406"/>
                    <a:pt x="1000" y="2406"/>
                  </a:cubicBezTo>
                  <a:cubicBezTo>
                    <a:pt x="1000" y="2406"/>
                    <a:pt x="1029" y="2465"/>
                    <a:pt x="1079" y="2472"/>
                  </a:cubicBezTo>
                  <a:cubicBezTo>
                    <a:pt x="1130" y="2478"/>
                    <a:pt x="1226" y="2498"/>
                    <a:pt x="1226" y="2474"/>
                  </a:cubicBezTo>
                  <a:cubicBezTo>
                    <a:pt x="1226" y="2450"/>
                    <a:pt x="1215" y="2428"/>
                    <a:pt x="1182" y="2408"/>
                  </a:cubicBezTo>
                  <a:close/>
                  <a:moveTo>
                    <a:pt x="226" y="736"/>
                  </a:moveTo>
                  <a:cubicBezTo>
                    <a:pt x="227" y="713"/>
                    <a:pt x="215" y="691"/>
                    <a:pt x="203" y="672"/>
                  </a:cubicBezTo>
                  <a:cubicBezTo>
                    <a:pt x="186" y="647"/>
                    <a:pt x="168" y="625"/>
                    <a:pt x="175" y="612"/>
                  </a:cubicBezTo>
                  <a:cubicBezTo>
                    <a:pt x="186" y="592"/>
                    <a:pt x="194" y="591"/>
                    <a:pt x="203" y="576"/>
                  </a:cubicBezTo>
                  <a:cubicBezTo>
                    <a:pt x="208" y="567"/>
                    <a:pt x="214" y="552"/>
                    <a:pt x="220" y="523"/>
                  </a:cubicBezTo>
                  <a:cubicBezTo>
                    <a:pt x="220" y="585"/>
                    <a:pt x="241" y="676"/>
                    <a:pt x="226" y="736"/>
                  </a:cubicBezTo>
                  <a:close/>
                  <a:moveTo>
                    <a:pt x="866" y="711"/>
                  </a:moveTo>
                  <a:cubicBezTo>
                    <a:pt x="866" y="705"/>
                    <a:pt x="866" y="657"/>
                    <a:pt x="855" y="621"/>
                  </a:cubicBezTo>
                  <a:cubicBezTo>
                    <a:pt x="842" y="579"/>
                    <a:pt x="837" y="522"/>
                    <a:pt x="834" y="454"/>
                  </a:cubicBezTo>
                  <a:cubicBezTo>
                    <a:pt x="834" y="454"/>
                    <a:pt x="851" y="512"/>
                    <a:pt x="866" y="548"/>
                  </a:cubicBezTo>
                  <a:cubicBezTo>
                    <a:pt x="876" y="562"/>
                    <a:pt x="880" y="573"/>
                    <a:pt x="885" y="575"/>
                  </a:cubicBezTo>
                  <a:cubicBezTo>
                    <a:pt x="903" y="579"/>
                    <a:pt x="906" y="603"/>
                    <a:pt x="886" y="614"/>
                  </a:cubicBezTo>
                  <a:cubicBezTo>
                    <a:pt x="866" y="625"/>
                    <a:pt x="879" y="700"/>
                    <a:pt x="870" y="711"/>
                  </a:cubicBezTo>
                  <a:cubicBezTo>
                    <a:pt x="869" y="712"/>
                    <a:pt x="871" y="712"/>
                    <a:pt x="866" y="711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tx2">
                    <a:alpha val="7000"/>
                  </a:schemeClr>
                </a:gs>
                <a:gs pos="0">
                  <a:schemeClr val="tx2">
                    <a:alpha val="0"/>
                  </a:scheme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Freeform 20"/>
            <p:cNvSpPr>
              <a:spLocks/>
            </p:cNvSpPr>
            <p:nvPr/>
          </p:nvSpPr>
          <p:spPr bwMode="auto">
            <a:xfrm>
              <a:off x="3911600" y="979488"/>
              <a:ext cx="687388" cy="985837"/>
            </a:xfrm>
            <a:custGeom>
              <a:avLst/>
              <a:gdLst>
                <a:gd name="T0" fmla="*/ 49 w 390"/>
                <a:gd name="T1" fmla="*/ 228 h 559"/>
                <a:gd name="T2" fmla="*/ 58 w 390"/>
                <a:gd name="T3" fmla="*/ 227 h 559"/>
                <a:gd name="T4" fmla="*/ 70 w 390"/>
                <a:gd name="T5" fmla="*/ 290 h 559"/>
                <a:gd name="T6" fmla="*/ 89 w 390"/>
                <a:gd name="T7" fmla="*/ 357 h 559"/>
                <a:gd name="T8" fmla="*/ 104 w 390"/>
                <a:gd name="T9" fmla="*/ 359 h 559"/>
                <a:gd name="T10" fmla="*/ 117 w 390"/>
                <a:gd name="T11" fmla="*/ 431 h 559"/>
                <a:gd name="T12" fmla="*/ 116 w 390"/>
                <a:gd name="T13" fmla="*/ 457 h 559"/>
                <a:gd name="T14" fmla="*/ 116 w 390"/>
                <a:gd name="T15" fmla="*/ 457 h 559"/>
                <a:gd name="T16" fmla="*/ 188 w 390"/>
                <a:gd name="T17" fmla="*/ 531 h 559"/>
                <a:gd name="T18" fmla="*/ 257 w 390"/>
                <a:gd name="T19" fmla="*/ 509 h 559"/>
                <a:gd name="T20" fmla="*/ 301 w 390"/>
                <a:gd name="T21" fmla="*/ 455 h 559"/>
                <a:gd name="T22" fmla="*/ 301 w 390"/>
                <a:gd name="T23" fmla="*/ 455 h 559"/>
                <a:gd name="T24" fmla="*/ 294 w 390"/>
                <a:gd name="T25" fmla="*/ 437 h 559"/>
                <a:gd name="T26" fmla="*/ 329 w 390"/>
                <a:gd name="T27" fmla="*/ 335 h 559"/>
                <a:gd name="T28" fmla="*/ 329 w 390"/>
                <a:gd name="T29" fmla="*/ 276 h 559"/>
                <a:gd name="T30" fmla="*/ 324 w 390"/>
                <a:gd name="T31" fmla="*/ 209 h 559"/>
                <a:gd name="T32" fmla="*/ 341 w 390"/>
                <a:gd name="T33" fmla="*/ 208 h 559"/>
                <a:gd name="T34" fmla="*/ 380 w 390"/>
                <a:gd name="T35" fmla="*/ 190 h 559"/>
                <a:gd name="T36" fmla="*/ 350 w 390"/>
                <a:gd name="T37" fmla="*/ 173 h 559"/>
                <a:gd name="T38" fmla="*/ 211 w 390"/>
                <a:gd name="T39" fmla="*/ 9 h 559"/>
                <a:gd name="T40" fmla="*/ 181 w 390"/>
                <a:gd name="T41" fmla="*/ 1 h 559"/>
                <a:gd name="T42" fmla="*/ 152 w 390"/>
                <a:gd name="T43" fmla="*/ 13 h 559"/>
                <a:gd name="T44" fmla="*/ 36 w 390"/>
                <a:gd name="T45" fmla="*/ 195 h 559"/>
                <a:gd name="T46" fmla="*/ 8 w 390"/>
                <a:gd name="T47" fmla="*/ 215 h 559"/>
                <a:gd name="T48" fmla="*/ 49 w 390"/>
                <a:gd name="T49" fmla="*/ 228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0" h="559">
                  <a:moveTo>
                    <a:pt x="49" y="228"/>
                  </a:moveTo>
                  <a:cubicBezTo>
                    <a:pt x="58" y="227"/>
                    <a:pt x="58" y="227"/>
                    <a:pt x="58" y="227"/>
                  </a:cubicBezTo>
                  <a:cubicBezTo>
                    <a:pt x="62" y="254"/>
                    <a:pt x="68" y="279"/>
                    <a:pt x="70" y="290"/>
                  </a:cubicBezTo>
                  <a:cubicBezTo>
                    <a:pt x="72" y="303"/>
                    <a:pt x="79" y="357"/>
                    <a:pt x="89" y="357"/>
                  </a:cubicBezTo>
                  <a:cubicBezTo>
                    <a:pt x="100" y="357"/>
                    <a:pt x="104" y="359"/>
                    <a:pt x="104" y="359"/>
                  </a:cubicBezTo>
                  <a:cubicBezTo>
                    <a:pt x="104" y="359"/>
                    <a:pt x="117" y="399"/>
                    <a:pt x="117" y="431"/>
                  </a:cubicBezTo>
                  <a:cubicBezTo>
                    <a:pt x="117" y="445"/>
                    <a:pt x="116" y="452"/>
                    <a:pt x="116" y="457"/>
                  </a:cubicBezTo>
                  <a:cubicBezTo>
                    <a:pt x="116" y="457"/>
                    <a:pt x="116" y="457"/>
                    <a:pt x="116" y="457"/>
                  </a:cubicBezTo>
                  <a:cubicBezTo>
                    <a:pt x="136" y="482"/>
                    <a:pt x="159" y="512"/>
                    <a:pt x="188" y="531"/>
                  </a:cubicBezTo>
                  <a:cubicBezTo>
                    <a:pt x="230" y="559"/>
                    <a:pt x="232" y="538"/>
                    <a:pt x="257" y="509"/>
                  </a:cubicBezTo>
                  <a:cubicBezTo>
                    <a:pt x="282" y="480"/>
                    <a:pt x="289" y="470"/>
                    <a:pt x="301" y="455"/>
                  </a:cubicBezTo>
                  <a:cubicBezTo>
                    <a:pt x="301" y="455"/>
                    <a:pt x="301" y="455"/>
                    <a:pt x="301" y="455"/>
                  </a:cubicBezTo>
                  <a:cubicBezTo>
                    <a:pt x="295" y="450"/>
                    <a:pt x="285" y="438"/>
                    <a:pt x="294" y="437"/>
                  </a:cubicBezTo>
                  <a:cubicBezTo>
                    <a:pt x="315" y="435"/>
                    <a:pt x="319" y="358"/>
                    <a:pt x="329" y="335"/>
                  </a:cubicBezTo>
                  <a:cubicBezTo>
                    <a:pt x="339" y="312"/>
                    <a:pt x="336" y="296"/>
                    <a:pt x="329" y="276"/>
                  </a:cubicBezTo>
                  <a:cubicBezTo>
                    <a:pt x="323" y="259"/>
                    <a:pt x="331" y="235"/>
                    <a:pt x="324" y="209"/>
                  </a:cubicBezTo>
                  <a:cubicBezTo>
                    <a:pt x="341" y="208"/>
                    <a:pt x="341" y="208"/>
                    <a:pt x="341" y="208"/>
                  </a:cubicBezTo>
                  <a:cubicBezTo>
                    <a:pt x="341" y="208"/>
                    <a:pt x="390" y="205"/>
                    <a:pt x="380" y="190"/>
                  </a:cubicBezTo>
                  <a:cubicBezTo>
                    <a:pt x="370" y="175"/>
                    <a:pt x="350" y="173"/>
                    <a:pt x="350" y="173"/>
                  </a:cubicBezTo>
                  <a:cubicBezTo>
                    <a:pt x="350" y="173"/>
                    <a:pt x="349" y="40"/>
                    <a:pt x="211" y="9"/>
                  </a:cubicBezTo>
                  <a:cubicBezTo>
                    <a:pt x="211" y="9"/>
                    <a:pt x="201" y="0"/>
                    <a:pt x="181" y="1"/>
                  </a:cubicBezTo>
                  <a:cubicBezTo>
                    <a:pt x="159" y="3"/>
                    <a:pt x="152" y="13"/>
                    <a:pt x="152" y="13"/>
                  </a:cubicBezTo>
                  <a:cubicBezTo>
                    <a:pt x="19" y="62"/>
                    <a:pt x="36" y="195"/>
                    <a:pt x="36" y="195"/>
                  </a:cubicBezTo>
                  <a:cubicBezTo>
                    <a:pt x="36" y="195"/>
                    <a:pt x="16" y="199"/>
                    <a:pt x="8" y="215"/>
                  </a:cubicBezTo>
                  <a:cubicBezTo>
                    <a:pt x="0" y="231"/>
                    <a:pt x="49" y="228"/>
                    <a:pt x="49" y="228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tx2">
                    <a:alpha val="7000"/>
                  </a:schemeClr>
                </a:gs>
                <a:gs pos="0">
                  <a:schemeClr val="tx2">
                    <a:alpha val="0"/>
                  </a:scheme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2" name="Subtitle Text"/>
          <p:cNvSpPr txBox="1"/>
          <p:nvPr/>
        </p:nvSpPr>
        <p:spPr>
          <a:xfrm>
            <a:off x="2231010" y="1270158"/>
            <a:ext cx="772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the Arbitrator looks at when rendering a decision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14129" y="2557166"/>
            <a:ext cx="404040" cy="4040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769" y="5145103"/>
            <a:ext cx="433920" cy="4339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086" y="3815675"/>
            <a:ext cx="365246" cy="34331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698" y="3838447"/>
            <a:ext cx="362499" cy="3624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097" y="2601098"/>
            <a:ext cx="363100" cy="363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6482" y="5109477"/>
            <a:ext cx="351924" cy="35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260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 animBg="1"/>
      <p:bldP spid="45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46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Engineer"/>
          <p:cNvGrpSpPr/>
          <p:nvPr/>
        </p:nvGrpSpPr>
        <p:grpSpPr>
          <a:xfrm>
            <a:off x="1069460" y="2002121"/>
            <a:ext cx="1588297" cy="3858791"/>
            <a:chOff x="3368675" y="979488"/>
            <a:chExt cx="2162175" cy="5253037"/>
          </a:xfrm>
          <a:noFill/>
        </p:grpSpPr>
        <p:sp>
          <p:nvSpPr>
            <p:cNvPr id="24" name="Freeform 19"/>
            <p:cNvSpPr>
              <a:spLocks noEditPoints="1"/>
            </p:cNvSpPr>
            <p:nvPr/>
          </p:nvSpPr>
          <p:spPr bwMode="auto">
            <a:xfrm>
              <a:off x="3368675" y="1827213"/>
              <a:ext cx="2162175" cy="4405312"/>
            </a:xfrm>
            <a:custGeom>
              <a:avLst/>
              <a:gdLst>
                <a:gd name="T0" fmla="*/ 1112 w 1226"/>
                <a:gd name="T1" fmla="*/ 2323 h 2498"/>
                <a:gd name="T2" fmla="*/ 1055 w 1226"/>
                <a:gd name="T3" fmla="*/ 2056 h 2498"/>
                <a:gd name="T4" fmla="*/ 919 w 1226"/>
                <a:gd name="T5" fmla="*/ 1337 h 2498"/>
                <a:gd name="T6" fmla="*/ 878 w 1226"/>
                <a:gd name="T7" fmla="*/ 1059 h 2498"/>
                <a:gd name="T8" fmla="*/ 926 w 1226"/>
                <a:gd name="T9" fmla="*/ 1028 h 2498"/>
                <a:gd name="T10" fmla="*/ 941 w 1226"/>
                <a:gd name="T11" fmla="*/ 941 h 2498"/>
                <a:gd name="T12" fmla="*/ 1038 w 1226"/>
                <a:gd name="T13" fmla="*/ 667 h 2498"/>
                <a:gd name="T14" fmla="*/ 968 w 1226"/>
                <a:gd name="T15" fmla="*/ 329 h 2498"/>
                <a:gd name="T16" fmla="*/ 892 w 1226"/>
                <a:gd name="T17" fmla="*/ 95 h 2498"/>
                <a:gd name="T18" fmla="*/ 793 w 1226"/>
                <a:gd name="T19" fmla="*/ 47 h 2498"/>
                <a:gd name="T20" fmla="*/ 654 w 1226"/>
                <a:gd name="T21" fmla="*/ 47 h 2498"/>
                <a:gd name="T22" fmla="*/ 718 w 1226"/>
                <a:gd name="T23" fmla="*/ 637 h 2498"/>
                <a:gd name="T24" fmla="*/ 726 w 1226"/>
                <a:gd name="T25" fmla="*/ 814 h 2498"/>
                <a:gd name="T26" fmla="*/ 696 w 1226"/>
                <a:gd name="T27" fmla="*/ 787 h 2498"/>
                <a:gd name="T28" fmla="*/ 556 w 1226"/>
                <a:gd name="T29" fmla="*/ 138 h 2498"/>
                <a:gd name="T30" fmla="*/ 529 w 1226"/>
                <a:gd name="T31" fmla="*/ 72 h 2498"/>
                <a:gd name="T32" fmla="*/ 519 w 1226"/>
                <a:gd name="T33" fmla="*/ 138 h 2498"/>
                <a:gd name="T34" fmla="*/ 522 w 1226"/>
                <a:gd name="T35" fmla="*/ 453 h 2498"/>
                <a:gd name="T36" fmla="*/ 578 w 1226"/>
                <a:gd name="T37" fmla="*/ 814 h 2498"/>
                <a:gd name="T38" fmla="*/ 339 w 1226"/>
                <a:gd name="T39" fmla="*/ 820 h 2498"/>
                <a:gd name="T40" fmla="*/ 416 w 1226"/>
                <a:gd name="T41" fmla="*/ 554 h 2498"/>
                <a:gd name="T42" fmla="*/ 405 w 1226"/>
                <a:gd name="T43" fmla="*/ 14 h 2498"/>
                <a:gd name="T44" fmla="*/ 402 w 1226"/>
                <a:gd name="T45" fmla="*/ 13 h 2498"/>
                <a:gd name="T46" fmla="*/ 203 w 1226"/>
                <a:gd name="T47" fmla="*/ 100 h 2498"/>
                <a:gd name="T48" fmla="*/ 39 w 1226"/>
                <a:gd name="T49" fmla="*/ 535 h 2498"/>
                <a:gd name="T50" fmla="*/ 165 w 1226"/>
                <a:gd name="T51" fmla="*/ 940 h 2498"/>
                <a:gd name="T52" fmla="*/ 203 w 1226"/>
                <a:gd name="T53" fmla="*/ 969 h 2498"/>
                <a:gd name="T54" fmla="*/ 252 w 1226"/>
                <a:gd name="T55" fmla="*/ 1014 h 2498"/>
                <a:gd name="T56" fmla="*/ 318 w 1226"/>
                <a:gd name="T57" fmla="*/ 1192 h 2498"/>
                <a:gd name="T58" fmla="*/ 409 w 1226"/>
                <a:gd name="T59" fmla="*/ 1839 h 2498"/>
                <a:gd name="T60" fmla="*/ 472 w 1226"/>
                <a:gd name="T61" fmla="*/ 2196 h 2498"/>
                <a:gd name="T62" fmla="*/ 444 w 1226"/>
                <a:gd name="T63" fmla="*/ 2351 h 2498"/>
                <a:gd name="T64" fmla="*/ 470 w 1226"/>
                <a:gd name="T65" fmla="*/ 2461 h 2498"/>
                <a:gd name="T66" fmla="*/ 606 w 1226"/>
                <a:gd name="T67" fmla="*/ 2417 h 2498"/>
                <a:gd name="T68" fmla="*/ 597 w 1226"/>
                <a:gd name="T69" fmla="*/ 2303 h 2498"/>
                <a:gd name="T70" fmla="*/ 608 w 1226"/>
                <a:gd name="T71" fmla="*/ 2172 h 2498"/>
                <a:gd name="T72" fmla="*/ 604 w 1226"/>
                <a:gd name="T73" fmla="*/ 1942 h 2498"/>
                <a:gd name="T74" fmla="*/ 582 w 1226"/>
                <a:gd name="T75" fmla="*/ 1738 h 2498"/>
                <a:gd name="T76" fmla="*/ 595 w 1226"/>
                <a:gd name="T77" fmla="*/ 1455 h 2498"/>
                <a:gd name="T78" fmla="*/ 659 w 1226"/>
                <a:gd name="T79" fmla="*/ 1348 h 2498"/>
                <a:gd name="T80" fmla="*/ 866 w 1226"/>
                <a:gd name="T81" fmla="*/ 2135 h 2498"/>
                <a:gd name="T82" fmla="*/ 914 w 1226"/>
                <a:gd name="T83" fmla="*/ 2334 h 2498"/>
                <a:gd name="T84" fmla="*/ 978 w 1226"/>
                <a:gd name="T85" fmla="*/ 2417 h 2498"/>
                <a:gd name="T86" fmla="*/ 1079 w 1226"/>
                <a:gd name="T87" fmla="*/ 2472 h 2498"/>
                <a:gd name="T88" fmla="*/ 1182 w 1226"/>
                <a:gd name="T89" fmla="*/ 2408 h 2498"/>
                <a:gd name="T90" fmla="*/ 203 w 1226"/>
                <a:gd name="T91" fmla="*/ 672 h 2498"/>
                <a:gd name="T92" fmla="*/ 203 w 1226"/>
                <a:gd name="T93" fmla="*/ 576 h 2498"/>
                <a:gd name="T94" fmla="*/ 226 w 1226"/>
                <a:gd name="T95" fmla="*/ 736 h 2498"/>
                <a:gd name="T96" fmla="*/ 855 w 1226"/>
                <a:gd name="T97" fmla="*/ 621 h 2498"/>
                <a:gd name="T98" fmla="*/ 866 w 1226"/>
                <a:gd name="T99" fmla="*/ 548 h 2498"/>
                <a:gd name="T100" fmla="*/ 886 w 1226"/>
                <a:gd name="T101" fmla="*/ 614 h 2498"/>
                <a:gd name="T102" fmla="*/ 866 w 1226"/>
                <a:gd name="T103" fmla="*/ 711 h 2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26" h="2498">
                  <a:moveTo>
                    <a:pt x="1182" y="2408"/>
                  </a:moveTo>
                  <a:cubicBezTo>
                    <a:pt x="1149" y="2389"/>
                    <a:pt x="1125" y="2336"/>
                    <a:pt x="1112" y="2323"/>
                  </a:cubicBezTo>
                  <a:cubicBezTo>
                    <a:pt x="1099" y="2310"/>
                    <a:pt x="1116" y="2314"/>
                    <a:pt x="1106" y="2288"/>
                  </a:cubicBezTo>
                  <a:cubicBezTo>
                    <a:pt x="1095" y="2262"/>
                    <a:pt x="1062" y="2106"/>
                    <a:pt x="1055" y="2056"/>
                  </a:cubicBezTo>
                  <a:cubicBezTo>
                    <a:pt x="1049" y="2005"/>
                    <a:pt x="1053" y="1832"/>
                    <a:pt x="1029" y="1751"/>
                  </a:cubicBezTo>
                  <a:cubicBezTo>
                    <a:pt x="1005" y="1670"/>
                    <a:pt x="930" y="1409"/>
                    <a:pt x="919" y="1337"/>
                  </a:cubicBezTo>
                  <a:cubicBezTo>
                    <a:pt x="908" y="1265"/>
                    <a:pt x="893" y="1192"/>
                    <a:pt x="893" y="1153"/>
                  </a:cubicBezTo>
                  <a:cubicBezTo>
                    <a:pt x="893" y="1114"/>
                    <a:pt x="889" y="1087"/>
                    <a:pt x="878" y="1059"/>
                  </a:cubicBezTo>
                  <a:cubicBezTo>
                    <a:pt x="867" y="1030"/>
                    <a:pt x="880" y="991"/>
                    <a:pt x="880" y="991"/>
                  </a:cubicBezTo>
                  <a:cubicBezTo>
                    <a:pt x="880" y="991"/>
                    <a:pt x="908" y="1013"/>
                    <a:pt x="926" y="1028"/>
                  </a:cubicBezTo>
                  <a:cubicBezTo>
                    <a:pt x="943" y="1044"/>
                    <a:pt x="943" y="1019"/>
                    <a:pt x="935" y="984"/>
                  </a:cubicBezTo>
                  <a:cubicBezTo>
                    <a:pt x="926" y="949"/>
                    <a:pt x="932" y="930"/>
                    <a:pt x="941" y="941"/>
                  </a:cubicBezTo>
                  <a:cubicBezTo>
                    <a:pt x="950" y="951"/>
                    <a:pt x="957" y="884"/>
                    <a:pt x="978" y="842"/>
                  </a:cubicBezTo>
                  <a:cubicBezTo>
                    <a:pt x="1000" y="800"/>
                    <a:pt x="1049" y="715"/>
                    <a:pt x="1038" y="667"/>
                  </a:cubicBezTo>
                  <a:cubicBezTo>
                    <a:pt x="1027" y="619"/>
                    <a:pt x="1022" y="533"/>
                    <a:pt x="1009" y="491"/>
                  </a:cubicBezTo>
                  <a:cubicBezTo>
                    <a:pt x="996" y="450"/>
                    <a:pt x="983" y="375"/>
                    <a:pt x="968" y="329"/>
                  </a:cubicBezTo>
                  <a:cubicBezTo>
                    <a:pt x="952" y="283"/>
                    <a:pt x="954" y="261"/>
                    <a:pt x="935" y="215"/>
                  </a:cubicBezTo>
                  <a:cubicBezTo>
                    <a:pt x="915" y="169"/>
                    <a:pt x="892" y="117"/>
                    <a:pt x="892" y="95"/>
                  </a:cubicBezTo>
                  <a:cubicBezTo>
                    <a:pt x="892" y="83"/>
                    <a:pt x="887" y="72"/>
                    <a:pt x="866" y="64"/>
                  </a:cubicBezTo>
                  <a:cubicBezTo>
                    <a:pt x="856" y="57"/>
                    <a:pt x="829" y="52"/>
                    <a:pt x="793" y="47"/>
                  </a:cubicBezTo>
                  <a:cubicBezTo>
                    <a:pt x="715" y="36"/>
                    <a:pt x="658" y="15"/>
                    <a:pt x="636" y="0"/>
                  </a:cubicBezTo>
                  <a:cubicBezTo>
                    <a:pt x="640" y="11"/>
                    <a:pt x="646" y="27"/>
                    <a:pt x="654" y="47"/>
                  </a:cubicBezTo>
                  <a:cubicBezTo>
                    <a:pt x="676" y="106"/>
                    <a:pt x="673" y="214"/>
                    <a:pt x="673" y="327"/>
                  </a:cubicBezTo>
                  <a:cubicBezTo>
                    <a:pt x="673" y="440"/>
                    <a:pt x="696" y="554"/>
                    <a:pt x="718" y="637"/>
                  </a:cubicBezTo>
                  <a:cubicBezTo>
                    <a:pt x="740" y="720"/>
                    <a:pt x="773" y="795"/>
                    <a:pt x="773" y="795"/>
                  </a:cubicBezTo>
                  <a:cubicBezTo>
                    <a:pt x="773" y="795"/>
                    <a:pt x="754" y="806"/>
                    <a:pt x="726" y="814"/>
                  </a:cubicBezTo>
                  <a:cubicBezTo>
                    <a:pt x="721" y="816"/>
                    <a:pt x="711" y="817"/>
                    <a:pt x="698" y="817"/>
                  </a:cubicBezTo>
                  <a:cubicBezTo>
                    <a:pt x="699" y="808"/>
                    <a:pt x="698" y="798"/>
                    <a:pt x="696" y="787"/>
                  </a:cubicBezTo>
                  <a:cubicBezTo>
                    <a:pt x="688" y="754"/>
                    <a:pt x="649" y="522"/>
                    <a:pt x="621" y="389"/>
                  </a:cubicBezTo>
                  <a:cubicBezTo>
                    <a:pt x="592" y="256"/>
                    <a:pt x="563" y="156"/>
                    <a:pt x="556" y="138"/>
                  </a:cubicBezTo>
                  <a:cubicBezTo>
                    <a:pt x="549" y="121"/>
                    <a:pt x="571" y="114"/>
                    <a:pt x="571" y="114"/>
                  </a:cubicBezTo>
                  <a:cubicBezTo>
                    <a:pt x="529" y="72"/>
                    <a:pt x="529" y="72"/>
                    <a:pt x="529" y="72"/>
                  </a:cubicBezTo>
                  <a:cubicBezTo>
                    <a:pt x="510" y="81"/>
                    <a:pt x="495" y="111"/>
                    <a:pt x="495" y="111"/>
                  </a:cubicBezTo>
                  <a:cubicBezTo>
                    <a:pt x="495" y="111"/>
                    <a:pt x="516" y="124"/>
                    <a:pt x="519" y="138"/>
                  </a:cubicBezTo>
                  <a:cubicBezTo>
                    <a:pt x="523" y="153"/>
                    <a:pt x="516" y="170"/>
                    <a:pt x="507" y="203"/>
                  </a:cubicBezTo>
                  <a:cubicBezTo>
                    <a:pt x="497" y="236"/>
                    <a:pt x="510" y="379"/>
                    <a:pt x="522" y="453"/>
                  </a:cubicBezTo>
                  <a:cubicBezTo>
                    <a:pt x="534" y="528"/>
                    <a:pt x="557" y="694"/>
                    <a:pt x="571" y="779"/>
                  </a:cubicBezTo>
                  <a:cubicBezTo>
                    <a:pt x="574" y="793"/>
                    <a:pt x="576" y="805"/>
                    <a:pt x="578" y="814"/>
                  </a:cubicBezTo>
                  <a:cubicBezTo>
                    <a:pt x="545" y="813"/>
                    <a:pt x="511" y="811"/>
                    <a:pt x="485" y="811"/>
                  </a:cubicBezTo>
                  <a:cubicBezTo>
                    <a:pt x="411" y="811"/>
                    <a:pt x="339" y="820"/>
                    <a:pt x="339" y="820"/>
                  </a:cubicBezTo>
                  <a:cubicBezTo>
                    <a:pt x="339" y="820"/>
                    <a:pt x="352" y="784"/>
                    <a:pt x="375" y="734"/>
                  </a:cubicBezTo>
                  <a:cubicBezTo>
                    <a:pt x="397" y="684"/>
                    <a:pt x="399" y="637"/>
                    <a:pt x="416" y="554"/>
                  </a:cubicBezTo>
                  <a:cubicBezTo>
                    <a:pt x="433" y="471"/>
                    <a:pt x="419" y="416"/>
                    <a:pt x="419" y="313"/>
                  </a:cubicBezTo>
                  <a:cubicBezTo>
                    <a:pt x="419" y="211"/>
                    <a:pt x="411" y="59"/>
                    <a:pt x="405" y="14"/>
                  </a:cubicBezTo>
                  <a:cubicBezTo>
                    <a:pt x="405" y="12"/>
                    <a:pt x="404" y="11"/>
                    <a:pt x="404" y="9"/>
                  </a:cubicBezTo>
                  <a:cubicBezTo>
                    <a:pt x="402" y="13"/>
                    <a:pt x="402" y="13"/>
                    <a:pt x="402" y="13"/>
                  </a:cubicBezTo>
                  <a:cubicBezTo>
                    <a:pt x="402" y="13"/>
                    <a:pt x="305" y="64"/>
                    <a:pt x="260" y="77"/>
                  </a:cubicBezTo>
                  <a:cubicBezTo>
                    <a:pt x="240" y="83"/>
                    <a:pt x="220" y="89"/>
                    <a:pt x="203" y="100"/>
                  </a:cubicBezTo>
                  <a:cubicBezTo>
                    <a:pt x="181" y="114"/>
                    <a:pt x="164" y="135"/>
                    <a:pt x="157" y="173"/>
                  </a:cubicBezTo>
                  <a:cubicBezTo>
                    <a:pt x="144" y="242"/>
                    <a:pt x="74" y="472"/>
                    <a:pt x="39" y="535"/>
                  </a:cubicBezTo>
                  <a:cubicBezTo>
                    <a:pt x="5" y="599"/>
                    <a:pt x="0" y="685"/>
                    <a:pt x="35" y="738"/>
                  </a:cubicBezTo>
                  <a:cubicBezTo>
                    <a:pt x="70" y="792"/>
                    <a:pt x="152" y="921"/>
                    <a:pt x="165" y="940"/>
                  </a:cubicBezTo>
                  <a:cubicBezTo>
                    <a:pt x="177" y="958"/>
                    <a:pt x="181" y="971"/>
                    <a:pt x="199" y="969"/>
                  </a:cubicBezTo>
                  <a:cubicBezTo>
                    <a:pt x="200" y="969"/>
                    <a:pt x="201" y="969"/>
                    <a:pt x="203" y="969"/>
                  </a:cubicBezTo>
                  <a:cubicBezTo>
                    <a:pt x="219" y="968"/>
                    <a:pt x="230" y="969"/>
                    <a:pt x="230" y="969"/>
                  </a:cubicBezTo>
                  <a:cubicBezTo>
                    <a:pt x="230" y="969"/>
                    <a:pt x="238" y="1004"/>
                    <a:pt x="252" y="1014"/>
                  </a:cubicBezTo>
                  <a:cubicBezTo>
                    <a:pt x="267" y="1025"/>
                    <a:pt x="285" y="1059"/>
                    <a:pt x="289" y="1047"/>
                  </a:cubicBezTo>
                  <a:cubicBezTo>
                    <a:pt x="293" y="1035"/>
                    <a:pt x="305" y="1137"/>
                    <a:pt x="318" y="1192"/>
                  </a:cubicBezTo>
                  <a:cubicBezTo>
                    <a:pt x="330" y="1248"/>
                    <a:pt x="389" y="1633"/>
                    <a:pt x="389" y="1688"/>
                  </a:cubicBezTo>
                  <a:cubicBezTo>
                    <a:pt x="389" y="1742"/>
                    <a:pt x="411" y="1799"/>
                    <a:pt x="409" y="1839"/>
                  </a:cubicBezTo>
                  <a:cubicBezTo>
                    <a:pt x="407" y="1878"/>
                    <a:pt x="415" y="1981"/>
                    <a:pt x="418" y="2038"/>
                  </a:cubicBezTo>
                  <a:cubicBezTo>
                    <a:pt x="420" y="2095"/>
                    <a:pt x="472" y="2154"/>
                    <a:pt x="472" y="2196"/>
                  </a:cubicBezTo>
                  <a:cubicBezTo>
                    <a:pt x="472" y="2237"/>
                    <a:pt x="459" y="2257"/>
                    <a:pt x="466" y="2281"/>
                  </a:cubicBezTo>
                  <a:cubicBezTo>
                    <a:pt x="472" y="2305"/>
                    <a:pt x="470" y="2323"/>
                    <a:pt x="444" y="2351"/>
                  </a:cubicBezTo>
                  <a:cubicBezTo>
                    <a:pt x="418" y="2380"/>
                    <a:pt x="407" y="2406"/>
                    <a:pt x="409" y="2428"/>
                  </a:cubicBezTo>
                  <a:cubicBezTo>
                    <a:pt x="411" y="2450"/>
                    <a:pt x="418" y="2459"/>
                    <a:pt x="470" y="2461"/>
                  </a:cubicBezTo>
                  <a:cubicBezTo>
                    <a:pt x="523" y="2463"/>
                    <a:pt x="573" y="2448"/>
                    <a:pt x="573" y="2435"/>
                  </a:cubicBezTo>
                  <a:cubicBezTo>
                    <a:pt x="573" y="2421"/>
                    <a:pt x="591" y="2417"/>
                    <a:pt x="606" y="2417"/>
                  </a:cubicBezTo>
                  <a:cubicBezTo>
                    <a:pt x="621" y="2417"/>
                    <a:pt x="619" y="2402"/>
                    <a:pt x="613" y="2371"/>
                  </a:cubicBezTo>
                  <a:cubicBezTo>
                    <a:pt x="606" y="2340"/>
                    <a:pt x="584" y="2299"/>
                    <a:pt x="597" y="2303"/>
                  </a:cubicBezTo>
                  <a:cubicBezTo>
                    <a:pt x="610" y="2308"/>
                    <a:pt x="621" y="2299"/>
                    <a:pt x="621" y="2255"/>
                  </a:cubicBezTo>
                  <a:cubicBezTo>
                    <a:pt x="621" y="2211"/>
                    <a:pt x="628" y="2198"/>
                    <a:pt x="608" y="2172"/>
                  </a:cubicBezTo>
                  <a:cubicBezTo>
                    <a:pt x="589" y="2145"/>
                    <a:pt x="593" y="2097"/>
                    <a:pt x="597" y="2058"/>
                  </a:cubicBezTo>
                  <a:cubicBezTo>
                    <a:pt x="602" y="2018"/>
                    <a:pt x="615" y="1990"/>
                    <a:pt x="604" y="1942"/>
                  </a:cubicBezTo>
                  <a:cubicBezTo>
                    <a:pt x="593" y="1894"/>
                    <a:pt x="591" y="1834"/>
                    <a:pt x="597" y="1810"/>
                  </a:cubicBezTo>
                  <a:cubicBezTo>
                    <a:pt x="604" y="1786"/>
                    <a:pt x="599" y="1758"/>
                    <a:pt x="582" y="1738"/>
                  </a:cubicBezTo>
                  <a:cubicBezTo>
                    <a:pt x="564" y="1718"/>
                    <a:pt x="591" y="1683"/>
                    <a:pt x="591" y="1661"/>
                  </a:cubicBezTo>
                  <a:cubicBezTo>
                    <a:pt x="591" y="1639"/>
                    <a:pt x="584" y="1547"/>
                    <a:pt x="595" y="1455"/>
                  </a:cubicBezTo>
                  <a:cubicBezTo>
                    <a:pt x="606" y="1363"/>
                    <a:pt x="608" y="1293"/>
                    <a:pt x="610" y="1269"/>
                  </a:cubicBezTo>
                  <a:cubicBezTo>
                    <a:pt x="613" y="1245"/>
                    <a:pt x="626" y="1256"/>
                    <a:pt x="659" y="1348"/>
                  </a:cubicBezTo>
                  <a:cubicBezTo>
                    <a:pt x="691" y="1440"/>
                    <a:pt x="774" y="1727"/>
                    <a:pt x="789" y="1791"/>
                  </a:cubicBezTo>
                  <a:cubicBezTo>
                    <a:pt x="802" y="1845"/>
                    <a:pt x="851" y="2045"/>
                    <a:pt x="866" y="2135"/>
                  </a:cubicBezTo>
                  <a:cubicBezTo>
                    <a:pt x="871" y="2150"/>
                    <a:pt x="873" y="2162"/>
                    <a:pt x="874" y="2170"/>
                  </a:cubicBezTo>
                  <a:cubicBezTo>
                    <a:pt x="885" y="2224"/>
                    <a:pt x="899" y="2334"/>
                    <a:pt x="914" y="2334"/>
                  </a:cubicBezTo>
                  <a:cubicBezTo>
                    <a:pt x="930" y="2334"/>
                    <a:pt x="926" y="2345"/>
                    <a:pt x="928" y="2375"/>
                  </a:cubicBezTo>
                  <a:cubicBezTo>
                    <a:pt x="930" y="2406"/>
                    <a:pt x="961" y="2411"/>
                    <a:pt x="978" y="2417"/>
                  </a:cubicBezTo>
                  <a:cubicBezTo>
                    <a:pt x="996" y="2424"/>
                    <a:pt x="1000" y="2406"/>
                    <a:pt x="1000" y="2406"/>
                  </a:cubicBezTo>
                  <a:cubicBezTo>
                    <a:pt x="1000" y="2406"/>
                    <a:pt x="1029" y="2465"/>
                    <a:pt x="1079" y="2472"/>
                  </a:cubicBezTo>
                  <a:cubicBezTo>
                    <a:pt x="1130" y="2478"/>
                    <a:pt x="1226" y="2498"/>
                    <a:pt x="1226" y="2474"/>
                  </a:cubicBezTo>
                  <a:cubicBezTo>
                    <a:pt x="1226" y="2450"/>
                    <a:pt x="1215" y="2428"/>
                    <a:pt x="1182" y="2408"/>
                  </a:cubicBezTo>
                  <a:close/>
                  <a:moveTo>
                    <a:pt x="226" y="736"/>
                  </a:moveTo>
                  <a:cubicBezTo>
                    <a:pt x="227" y="713"/>
                    <a:pt x="215" y="691"/>
                    <a:pt x="203" y="672"/>
                  </a:cubicBezTo>
                  <a:cubicBezTo>
                    <a:pt x="186" y="647"/>
                    <a:pt x="168" y="625"/>
                    <a:pt x="175" y="612"/>
                  </a:cubicBezTo>
                  <a:cubicBezTo>
                    <a:pt x="186" y="592"/>
                    <a:pt x="194" y="591"/>
                    <a:pt x="203" y="576"/>
                  </a:cubicBezTo>
                  <a:cubicBezTo>
                    <a:pt x="208" y="567"/>
                    <a:pt x="214" y="552"/>
                    <a:pt x="220" y="523"/>
                  </a:cubicBezTo>
                  <a:cubicBezTo>
                    <a:pt x="220" y="585"/>
                    <a:pt x="241" y="676"/>
                    <a:pt x="226" y="736"/>
                  </a:cubicBezTo>
                  <a:close/>
                  <a:moveTo>
                    <a:pt x="866" y="711"/>
                  </a:moveTo>
                  <a:cubicBezTo>
                    <a:pt x="866" y="705"/>
                    <a:pt x="866" y="657"/>
                    <a:pt x="855" y="621"/>
                  </a:cubicBezTo>
                  <a:cubicBezTo>
                    <a:pt x="842" y="579"/>
                    <a:pt x="837" y="522"/>
                    <a:pt x="834" y="454"/>
                  </a:cubicBezTo>
                  <a:cubicBezTo>
                    <a:pt x="834" y="454"/>
                    <a:pt x="851" y="512"/>
                    <a:pt x="866" y="548"/>
                  </a:cubicBezTo>
                  <a:cubicBezTo>
                    <a:pt x="876" y="562"/>
                    <a:pt x="880" y="573"/>
                    <a:pt x="885" y="575"/>
                  </a:cubicBezTo>
                  <a:cubicBezTo>
                    <a:pt x="903" y="579"/>
                    <a:pt x="906" y="603"/>
                    <a:pt x="886" y="614"/>
                  </a:cubicBezTo>
                  <a:cubicBezTo>
                    <a:pt x="866" y="625"/>
                    <a:pt x="879" y="700"/>
                    <a:pt x="870" y="711"/>
                  </a:cubicBezTo>
                  <a:cubicBezTo>
                    <a:pt x="869" y="712"/>
                    <a:pt x="871" y="712"/>
                    <a:pt x="866" y="711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tx2">
                    <a:alpha val="7000"/>
                  </a:schemeClr>
                </a:gs>
                <a:gs pos="0">
                  <a:schemeClr val="tx2">
                    <a:alpha val="0"/>
                  </a:schemeClr>
                </a:gs>
              </a:gsLst>
              <a:lin ang="2700000" scaled="1"/>
              <a:tileRect/>
            </a:gradFill>
            <a:ln>
              <a:solidFill>
                <a:schemeClr val="accent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3911600" y="979488"/>
              <a:ext cx="687388" cy="985837"/>
            </a:xfrm>
            <a:custGeom>
              <a:avLst/>
              <a:gdLst>
                <a:gd name="T0" fmla="*/ 49 w 390"/>
                <a:gd name="T1" fmla="*/ 228 h 559"/>
                <a:gd name="T2" fmla="*/ 58 w 390"/>
                <a:gd name="T3" fmla="*/ 227 h 559"/>
                <a:gd name="T4" fmla="*/ 70 w 390"/>
                <a:gd name="T5" fmla="*/ 290 h 559"/>
                <a:gd name="T6" fmla="*/ 89 w 390"/>
                <a:gd name="T7" fmla="*/ 357 h 559"/>
                <a:gd name="T8" fmla="*/ 104 w 390"/>
                <a:gd name="T9" fmla="*/ 359 h 559"/>
                <a:gd name="T10" fmla="*/ 117 w 390"/>
                <a:gd name="T11" fmla="*/ 431 h 559"/>
                <a:gd name="T12" fmla="*/ 116 w 390"/>
                <a:gd name="T13" fmla="*/ 457 h 559"/>
                <a:gd name="T14" fmla="*/ 116 w 390"/>
                <a:gd name="T15" fmla="*/ 457 h 559"/>
                <a:gd name="T16" fmla="*/ 188 w 390"/>
                <a:gd name="T17" fmla="*/ 531 h 559"/>
                <a:gd name="T18" fmla="*/ 257 w 390"/>
                <a:gd name="T19" fmla="*/ 509 h 559"/>
                <a:gd name="T20" fmla="*/ 301 w 390"/>
                <a:gd name="T21" fmla="*/ 455 h 559"/>
                <a:gd name="T22" fmla="*/ 301 w 390"/>
                <a:gd name="T23" fmla="*/ 455 h 559"/>
                <a:gd name="T24" fmla="*/ 294 w 390"/>
                <a:gd name="T25" fmla="*/ 437 h 559"/>
                <a:gd name="T26" fmla="*/ 329 w 390"/>
                <a:gd name="T27" fmla="*/ 335 h 559"/>
                <a:gd name="T28" fmla="*/ 329 w 390"/>
                <a:gd name="T29" fmla="*/ 276 h 559"/>
                <a:gd name="T30" fmla="*/ 324 w 390"/>
                <a:gd name="T31" fmla="*/ 209 h 559"/>
                <a:gd name="T32" fmla="*/ 341 w 390"/>
                <a:gd name="T33" fmla="*/ 208 h 559"/>
                <a:gd name="T34" fmla="*/ 380 w 390"/>
                <a:gd name="T35" fmla="*/ 190 h 559"/>
                <a:gd name="T36" fmla="*/ 350 w 390"/>
                <a:gd name="T37" fmla="*/ 173 h 559"/>
                <a:gd name="T38" fmla="*/ 211 w 390"/>
                <a:gd name="T39" fmla="*/ 9 h 559"/>
                <a:gd name="T40" fmla="*/ 181 w 390"/>
                <a:gd name="T41" fmla="*/ 1 h 559"/>
                <a:gd name="T42" fmla="*/ 152 w 390"/>
                <a:gd name="T43" fmla="*/ 13 h 559"/>
                <a:gd name="T44" fmla="*/ 36 w 390"/>
                <a:gd name="T45" fmla="*/ 195 h 559"/>
                <a:gd name="T46" fmla="*/ 8 w 390"/>
                <a:gd name="T47" fmla="*/ 215 h 559"/>
                <a:gd name="T48" fmla="*/ 49 w 390"/>
                <a:gd name="T49" fmla="*/ 228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0" h="559">
                  <a:moveTo>
                    <a:pt x="49" y="228"/>
                  </a:moveTo>
                  <a:cubicBezTo>
                    <a:pt x="58" y="227"/>
                    <a:pt x="58" y="227"/>
                    <a:pt x="58" y="227"/>
                  </a:cubicBezTo>
                  <a:cubicBezTo>
                    <a:pt x="62" y="254"/>
                    <a:pt x="68" y="279"/>
                    <a:pt x="70" y="290"/>
                  </a:cubicBezTo>
                  <a:cubicBezTo>
                    <a:pt x="72" y="303"/>
                    <a:pt x="79" y="357"/>
                    <a:pt x="89" y="357"/>
                  </a:cubicBezTo>
                  <a:cubicBezTo>
                    <a:pt x="100" y="357"/>
                    <a:pt x="104" y="359"/>
                    <a:pt x="104" y="359"/>
                  </a:cubicBezTo>
                  <a:cubicBezTo>
                    <a:pt x="104" y="359"/>
                    <a:pt x="117" y="399"/>
                    <a:pt x="117" y="431"/>
                  </a:cubicBezTo>
                  <a:cubicBezTo>
                    <a:pt x="117" y="445"/>
                    <a:pt x="116" y="452"/>
                    <a:pt x="116" y="457"/>
                  </a:cubicBezTo>
                  <a:cubicBezTo>
                    <a:pt x="116" y="457"/>
                    <a:pt x="116" y="457"/>
                    <a:pt x="116" y="457"/>
                  </a:cubicBezTo>
                  <a:cubicBezTo>
                    <a:pt x="136" y="482"/>
                    <a:pt x="159" y="512"/>
                    <a:pt x="188" y="531"/>
                  </a:cubicBezTo>
                  <a:cubicBezTo>
                    <a:pt x="230" y="559"/>
                    <a:pt x="232" y="538"/>
                    <a:pt x="257" y="509"/>
                  </a:cubicBezTo>
                  <a:cubicBezTo>
                    <a:pt x="282" y="480"/>
                    <a:pt x="289" y="470"/>
                    <a:pt x="301" y="455"/>
                  </a:cubicBezTo>
                  <a:cubicBezTo>
                    <a:pt x="301" y="455"/>
                    <a:pt x="301" y="455"/>
                    <a:pt x="301" y="455"/>
                  </a:cubicBezTo>
                  <a:cubicBezTo>
                    <a:pt x="295" y="450"/>
                    <a:pt x="285" y="438"/>
                    <a:pt x="294" y="437"/>
                  </a:cubicBezTo>
                  <a:cubicBezTo>
                    <a:pt x="315" y="435"/>
                    <a:pt x="319" y="358"/>
                    <a:pt x="329" y="335"/>
                  </a:cubicBezTo>
                  <a:cubicBezTo>
                    <a:pt x="339" y="312"/>
                    <a:pt x="336" y="296"/>
                    <a:pt x="329" y="276"/>
                  </a:cubicBezTo>
                  <a:cubicBezTo>
                    <a:pt x="323" y="259"/>
                    <a:pt x="331" y="235"/>
                    <a:pt x="324" y="209"/>
                  </a:cubicBezTo>
                  <a:cubicBezTo>
                    <a:pt x="341" y="208"/>
                    <a:pt x="341" y="208"/>
                    <a:pt x="341" y="208"/>
                  </a:cubicBezTo>
                  <a:cubicBezTo>
                    <a:pt x="341" y="208"/>
                    <a:pt x="390" y="205"/>
                    <a:pt x="380" y="190"/>
                  </a:cubicBezTo>
                  <a:cubicBezTo>
                    <a:pt x="370" y="175"/>
                    <a:pt x="350" y="173"/>
                    <a:pt x="350" y="173"/>
                  </a:cubicBezTo>
                  <a:cubicBezTo>
                    <a:pt x="350" y="173"/>
                    <a:pt x="349" y="40"/>
                    <a:pt x="211" y="9"/>
                  </a:cubicBezTo>
                  <a:cubicBezTo>
                    <a:pt x="211" y="9"/>
                    <a:pt x="201" y="0"/>
                    <a:pt x="181" y="1"/>
                  </a:cubicBezTo>
                  <a:cubicBezTo>
                    <a:pt x="159" y="3"/>
                    <a:pt x="152" y="13"/>
                    <a:pt x="152" y="13"/>
                  </a:cubicBezTo>
                  <a:cubicBezTo>
                    <a:pt x="19" y="62"/>
                    <a:pt x="36" y="195"/>
                    <a:pt x="36" y="195"/>
                  </a:cubicBezTo>
                  <a:cubicBezTo>
                    <a:pt x="36" y="195"/>
                    <a:pt x="16" y="199"/>
                    <a:pt x="8" y="215"/>
                  </a:cubicBezTo>
                  <a:cubicBezTo>
                    <a:pt x="0" y="231"/>
                    <a:pt x="49" y="228"/>
                    <a:pt x="49" y="228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tx2">
                    <a:alpha val="7000"/>
                  </a:schemeClr>
                </a:gs>
                <a:gs pos="0">
                  <a:schemeClr val="tx2">
                    <a:alpha val="0"/>
                  </a:schemeClr>
                </a:gs>
              </a:gsLst>
              <a:lin ang="2700000" scaled="1"/>
              <a:tileRect/>
            </a:gradFill>
            <a:ln>
              <a:solidFill>
                <a:schemeClr val="accent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7" name="Engineer"/>
          <p:cNvSpPr>
            <a:spLocks noChangeAspect="1" noEditPoints="1"/>
          </p:cNvSpPr>
          <p:nvPr/>
        </p:nvSpPr>
        <p:spPr bwMode="auto">
          <a:xfrm>
            <a:off x="9865111" y="2117032"/>
            <a:ext cx="918587" cy="3774555"/>
          </a:xfrm>
          <a:custGeom>
            <a:avLst/>
            <a:gdLst>
              <a:gd name="T0" fmla="*/ 685 w 693"/>
              <a:gd name="T1" fmla="*/ 778 h 2848"/>
              <a:gd name="T2" fmla="*/ 552 w 693"/>
              <a:gd name="T3" fmla="*/ 510 h 2848"/>
              <a:gd name="T4" fmla="*/ 497 w 693"/>
              <a:gd name="T5" fmla="*/ 345 h 2848"/>
              <a:gd name="T6" fmla="*/ 477 w 693"/>
              <a:gd name="T7" fmla="*/ 217 h 2848"/>
              <a:gd name="T8" fmla="*/ 533 w 693"/>
              <a:gd name="T9" fmla="*/ 202 h 2848"/>
              <a:gd name="T10" fmla="*/ 377 w 693"/>
              <a:gd name="T11" fmla="*/ 10 h 2848"/>
              <a:gd name="T12" fmla="*/ 317 w 693"/>
              <a:gd name="T13" fmla="*/ 10 h 2848"/>
              <a:gd name="T14" fmla="*/ 161 w 693"/>
              <a:gd name="T15" fmla="*/ 202 h 2848"/>
              <a:gd name="T16" fmla="*/ 203 w 693"/>
              <a:gd name="T17" fmla="*/ 217 h 2848"/>
              <a:gd name="T18" fmla="*/ 194 w 693"/>
              <a:gd name="T19" fmla="*/ 354 h 2848"/>
              <a:gd name="T20" fmla="*/ 149 w 693"/>
              <a:gd name="T21" fmla="*/ 492 h 2848"/>
              <a:gd name="T22" fmla="*/ 22 w 693"/>
              <a:gd name="T23" fmla="*/ 674 h 2848"/>
              <a:gd name="T24" fmla="*/ 7 w 693"/>
              <a:gd name="T25" fmla="*/ 977 h 2848"/>
              <a:gd name="T26" fmla="*/ 85 w 693"/>
              <a:gd name="T27" fmla="*/ 1159 h 2848"/>
              <a:gd name="T28" fmla="*/ 96 w 693"/>
              <a:gd name="T29" fmla="*/ 1314 h 2848"/>
              <a:gd name="T30" fmla="*/ 107 w 693"/>
              <a:gd name="T31" fmla="*/ 1793 h 2848"/>
              <a:gd name="T32" fmla="*/ 166 w 693"/>
              <a:gd name="T33" fmla="*/ 1922 h 2848"/>
              <a:gd name="T34" fmla="*/ 251 w 693"/>
              <a:gd name="T35" fmla="*/ 2488 h 2848"/>
              <a:gd name="T36" fmla="*/ 275 w 693"/>
              <a:gd name="T37" fmla="*/ 2735 h 2848"/>
              <a:gd name="T38" fmla="*/ 347 w 693"/>
              <a:gd name="T39" fmla="*/ 2848 h 2848"/>
              <a:gd name="T40" fmla="*/ 378 w 693"/>
              <a:gd name="T41" fmla="*/ 2665 h 2848"/>
              <a:gd name="T42" fmla="*/ 485 w 693"/>
              <a:gd name="T43" fmla="*/ 2682 h 2848"/>
              <a:gd name="T44" fmla="*/ 382 w 693"/>
              <a:gd name="T45" fmla="*/ 2409 h 2848"/>
              <a:gd name="T46" fmla="*/ 481 w 693"/>
              <a:gd name="T47" fmla="*/ 1935 h 2848"/>
              <a:gd name="T48" fmla="*/ 514 w 693"/>
              <a:gd name="T49" fmla="*/ 1845 h 2848"/>
              <a:gd name="T50" fmla="*/ 586 w 693"/>
              <a:gd name="T51" fmla="*/ 1511 h 2848"/>
              <a:gd name="T52" fmla="*/ 638 w 693"/>
              <a:gd name="T53" fmla="*/ 1326 h 2848"/>
              <a:gd name="T54" fmla="*/ 594 w 693"/>
              <a:gd name="T55" fmla="*/ 1012 h 2848"/>
              <a:gd name="T56" fmla="*/ 225 w 693"/>
              <a:gd name="T57" fmla="*/ 906 h 2848"/>
              <a:gd name="T58" fmla="*/ 195 w 693"/>
              <a:gd name="T59" fmla="*/ 938 h 2848"/>
              <a:gd name="T60" fmla="*/ 225 w 693"/>
              <a:gd name="T61" fmla="*/ 877 h 2848"/>
              <a:gd name="T62" fmla="*/ 339 w 693"/>
              <a:gd name="T63" fmla="*/ 1966 h 2848"/>
              <a:gd name="T64" fmla="*/ 330 w 693"/>
              <a:gd name="T65" fmla="*/ 2042 h 2848"/>
              <a:gd name="T66" fmla="*/ 322 w 693"/>
              <a:gd name="T67" fmla="*/ 1937 h 2848"/>
              <a:gd name="T68" fmla="*/ 339 w 693"/>
              <a:gd name="T69" fmla="*/ 1839 h 2848"/>
              <a:gd name="T70" fmla="*/ 359 w 693"/>
              <a:gd name="T71" fmla="*/ 740 h 2848"/>
              <a:gd name="T72" fmla="*/ 282 w 693"/>
              <a:gd name="T73" fmla="*/ 446 h 2848"/>
              <a:gd name="T74" fmla="*/ 354 w 693"/>
              <a:gd name="T75" fmla="*/ 663 h 2848"/>
              <a:gd name="T76" fmla="*/ 396 w 693"/>
              <a:gd name="T77" fmla="*/ 525 h 2848"/>
              <a:gd name="T78" fmla="*/ 443 w 693"/>
              <a:gd name="T79" fmla="*/ 497 h 2848"/>
              <a:gd name="T80" fmla="*/ 359 w 693"/>
              <a:gd name="T81" fmla="*/ 740 h 2848"/>
              <a:gd name="T82" fmla="*/ 428 w 693"/>
              <a:gd name="T83" fmla="*/ 1076 h 2848"/>
              <a:gd name="T84" fmla="*/ 460 w 693"/>
              <a:gd name="T85" fmla="*/ 1021 h 2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93" h="2848">
                <a:moveTo>
                  <a:pt x="664" y="959"/>
                </a:moveTo>
                <a:cubicBezTo>
                  <a:pt x="687" y="913"/>
                  <a:pt x="693" y="840"/>
                  <a:pt x="685" y="778"/>
                </a:cubicBezTo>
                <a:cubicBezTo>
                  <a:pt x="676" y="716"/>
                  <a:pt x="672" y="623"/>
                  <a:pt x="652" y="569"/>
                </a:cubicBezTo>
                <a:cubicBezTo>
                  <a:pt x="632" y="514"/>
                  <a:pt x="552" y="510"/>
                  <a:pt x="552" y="510"/>
                </a:cubicBezTo>
                <a:cubicBezTo>
                  <a:pt x="552" y="510"/>
                  <a:pt x="556" y="482"/>
                  <a:pt x="532" y="454"/>
                </a:cubicBezTo>
                <a:cubicBezTo>
                  <a:pt x="507" y="426"/>
                  <a:pt x="503" y="394"/>
                  <a:pt x="497" y="345"/>
                </a:cubicBezTo>
                <a:cubicBezTo>
                  <a:pt x="491" y="297"/>
                  <a:pt x="479" y="265"/>
                  <a:pt x="479" y="235"/>
                </a:cubicBezTo>
                <a:cubicBezTo>
                  <a:pt x="479" y="227"/>
                  <a:pt x="479" y="222"/>
                  <a:pt x="477" y="217"/>
                </a:cubicBezTo>
                <a:cubicBezTo>
                  <a:pt x="493" y="217"/>
                  <a:pt x="493" y="217"/>
                  <a:pt x="493" y="217"/>
                </a:cubicBezTo>
                <a:cubicBezTo>
                  <a:pt x="493" y="217"/>
                  <a:pt x="542" y="217"/>
                  <a:pt x="533" y="202"/>
                </a:cubicBezTo>
                <a:cubicBezTo>
                  <a:pt x="524" y="186"/>
                  <a:pt x="505" y="183"/>
                  <a:pt x="505" y="183"/>
                </a:cubicBezTo>
                <a:cubicBezTo>
                  <a:pt x="505" y="183"/>
                  <a:pt x="513" y="50"/>
                  <a:pt x="377" y="10"/>
                </a:cubicBezTo>
                <a:cubicBezTo>
                  <a:pt x="377" y="10"/>
                  <a:pt x="368" y="0"/>
                  <a:pt x="348" y="0"/>
                </a:cubicBezTo>
                <a:cubicBezTo>
                  <a:pt x="325" y="0"/>
                  <a:pt x="317" y="10"/>
                  <a:pt x="317" y="10"/>
                </a:cubicBezTo>
                <a:cubicBezTo>
                  <a:pt x="182" y="50"/>
                  <a:pt x="189" y="184"/>
                  <a:pt x="189" y="184"/>
                </a:cubicBezTo>
                <a:cubicBezTo>
                  <a:pt x="189" y="184"/>
                  <a:pt x="170" y="186"/>
                  <a:pt x="161" y="202"/>
                </a:cubicBezTo>
                <a:cubicBezTo>
                  <a:pt x="152" y="217"/>
                  <a:pt x="201" y="217"/>
                  <a:pt x="201" y="217"/>
                </a:cubicBezTo>
                <a:cubicBezTo>
                  <a:pt x="203" y="217"/>
                  <a:pt x="203" y="217"/>
                  <a:pt x="203" y="217"/>
                </a:cubicBezTo>
                <a:cubicBezTo>
                  <a:pt x="201" y="226"/>
                  <a:pt x="200" y="234"/>
                  <a:pt x="199" y="241"/>
                </a:cubicBezTo>
                <a:cubicBezTo>
                  <a:pt x="190" y="289"/>
                  <a:pt x="179" y="317"/>
                  <a:pt x="194" y="354"/>
                </a:cubicBezTo>
                <a:cubicBezTo>
                  <a:pt x="210" y="392"/>
                  <a:pt x="190" y="403"/>
                  <a:pt x="155" y="431"/>
                </a:cubicBezTo>
                <a:cubicBezTo>
                  <a:pt x="120" y="459"/>
                  <a:pt x="149" y="492"/>
                  <a:pt x="149" y="492"/>
                </a:cubicBezTo>
                <a:cubicBezTo>
                  <a:pt x="149" y="492"/>
                  <a:pt x="114" y="514"/>
                  <a:pt x="85" y="518"/>
                </a:cubicBezTo>
                <a:cubicBezTo>
                  <a:pt x="57" y="523"/>
                  <a:pt x="28" y="619"/>
                  <a:pt x="22" y="674"/>
                </a:cubicBezTo>
                <a:cubicBezTo>
                  <a:pt x="15" y="728"/>
                  <a:pt x="13" y="724"/>
                  <a:pt x="7" y="765"/>
                </a:cubicBezTo>
                <a:cubicBezTo>
                  <a:pt x="0" y="807"/>
                  <a:pt x="2" y="907"/>
                  <a:pt x="7" y="977"/>
                </a:cubicBezTo>
                <a:cubicBezTo>
                  <a:pt x="11" y="1047"/>
                  <a:pt x="94" y="1052"/>
                  <a:pt x="94" y="1052"/>
                </a:cubicBezTo>
                <a:cubicBezTo>
                  <a:pt x="94" y="1052"/>
                  <a:pt x="96" y="1119"/>
                  <a:pt x="85" y="1159"/>
                </a:cubicBezTo>
                <a:cubicBezTo>
                  <a:pt x="74" y="1198"/>
                  <a:pt x="20" y="1296"/>
                  <a:pt x="35" y="1303"/>
                </a:cubicBezTo>
                <a:cubicBezTo>
                  <a:pt x="50" y="1310"/>
                  <a:pt x="96" y="1314"/>
                  <a:pt x="96" y="1314"/>
                </a:cubicBezTo>
                <a:cubicBezTo>
                  <a:pt x="96" y="1314"/>
                  <a:pt x="87" y="1425"/>
                  <a:pt x="92" y="1482"/>
                </a:cubicBezTo>
                <a:cubicBezTo>
                  <a:pt x="96" y="1539"/>
                  <a:pt x="107" y="1727"/>
                  <a:pt x="107" y="1793"/>
                </a:cubicBezTo>
                <a:cubicBezTo>
                  <a:pt x="107" y="1858"/>
                  <a:pt x="155" y="1836"/>
                  <a:pt x="155" y="1836"/>
                </a:cubicBezTo>
                <a:cubicBezTo>
                  <a:pt x="155" y="1836"/>
                  <a:pt x="160" y="1876"/>
                  <a:pt x="166" y="1922"/>
                </a:cubicBezTo>
                <a:cubicBezTo>
                  <a:pt x="173" y="1967"/>
                  <a:pt x="166" y="2026"/>
                  <a:pt x="162" y="2094"/>
                </a:cubicBezTo>
                <a:cubicBezTo>
                  <a:pt x="157" y="2162"/>
                  <a:pt x="232" y="2426"/>
                  <a:pt x="251" y="2488"/>
                </a:cubicBezTo>
                <a:cubicBezTo>
                  <a:pt x="271" y="2549"/>
                  <a:pt x="284" y="2577"/>
                  <a:pt x="273" y="2617"/>
                </a:cubicBezTo>
                <a:cubicBezTo>
                  <a:pt x="262" y="2656"/>
                  <a:pt x="278" y="2667"/>
                  <a:pt x="275" y="2735"/>
                </a:cubicBezTo>
                <a:cubicBezTo>
                  <a:pt x="273" y="2793"/>
                  <a:pt x="298" y="2836"/>
                  <a:pt x="332" y="2846"/>
                </a:cubicBezTo>
                <a:cubicBezTo>
                  <a:pt x="337" y="2847"/>
                  <a:pt x="342" y="2848"/>
                  <a:pt x="347" y="2848"/>
                </a:cubicBezTo>
                <a:cubicBezTo>
                  <a:pt x="389" y="2848"/>
                  <a:pt x="398" y="2743"/>
                  <a:pt x="389" y="2719"/>
                </a:cubicBezTo>
                <a:cubicBezTo>
                  <a:pt x="380" y="2695"/>
                  <a:pt x="378" y="2665"/>
                  <a:pt x="378" y="2665"/>
                </a:cubicBezTo>
                <a:cubicBezTo>
                  <a:pt x="378" y="2665"/>
                  <a:pt x="393" y="2682"/>
                  <a:pt x="413" y="2689"/>
                </a:cubicBezTo>
                <a:cubicBezTo>
                  <a:pt x="433" y="2695"/>
                  <a:pt x="463" y="2697"/>
                  <a:pt x="485" y="2682"/>
                </a:cubicBezTo>
                <a:cubicBezTo>
                  <a:pt x="507" y="2667"/>
                  <a:pt x="465" y="2606"/>
                  <a:pt x="437" y="2575"/>
                </a:cubicBezTo>
                <a:cubicBezTo>
                  <a:pt x="409" y="2544"/>
                  <a:pt x="382" y="2470"/>
                  <a:pt x="382" y="2409"/>
                </a:cubicBezTo>
                <a:cubicBezTo>
                  <a:pt x="382" y="2348"/>
                  <a:pt x="435" y="2203"/>
                  <a:pt x="461" y="2118"/>
                </a:cubicBezTo>
                <a:cubicBezTo>
                  <a:pt x="487" y="2033"/>
                  <a:pt x="472" y="1952"/>
                  <a:pt x="481" y="1935"/>
                </a:cubicBezTo>
                <a:cubicBezTo>
                  <a:pt x="490" y="1917"/>
                  <a:pt x="487" y="1845"/>
                  <a:pt x="487" y="1845"/>
                </a:cubicBezTo>
                <a:cubicBezTo>
                  <a:pt x="487" y="1845"/>
                  <a:pt x="496" y="1845"/>
                  <a:pt x="514" y="1845"/>
                </a:cubicBezTo>
                <a:cubicBezTo>
                  <a:pt x="531" y="1845"/>
                  <a:pt x="533" y="1853"/>
                  <a:pt x="533" y="1808"/>
                </a:cubicBezTo>
                <a:cubicBezTo>
                  <a:pt x="533" y="1763"/>
                  <a:pt x="570" y="1581"/>
                  <a:pt x="586" y="1511"/>
                </a:cubicBezTo>
                <a:cubicBezTo>
                  <a:pt x="603" y="1441"/>
                  <a:pt x="602" y="1332"/>
                  <a:pt x="602" y="1332"/>
                </a:cubicBezTo>
                <a:cubicBezTo>
                  <a:pt x="602" y="1332"/>
                  <a:pt x="614" y="1330"/>
                  <a:pt x="638" y="1326"/>
                </a:cubicBezTo>
                <a:cubicBezTo>
                  <a:pt x="662" y="1322"/>
                  <a:pt x="642" y="1277"/>
                  <a:pt x="614" y="1193"/>
                </a:cubicBezTo>
                <a:cubicBezTo>
                  <a:pt x="586" y="1108"/>
                  <a:pt x="594" y="1012"/>
                  <a:pt x="594" y="1012"/>
                </a:cubicBezTo>
                <a:cubicBezTo>
                  <a:pt x="594" y="1012"/>
                  <a:pt x="642" y="1006"/>
                  <a:pt x="664" y="959"/>
                </a:cubicBezTo>
                <a:close/>
                <a:moveTo>
                  <a:pt x="225" y="906"/>
                </a:moveTo>
                <a:cubicBezTo>
                  <a:pt x="224" y="928"/>
                  <a:pt x="218" y="947"/>
                  <a:pt x="218" y="947"/>
                </a:cubicBezTo>
                <a:cubicBezTo>
                  <a:pt x="218" y="947"/>
                  <a:pt x="206" y="947"/>
                  <a:pt x="195" y="938"/>
                </a:cubicBezTo>
                <a:cubicBezTo>
                  <a:pt x="200" y="924"/>
                  <a:pt x="202" y="880"/>
                  <a:pt x="202" y="880"/>
                </a:cubicBezTo>
                <a:cubicBezTo>
                  <a:pt x="225" y="877"/>
                  <a:pt x="225" y="877"/>
                  <a:pt x="225" y="877"/>
                </a:cubicBezTo>
                <a:cubicBezTo>
                  <a:pt x="225" y="877"/>
                  <a:pt x="226" y="884"/>
                  <a:pt x="225" y="906"/>
                </a:cubicBezTo>
                <a:close/>
                <a:moveTo>
                  <a:pt x="339" y="1966"/>
                </a:moveTo>
                <a:cubicBezTo>
                  <a:pt x="335" y="1977"/>
                  <a:pt x="333" y="1997"/>
                  <a:pt x="332" y="2013"/>
                </a:cubicBezTo>
                <a:cubicBezTo>
                  <a:pt x="331" y="2029"/>
                  <a:pt x="330" y="2042"/>
                  <a:pt x="330" y="2042"/>
                </a:cubicBezTo>
                <a:cubicBezTo>
                  <a:pt x="330" y="2042"/>
                  <a:pt x="326" y="2018"/>
                  <a:pt x="326" y="1999"/>
                </a:cubicBezTo>
                <a:cubicBezTo>
                  <a:pt x="326" y="1981"/>
                  <a:pt x="316" y="1964"/>
                  <a:pt x="322" y="1937"/>
                </a:cubicBezTo>
                <a:cubicBezTo>
                  <a:pt x="325" y="1926"/>
                  <a:pt x="329" y="1907"/>
                  <a:pt x="332" y="1888"/>
                </a:cubicBezTo>
                <a:cubicBezTo>
                  <a:pt x="336" y="1863"/>
                  <a:pt x="339" y="1839"/>
                  <a:pt x="339" y="1839"/>
                </a:cubicBezTo>
                <a:cubicBezTo>
                  <a:pt x="341" y="1903"/>
                  <a:pt x="347" y="1946"/>
                  <a:pt x="339" y="1966"/>
                </a:cubicBezTo>
                <a:close/>
                <a:moveTo>
                  <a:pt x="359" y="740"/>
                </a:moveTo>
                <a:cubicBezTo>
                  <a:pt x="356" y="758"/>
                  <a:pt x="333" y="704"/>
                  <a:pt x="319" y="646"/>
                </a:cubicBezTo>
                <a:cubicBezTo>
                  <a:pt x="305" y="587"/>
                  <a:pt x="280" y="502"/>
                  <a:pt x="282" y="446"/>
                </a:cubicBezTo>
                <a:cubicBezTo>
                  <a:pt x="282" y="446"/>
                  <a:pt x="326" y="483"/>
                  <a:pt x="326" y="512"/>
                </a:cubicBezTo>
                <a:cubicBezTo>
                  <a:pt x="326" y="540"/>
                  <a:pt x="345" y="634"/>
                  <a:pt x="354" y="663"/>
                </a:cubicBezTo>
                <a:cubicBezTo>
                  <a:pt x="363" y="691"/>
                  <a:pt x="367" y="628"/>
                  <a:pt x="382" y="599"/>
                </a:cubicBezTo>
                <a:cubicBezTo>
                  <a:pt x="398" y="571"/>
                  <a:pt x="404" y="547"/>
                  <a:pt x="396" y="525"/>
                </a:cubicBezTo>
                <a:cubicBezTo>
                  <a:pt x="387" y="503"/>
                  <a:pt x="420" y="494"/>
                  <a:pt x="442" y="439"/>
                </a:cubicBezTo>
                <a:cubicBezTo>
                  <a:pt x="445" y="459"/>
                  <a:pt x="444" y="476"/>
                  <a:pt x="443" y="497"/>
                </a:cubicBezTo>
                <a:cubicBezTo>
                  <a:pt x="442" y="517"/>
                  <a:pt x="407" y="619"/>
                  <a:pt x="397" y="639"/>
                </a:cubicBezTo>
                <a:cubicBezTo>
                  <a:pt x="387" y="659"/>
                  <a:pt x="361" y="722"/>
                  <a:pt x="359" y="740"/>
                </a:cubicBezTo>
                <a:close/>
                <a:moveTo>
                  <a:pt x="460" y="1075"/>
                </a:moveTo>
                <a:cubicBezTo>
                  <a:pt x="460" y="1075"/>
                  <a:pt x="426" y="1089"/>
                  <a:pt x="428" y="1076"/>
                </a:cubicBezTo>
                <a:cubicBezTo>
                  <a:pt x="429" y="1063"/>
                  <a:pt x="436" y="1021"/>
                  <a:pt x="436" y="1021"/>
                </a:cubicBezTo>
                <a:cubicBezTo>
                  <a:pt x="460" y="1021"/>
                  <a:pt x="460" y="1021"/>
                  <a:pt x="460" y="1021"/>
                </a:cubicBezTo>
                <a:lnTo>
                  <a:pt x="460" y="1075"/>
                </a:lnTo>
                <a:close/>
              </a:path>
            </a:pathLst>
          </a:custGeom>
          <a:gradFill flip="none" rotWithShape="1">
            <a:gsLst>
              <a:gs pos="79000">
                <a:schemeClr val="accent1">
                  <a:alpha val="7000"/>
                </a:schemeClr>
              </a:gs>
              <a:gs pos="0">
                <a:schemeClr val="accent1">
                  <a:alpha val="0"/>
                </a:schemeClr>
              </a:gs>
            </a:gsLst>
            <a:lin ang="2700000" scaled="1"/>
            <a:tileRect/>
          </a:gradFill>
          <a:ln>
            <a:solidFill>
              <a:schemeClr val="accent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Page Title"/>
          <p:cNvSpPr txBox="1"/>
          <p:nvPr/>
        </p:nvSpPr>
        <p:spPr>
          <a:xfrm>
            <a:off x="2497268" y="652402"/>
            <a:ext cx="7197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cap="all" spc="5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defRPr>
            </a:lvl1pPr>
          </a:lstStyle>
          <a:p>
            <a:pPr lvl="0"/>
            <a:r>
              <a:rPr lang="en-US" kern="0" dirty="0"/>
              <a:t>Arbitrator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876" y="3972864"/>
            <a:ext cx="540028" cy="54002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496" y="2255604"/>
            <a:ext cx="510586" cy="608869"/>
          </a:xfrm>
          <a:prstGeom prst="rect">
            <a:avLst/>
          </a:prstGeom>
        </p:spPr>
      </p:pic>
      <p:sp>
        <p:nvSpPr>
          <p:cNvPr id="16" name="Subtitle Text"/>
          <p:cNvSpPr txBox="1"/>
          <p:nvPr/>
        </p:nvSpPr>
        <p:spPr>
          <a:xfrm>
            <a:off x="2231009" y="1360085"/>
            <a:ext cx="7729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is needed for a successful Arbitration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937" y="4538670"/>
            <a:ext cx="618977" cy="6189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324" y="2127908"/>
            <a:ext cx="638053" cy="6380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4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936" y="4584209"/>
            <a:ext cx="537551" cy="537551"/>
          </a:xfrm>
          <a:prstGeom prst="rect">
            <a:avLst/>
          </a:prstGeom>
        </p:spPr>
      </p:pic>
      <p:sp>
        <p:nvSpPr>
          <p:cNvPr id="21" name="Page Title"/>
          <p:cNvSpPr txBox="1"/>
          <p:nvPr/>
        </p:nvSpPr>
        <p:spPr>
          <a:xfrm>
            <a:off x="2657757" y="3004408"/>
            <a:ext cx="7197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cap="all" spc="5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defRPr>
            </a:lvl1pPr>
          </a:lstStyle>
          <a:p>
            <a:pPr lvl="0"/>
            <a:r>
              <a:rPr lang="en-US" sz="4800" kern="0" dirty="0"/>
              <a:t>DOCUMENTATION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621" y="5034356"/>
            <a:ext cx="604090" cy="6040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4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420" y="3948619"/>
            <a:ext cx="603585" cy="60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4954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7" presetClass="emph" presetSubtype="0" repeatCount="indefinite" fill="remove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1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3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remov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"/>
                            </p:stCondLst>
                            <p:childTnLst>
                              <p:par>
                                <p:cTn id="39" presetID="26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600"/>
                            </p:stCondLst>
                            <p:childTnLst>
                              <p:par>
                                <p:cTn id="46" presetID="26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600"/>
                            </p:stCondLst>
                            <p:childTnLst>
                              <p:par>
                                <p:cTn id="5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600"/>
                            </p:stCondLst>
                            <p:childTnLst>
                              <p:par>
                                <p:cTn id="54" presetID="26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600"/>
                            </p:stCondLst>
                            <p:childTnLst>
                              <p:par>
                                <p:cTn id="5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100"/>
                            </p:stCondLst>
                            <p:childTnLst>
                              <p:par>
                                <p:cTn id="6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600"/>
                            </p:stCondLst>
                            <p:childTnLst>
                              <p:par>
                                <p:cTn id="6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100"/>
                            </p:stCondLst>
                            <p:childTnLst>
                              <p:par>
                                <p:cTn id="7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6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100"/>
                            </p:stCondLst>
                            <p:childTnLst>
                              <p:par>
                                <p:cTn id="8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3" grpId="0"/>
      <p:bldP spid="16" grpId="0"/>
      <p:bldP spid="21" grpI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"/>
          <p:cNvSpPr>
            <a:spLocks/>
          </p:cNvSpPr>
          <p:nvPr/>
        </p:nvSpPr>
        <p:spPr bwMode="auto">
          <a:xfrm>
            <a:off x="0" y="0"/>
            <a:ext cx="6962775" cy="6867525"/>
          </a:xfrm>
          <a:custGeom>
            <a:avLst/>
            <a:gdLst>
              <a:gd name="T0" fmla="*/ 2192 w 2192"/>
              <a:gd name="T1" fmla="*/ 1 h 2162"/>
              <a:gd name="T2" fmla="*/ 1427 w 2192"/>
              <a:gd name="T3" fmla="*/ 2161 h 2162"/>
              <a:gd name="T4" fmla="*/ 0 w 2192"/>
              <a:gd name="T5" fmla="*/ 2161 h 2162"/>
              <a:gd name="T6" fmla="*/ 0 w 2192"/>
              <a:gd name="T7" fmla="*/ 1 h 2162"/>
              <a:gd name="T8" fmla="*/ 2192 w 2192"/>
              <a:gd name="T9" fmla="*/ 1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2" h="2162">
                <a:moveTo>
                  <a:pt x="2192" y="1"/>
                </a:moveTo>
                <a:cubicBezTo>
                  <a:pt x="1427" y="2161"/>
                  <a:pt x="1427" y="2161"/>
                  <a:pt x="1427" y="2161"/>
                </a:cubicBezTo>
                <a:cubicBezTo>
                  <a:pt x="892" y="2162"/>
                  <a:pt x="535" y="2159"/>
                  <a:pt x="0" y="2161"/>
                </a:cubicBezTo>
                <a:cubicBezTo>
                  <a:pt x="0" y="1"/>
                  <a:pt x="0" y="1"/>
                  <a:pt x="0" y="1"/>
                </a:cubicBezTo>
                <a:cubicBezTo>
                  <a:pt x="973" y="3"/>
                  <a:pt x="1219" y="0"/>
                  <a:pt x="2192" y="1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Page Title"/>
          <p:cNvSpPr txBox="1"/>
          <p:nvPr/>
        </p:nvSpPr>
        <p:spPr>
          <a:xfrm>
            <a:off x="333361" y="1706173"/>
            <a:ext cx="552038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Jurisdictional Disputes </a:t>
            </a:r>
            <a:b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National Maintenance Agreement</a:t>
            </a:r>
          </a:p>
          <a:p>
            <a:pPr lvl="0" algn="ctr"/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 N.M.A.</a:t>
            </a:r>
          </a:p>
        </p:txBody>
      </p:sp>
      <p:sp>
        <p:nvSpPr>
          <p:cNvPr id="12" name="Page Title"/>
          <p:cNvSpPr txBox="1"/>
          <p:nvPr/>
        </p:nvSpPr>
        <p:spPr>
          <a:xfrm>
            <a:off x="6636470" y="3645165"/>
            <a:ext cx="5428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Who is stipulated to the N.M.A.</a:t>
            </a:r>
          </a:p>
          <a:p>
            <a:endParaRPr lang="en-US" sz="2400" dirty="0">
              <a:latin typeface="Lato Light" panose="020F03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age Title"/>
          <p:cNvSpPr txBox="1"/>
          <p:nvPr/>
        </p:nvSpPr>
        <p:spPr>
          <a:xfrm>
            <a:off x="6636470" y="4919922"/>
            <a:ext cx="5428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Any and all Contractors and Unions working under this agreement.</a:t>
            </a:r>
          </a:p>
          <a:p>
            <a:endParaRPr lang="en-US" sz="2400" dirty="0">
              <a:latin typeface="Lato Light" panose="020F030202020403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851" y="3599948"/>
            <a:ext cx="555169" cy="5551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687" y="4975665"/>
            <a:ext cx="751345" cy="7513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97" y="3739352"/>
            <a:ext cx="1987658" cy="1987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7723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/>
      <p:bldP spid="12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elcome Subtitle"/>
          <p:cNvSpPr txBox="1"/>
          <p:nvPr/>
        </p:nvSpPr>
        <p:spPr>
          <a:xfrm>
            <a:off x="2318994" y="5010245"/>
            <a:ext cx="1553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Speak to the Contractor who was awarded the work.</a:t>
            </a:r>
          </a:p>
        </p:txBody>
      </p:sp>
      <p:sp>
        <p:nvSpPr>
          <p:cNvPr id="43" name="Oval 42"/>
          <p:cNvSpPr/>
          <p:nvPr/>
        </p:nvSpPr>
        <p:spPr>
          <a:xfrm>
            <a:off x="2432796" y="3186946"/>
            <a:ext cx="1440000" cy="1440000"/>
          </a:xfrm>
          <a:prstGeom prst="ellipse">
            <a:avLst/>
          </a:prstGeom>
          <a:noFill/>
          <a:ln w="6350"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49" name="Oval 48"/>
          <p:cNvSpPr/>
          <p:nvPr/>
        </p:nvSpPr>
        <p:spPr>
          <a:xfrm>
            <a:off x="4438831" y="3186946"/>
            <a:ext cx="1440000" cy="14400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50" name="Oval 49"/>
          <p:cNvSpPr/>
          <p:nvPr/>
        </p:nvSpPr>
        <p:spPr>
          <a:xfrm>
            <a:off x="6444866" y="3186946"/>
            <a:ext cx="1440000" cy="14400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51" name="Oval 50"/>
          <p:cNvSpPr/>
          <p:nvPr/>
        </p:nvSpPr>
        <p:spPr>
          <a:xfrm>
            <a:off x="8450900" y="3186946"/>
            <a:ext cx="1440000" cy="14400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47" name="Subtitle Text"/>
          <p:cNvSpPr txBox="1"/>
          <p:nvPr/>
        </p:nvSpPr>
        <p:spPr>
          <a:xfrm>
            <a:off x="3509011" y="2420623"/>
            <a:ext cx="5173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Try to resolve it at the Local Level -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 </a:t>
            </a:r>
          </a:p>
        </p:txBody>
      </p:sp>
      <p:sp>
        <p:nvSpPr>
          <p:cNvPr id="52" name="Page Title"/>
          <p:cNvSpPr txBox="1"/>
          <p:nvPr/>
        </p:nvSpPr>
        <p:spPr>
          <a:xfrm>
            <a:off x="970961" y="849173"/>
            <a:ext cx="10454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Jurisdictional Disputes </a:t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240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Maintenance Agreement</a:t>
            </a: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/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N.M.A.</a:t>
            </a:r>
          </a:p>
        </p:txBody>
      </p:sp>
      <p:sp>
        <p:nvSpPr>
          <p:cNvPr id="54" name="Welcome Subtitle"/>
          <p:cNvSpPr txBox="1"/>
          <p:nvPr/>
        </p:nvSpPr>
        <p:spPr>
          <a:xfrm>
            <a:off x="4372594" y="4991547"/>
            <a:ext cx="1553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Speak to the other Craft Representative.</a:t>
            </a:r>
          </a:p>
        </p:txBody>
      </p:sp>
      <p:sp>
        <p:nvSpPr>
          <p:cNvPr id="55" name="Welcome Subtitle"/>
          <p:cNvSpPr txBox="1"/>
          <p:nvPr/>
        </p:nvSpPr>
        <p:spPr>
          <a:xfrm>
            <a:off x="6482574" y="5010244"/>
            <a:ext cx="1553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Document all Communication with date, time, location, and who you spoke with.</a:t>
            </a:r>
          </a:p>
        </p:txBody>
      </p:sp>
      <p:sp>
        <p:nvSpPr>
          <p:cNvPr id="56" name="Welcome Subtitle"/>
          <p:cNvSpPr txBox="1"/>
          <p:nvPr/>
        </p:nvSpPr>
        <p:spPr>
          <a:xfrm>
            <a:off x="8449512" y="4993877"/>
            <a:ext cx="1553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These steps need to be done as soon as you are aware of the dispute.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716" y="3473123"/>
            <a:ext cx="934160" cy="934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482" y="3397126"/>
            <a:ext cx="996023" cy="9960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136" y="3477969"/>
            <a:ext cx="943165" cy="9431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990" y="3397126"/>
            <a:ext cx="986845" cy="98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803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3" grpId="0" animBg="1"/>
      <p:bldP spid="49" grpId="0" animBg="1"/>
      <p:bldP spid="50" grpId="0" animBg="1"/>
      <p:bldP spid="51" grpId="0" animBg="1"/>
      <p:bldP spid="47" grpId="0"/>
      <p:bldP spid="52" grpId="0"/>
      <p:bldP spid="54" grpId="0"/>
      <p:bldP spid="55" grpId="0"/>
      <p:bldP spid="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"/>
          <p:cNvSpPr/>
          <p:nvPr/>
        </p:nvSpPr>
        <p:spPr>
          <a:xfrm>
            <a:off x="1760056" y="2898200"/>
            <a:ext cx="1960337" cy="3146665"/>
          </a:xfrm>
          <a:prstGeom prst="round2DiagRect">
            <a:avLst>
              <a:gd name="adj1" fmla="val 34888"/>
              <a:gd name="adj2" fmla="val 0"/>
            </a:avLst>
          </a:prstGeom>
          <a:gradFill>
            <a:gsLst>
              <a:gs pos="51000">
                <a:srgbClr val="E5DEDB">
                  <a:alpha val="0"/>
                </a:srgbClr>
              </a:gs>
              <a:gs pos="0">
                <a:srgbClr val="E5DEDB">
                  <a:alpha val="10000"/>
                </a:srgbClr>
              </a:gs>
            </a:gsLst>
            <a:lin ang="0" scaled="0"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Number"/>
          <p:cNvSpPr>
            <a:spLocks noChangeArrowheads="1"/>
          </p:cNvSpPr>
          <p:nvPr/>
        </p:nvSpPr>
        <p:spPr bwMode="auto">
          <a:xfrm>
            <a:off x="2976391" y="3054918"/>
            <a:ext cx="59631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Lato Black" panose="020F0A02020204030203" pitchFamily="34" charset="0"/>
              </a:rPr>
              <a:t>01</a:t>
            </a:r>
            <a:endParaRPr kumimoji="0" lang="en-US" altLang="en-US" sz="4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3" name="Icon"/>
          <p:cNvSpPr/>
          <p:nvPr/>
        </p:nvSpPr>
        <p:spPr>
          <a:xfrm>
            <a:off x="3728381" y="3084596"/>
            <a:ext cx="716946" cy="54367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Title"/>
          <p:cNvSpPr txBox="1"/>
          <p:nvPr/>
        </p:nvSpPr>
        <p:spPr>
          <a:xfrm>
            <a:off x="5069289" y="3605163"/>
            <a:ext cx="1181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assign</a:t>
            </a:r>
            <a:endParaRPr kumimoji="0" lang="en-US" sz="1400" b="0" i="0" u="none" strike="noStrike" kern="0" cap="all" spc="10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57" name="Subtitle Text"/>
          <p:cNvSpPr txBox="1"/>
          <p:nvPr/>
        </p:nvSpPr>
        <p:spPr>
          <a:xfrm>
            <a:off x="1815584" y="3912940"/>
            <a:ext cx="180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 party challenging the assignment shall notify all affected parties / Unions – Int. J. D. &amp; Int. V.P. / Employer.</a:t>
            </a:r>
          </a:p>
        </p:txBody>
      </p:sp>
      <p:sp>
        <p:nvSpPr>
          <p:cNvPr id="76" name="Diagram"/>
          <p:cNvSpPr/>
          <p:nvPr/>
        </p:nvSpPr>
        <p:spPr>
          <a:xfrm>
            <a:off x="5051800" y="2898200"/>
            <a:ext cx="1960337" cy="3146665"/>
          </a:xfrm>
          <a:prstGeom prst="round2DiagRect">
            <a:avLst>
              <a:gd name="adj1" fmla="val 34888"/>
              <a:gd name="adj2" fmla="val 0"/>
            </a:avLst>
          </a:prstGeom>
          <a:gradFill>
            <a:gsLst>
              <a:gs pos="51000">
                <a:srgbClr val="E5DEDB">
                  <a:alpha val="0"/>
                </a:srgbClr>
              </a:gs>
              <a:gs pos="0">
                <a:srgbClr val="E5DEDB">
                  <a:alpha val="10000"/>
                </a:srgbClr>
              </a:gs>
            </a:gsLst>
            <a:lin ang="0" scaled="0"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7" name="Number"/>
          <p:cNvSpPr>
            <a:spLocks noChangeArrowheads="1"/>
          </p:cNvSpPr>
          <p:nvPr/>
        </p:nvSpPr>
        <p:spPr bwMode="auto">
          <a:xfrm>
            <a:off x="6268135" y="3054918"/>
            <a:ext cx="59631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Lato Black" panose="020F0A02020204030203" pitchFamily="34" charset="0"/>
              </a:rPr>
              <a:t>02</a:t>
            </a:r>
            <a:endParaRPr kumimoji="0" lang="en-US" altLang="en-US" sz="4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78" name="Icon"/>
          <p:cNvSpPr/>
          <p:nvPr/>
        </p:nvSpPr>
        <p:spPr>
          <a:xfrm>
            <a:off x="7020125" y="3084596"/>
            <a:ext cx="716946" cy="54367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9" name="Title"/>
          <p:cNvSpPr txBox="1"/>
          <p:nvPr/>
        </p:nvSpPr>
        <p:spPr>
          <a:xfrm>
            <a:off x="1777122" y="3673300"/>
            <a:ext cx="1777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Notification</a:t>
            </a:r>
            <a:endParaRPr kumimoji="0" lang="en-US" sz="1400" b="0" i="0" u="none" strike="noStrike" kern="0" cap="all" spc="10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80" name="Subtitle Text"/>
          <p:cNvSpPr txBox="1"/>
          <p:nvPr/>
        </p:nvSpPr>
        <p:spPr>
          <a:xfrm>
            <a:off x="5107328" y="3912940"/>
            <a:ext cx="18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Int. V.P. will be assigned to the dispute.</a:t>
            </a:r>
            <a:endParaRPr kumimoji="0" lang="en-US" sz="1200" b="0" i="0" u="none" strike="noStrike" kern="0" cap="none" spc="30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82" name="Diagram"/>
          <p:cNvSpPr/>
          <p:nvPr/>
        </p:nvSpPr>
        <p:spPr>
          <a:xfrm>
            <a:off x="8415877" y="2898200"/>
            <a:ext cx="1960337" cy="3146665"/>
          </a:xfrm>
          <a:prstGeom prst="round2DiagRect">
            <a:avLst>
              <a:gd name="adj1" fmla="val 34888"/>
              <a:gd name="adj2" fmla="val 0"/>
            </a:avLst>
          </a:prstGeom>
          <a:gradFill>
            <a:gsLst>
              <a:gs pos="51000">
                <a:srgbClr val="DFDF13">
                  <a:alpha val="0"/>
                </a:srgbClr>
              </a:gs>
              <a:gs pos="0">
                <a:srgbClr val="DFDF13">
                  <a:alpha val="9000"/>
                </a:srgbClr>
              </a:gs>
            </a:gsLst>
            <a:lin ang="0" scaled="0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3" name="Number"/>
          <p:cNvSpPr>
            <a:spLocks noChangeArrowheads="1"/>
          </p:cNvSpPr>
          <p:nvPr/>
        </p:nvSpPr>
        <p:spPr bwMode="auto">
          <a:xfrm>
            <a:off x="9632212" y="3054918"/>
            <a:ext cx="59631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Lato Black" panose="020F0A02020204030203" pitchFamily="34" charset="0"/>
              </a:rPr>
              <a:t>03</a:t>
            </a:r>
            <a:endParaRPr kumimoji="0" lang="en-US" altLang="en-US" sz="40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84" name="Icon"/>
          <p:cNvSpPr/>
          <p:nvPr/>
        </p:nvSpPr>
        <p:spPr>
          <a:xfrm>
            <a:off x="10384202" y="3084596"/>
            <a:ext cx="716946" cy="54367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85" name="Title"/>
          <p:cNvSpPr txBox="1"/>
          <p:nvPr/>
        </p:nvSpPr>
        <p:spPr>
          <a:xfrm>
            <a:off x="8415877" y="3651329"/>
            <a:ext cx="1960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documentation</a:t>
            </a:r>
            <a:endParaRPr kumimoji="0" lang="en-US" sz="1400" b="0" i="0" u="none" strike="noStrike" kern="0" cap="all" spc="10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86" name="Subtitle Text"/>
          <p:cNvSpPr txBox="1"/>
          <p:nvPr/>
        </p:nvSpPr>
        <p:spPr>
          <a:xfrm>
            <a:off x="8471405" y="3912940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Provide any and all documentation to the J.D.</a:t>
            </a:r>
            <a:endParaRPr kumimoji="0" lang="en-US" sz="1200" b="0" i="0" u="none" strike="noStrike" kern="0" cap="none" spc="30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025" y="3173469"/>
            <a:ext cx="365926" cy="3659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387" y="3222052"/>
            <a:ext cx="365926" cy="3659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3206" y="3173469"/>
            <a:ext cx="390740" cy="390740"/>
          </a:xfrm>
          <a:prstGeom prst="rect">
            <a:avLst/>
          </a:prstGeom>
        </p:spPr>
      </p:pic>
      <p:sp>
        <p:nvSpPr>
          <p:cNvPr id="30" name="Page Title"/>
          <p:cNvSpPr txBox="1"/>
          <p:nvPr/>
        </p:nvSpPr>
        <p:spPr>
          <a:xfrm>
            <a:off x="970961" y="811465"/>
            <a:ext cx="10454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Jurisdictional Disputes </a:t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240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Maintenance Agreement</a:t>
            </a: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/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 - N.M.A. -</a:t>
            </a:r>
          </a:p>
        </p:txBody>
      </p:sp>
    </p:spTree>
    <p:extLst>
      <p:ext uri="{BB962C8B-B14F-4D97-AF65-F5344CB8AC3E}">
        <p14:creationId xmlns:p14="http://schemas.microsoft.com/office/powerpoint/2010/main" val="4207905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3" grpId="0"/>
      <p:bldP spid="3" grpId="0" animBg="1"/>
      <p:bldP spid="56" grpId="0"/>
      <p:bldP spid="57" grpId="0"/>
      <p:bldP spid="76" grpId="0" animBg="1"/>
      <p:bldP spid="77" grpId="0"/>
      <p:bldP spid="78" grpId="0" animBg="1"/>
      <p:bldP spid="79" grpId="0"/>
      <p:bldP spid="80" grpId="0"/>
      <p:bldP spid="82" grpId="0" animBg="1"/>
      <p:bldP spid="83" grpId="0"/>
      <p:bldP spid="84" grpId="0" animBg="1"/>
      <p:bldP spid="85" grpId="0"/>
      <p:bldP spid="86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61"/>
          <p:cNvSpPr>
            <a:spLocks/>
          </p:cNvSpPr>
          <p:nvPr/>
        </p:nvSpPr>
        <p:spPr bwMode="auto">
          <a:xfrm>
            <a:off x="7173682" y="2436812"/>
            <a:ext cx="2725738" cy="4432300"/>
          </a:xfrm>
          <a:custGeom>
            <a:avLst/>
            <a:gdLst>
              <a:gd name="connsiteX0" fmla="*/ 0 w 2725738"/>
              <a:gd name="connsiteY0" fmla="*/ 0 h 4432300"/>
              <a:gd name="connsiteX1" fmla="*/ 1761612 w 2725738"/>
              <a:gd name="connsiteY1" fmla="*/ 0 h 4432300"/>
              <a:gd name="connsiteX2" fmla="*/ 1761612 w 2725738"/>
              <a:gd name="connsiteY2" fmla="*/ 171307 h 4432300"/>
              <a:gd name="connsiteX3" fmla="*/ 1761612 w 2725738"/>
              <a:gd name="connsiteY3" fmla="*/ 2516172 h 4432300"/>
              <a:gd name="connsiteX4" fmla="*/ 1761612 w 2725738"/>
              <a:gd name="connsiteY4" fmla="*/ 2684336 h 4432300"/>
              <a:gd name="connsiteX5" fmla="*/ 1873499 w 2725738"/>
              <a:gd name="connsiteY5" fmla="*/ 2953084 h 4432300"/>
              <a:gd name="connsiteX6" fmla="*/ 2725738 w 2725738"/>
              <a:gd name="connsiteY6" fmla="*/ 3457575 h 4432300"/>
              <a:gd name="connsiteX7" fmla="*/ 2711819 w 2725738"/>
              <a:gd name="connsiteY7" fmla="*/ 3457575 h 4432300"/>
              <a:gd name="connsiteX8" fmla="*/ 2693988 w 2725738"/>
              <a:gd name="connsiteY8" fmla="*/ 3457575 h 4432300"/>
              <a:gd name="connsiteX9" fmla="*/ 2693988 w 2725738"/>
              <a:gd name="connsiteY9" fmla="*/ 4432300 h 4432300"/>
              <a:gd name="connsiteX10" fmla="*/ 600075 w 2725738"/>
              <a:gd name="connsiteY10" fmla="*/ 4432300 h 4432300"/>
              <a:gd name="connsiteX11" fmla="*/ 600075 w 2725738"/>
              <a:gd name="connsiteY11" fmla="*/ 3451225 h 4432300"/>
              <a:gd name="connsiteX12" fmla="*/ 607622 w 2725738"/>
              <a:gd name="connsiteY12" fmla="*/ 3451225 h 4432300"/>
              <a:gd name="connsiteX13" fmla="*/ 606038 w 2725738"/>
              <a:gd name="connsiteY13" fmla="*/ 3449693 h 4432300"/>
              <a:gd name="connsiteX14" fmla="*/ 92842 w 2725738"/>
              <a:gd name="connsiteY14" fmla="*/ 2953084 h 4432300"/>
              <a:gd name="connsiteX15" fmla="*/ 0 w 2725738"/>
              <a:gd name="connsiteY15" fmla="*/ 2615184 h 4432300"/>
              <a:gd name="connsiteX16" fmla="*/ 0 w 2725738"/>
              <a:gd name="connsiteY16" fmla="*/ 2432876 h 4432300"/>
              <a:gd name="connsiteX17" fmla="*/ 0 w 2725738"/>
              <a:gd name="connsiteY17" fmla="*/ 0 h 443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25738" h="4432300">
                <a:moveTo>
                  <a:pt x="0" y="0"/>
                </a:moveTo>
                <a:cubicBezTo>
                  <a:pt x="0" y="0"/>
                  <a:pt x="0" y="0"/>
                  <a:pt x="1761612" y="0"/>
                </a:cubicBezTo>
                <a:cubicBezTo>
                  <a:pt x="1761612" y="37719"/>
                  <a:pt x="1761612" y="94298"/>
                  <a:pt x="1761612" y="171307"/>
                </a:cubicBezTo>
                <a:cubicBezTo>
                  <a:pt x="1761612" y="171307"/>
                  <a:pt x="1761612" y="1914239"/>
                  <a:pt x="1761612" y="2516172"/>
                </a:cubicBezTo>
                <a:cubicBezTo>
                  <a:pt x="1761612" y="2593181"/>
                  <a:pt x="1761612" y="2651332"/>
                  <a:pt x="1761612" y="2684336"/>
                </a:cubicBezTo>
                <a:cubicBezTo>
                  <a:pt x="1761612" y="2836783"/>
                  <a:pt x="1830649" y="2916936"/>
                  <a:pt x="1873499" y="2953084"/>
                </a:cubicBezTo>
                <a:cubicBezTo>
                  <a:pt x="1894923" y="2973515"/>
                  <a:pt x="2725738" y="3457575"/>
                  <a:pt x="2725738" y="3457575"/>
                </a:cubicBezTo>
                <a:cubicBezTo>
                  <a:pt x="2725738" y="3457575"/>
                  <a:pt x="2725738" y="3457575"/>
                  <a:pt x="2711819" y="3457575"/>
                </a:cubicBezTo>
                <a:lnTo>
                  <a:pt x="2693988" y="3457575"/>
                </a:lnTo>
                <a:lnTo>
                  <a:pt x="2693988" y="4432300"/>
                </a:lnTo>
                <a:lnTo>
                  <a:pt x="600075" y="4432300"/>
                </a:lnTo>
                <a:lnTo>
                  <a:pt x="600075" y="3451225"/>
                </a:lnTo>
                <a:lnTo>
                  <a:pt x="607622" y="3451225"/>
                </a:lnTo>
                <a:lnTo>
                  <a:pt x="606038" y="3449693"/>
                </a:lnTo>
                <a:cubicBezTo>
                  <a:pt x="581600" y="3426045"/>
                  <a:pt x="483849" y="3331452"/>
                  <a:pt x="92842" y="2953084"/>
                </a:cubicBezTo>
                <a:cubicBezTo>
                  <a:pt x="92842" y="2953084"/>
                  <a:pt x="0" y="2915365"/>
                  <a:pt x="0" y="2615184"/>
                </a:cubicBezTo>
                <a:cubicBezTo>
                  <a:pt x="0" y="2579037"/>
                  <a:pt x="0" y="2516172"/>
                  <a:pt x="0" y="2432876"/>
                </a:cubicBezTo>
                <a:cubicBezTo>
                  <a:pt x="0" y="1879664"/>
                  <a:pt x="0" y="440055"/>
                  <a:pt x="0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Freeform 59"/>
          <p:cNvSpPr>
            <a:spLocks/>
          </p:cNvSpPr>
          <p:nvPr/>
        </p:nvSpPr>
        <p:spPr bwMode="auto">
          <a:xfrm>
            <a:off x="2268307" y="2436812"/>
            <a:ext cx="2676525" cy="4432300"/>
          </a:xfrm>
          <a:custGeom>
            <a:avLst/>
            <a:gdLst>
              <a:gd name="connsiteX0" fmla="*/ 828675 w 2676525"/>
              <a:gd name="connsiteY0" fmla="*/ 0 h 4432300"/>
              <a:gd name="connsiteX1" fmla="*/ 2676525 w 2676525"/>
              <a:gd name="connsiteY1" fmla="*/ 0 h 4432300"/>
              <a:gd name="connsiteX2" fmla="*/ 2676525 w 2676525"/>
              <a:gd name="connsiteY2" fmla="*/ 2432876 h 4432300"/>
              <a:gd name="connsiteX3" fmla="*/ 2676525 w 2676525"/>
              <a:gd name="connsiteY3" fmla="*/ 2615184 h 4432300"/>
              <a:gd name="connsiteX4" fmla="*/ 2597944 w 2676525"/>
              <a:gd name="connsiteY4" fmla="*/ 2953084 h 4432300"/>
              <a:gd name="connsiteX5" fmla="*/ 2195716 w 2676525"/>
              <a:gd name="connsiteY5" fmla="*/ 3368772 h 4432300"/>
              <a:gd name="connsiteX6" fmla="*/ 2114550 w 2676525"/>
              <a:gd name="connsiteY6" fmla="*/ 3452653 h 4432300"/>
              <a:gd name="connsiteX7" fmla="*/ 2114550 w 2676525"/>
              <a:gd name="connsiteY7" fmla="*/ 4432300 h 4432300"/>
              <a:gd name="connsiteX8" fmla="*/ 19050 w 2676525"/>
              <a:gd name="connsiteY8" fmla="*/ 4432300 h 4432300"/>
              <a:gd name="connsiteX9" fmla="*/ 19050 w 2676525"/>
              <a:gd name="connsiteY9" fmla="*/ 3457575 h 4432300"/>
              <a:gd name="connsiteX10" fmla="*/ 0 w 2676525"/>
              <a:gd name="connsiteY10" fmla="*/ 3457575 h 4432300"/>
              <a:gd name="connsiteX11" fmla="*/ 707231 w 2676525"/>
              <a:gd name="connsiteY11" fmla="*/ 2953084 h 4432300"/>
              <a:gd name="connsiteX12" fmla="*/ 828675 w 2676525"/>
              <a:gd name="connsiteY12" fmla="*/ 2684336 h 4432300"/>
              <a:gd name="connsiteX13" fmla="*/ 828675 w 2676525"/>
              <a:gd name="connsiteY13" fmla="*/ 2516172 h 4432300"/>
              <a:gd name="connsiteX14" fmla="*/ 828675 w 2676525"/>
              <a:gd name="connsiteY14" fmla="*/ 171307 h 4432300"/>
              <a:gd name="connsiteX15" fmla="*/ 828675 w 2676525"/>
              <a:gd name="connsiteY15" fmla="*/ 0 h 443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76525" h="4432300">
                <a:moveTo>
                  <a:pt x="828675" y="0"/>
                </a:moveTo>
                <a:cubicBezTo>
                  <a:pt x="828675" y="0"/>
                  <a:pt x="828675" y="0"/>
                  <a:pt x="2676525" y="0"/>
                </a:cubicBezTo>
                <a:cubicBezTo>
                  <a:pt x="2676525" y="440055"/>
                  <a:pt x="2676525" y="1879664"/>
                  <a:pt x="2676525" y="2432876"/>
                </a:cubicBezTo>
                <a:cubicBezTo>
                  <a:pt x="2676525" y="2516172"/>
                  <a:pt x="2676525" y="2579037"/>
                  <a:pt x="2676525" y="2615184"/>
                </a:cubicBezTo>
                <a:cubicBezTo>
                  <a:pt x="2676525" y="2915365"/>
                  <a:pt x="2597944" y="2953084"/>
                  <a:pt x="2597944" y="2953084"/>
                </a:cubicBezTo>
                <a:cubicBezTo>
                  <a:pt x="2597944" y="2953084"/>
                  <a:pt x="2597944" y="2953084"/>
                  <a:pt x="2195716" y="3368772"/>
                </a:cubicBezTo>
                <a:lnTo>
                  <a:pt x="2114550" y="3452653"/>
                </a:lnTo>
                <a:lnTo>
                  <a:pt x="2114550" y="4432300"/>
                </a:lnTo>
                <a:lnTo>
                  <a:pt x="19050" y="4432300"/>
                </a:lnTo>
                <a:lnTo>
                  <a:pt x="19050" y="3457575"/>
                </a:lnTo>
                <a:lnTo>
                  <a:pt x="0" y="3457575"/>
                </a:lnTo>
                <a:cubicBezTo>
                  <a:pt x="0" y="3457575"/>
                  <a:pt x="685800" y="2971943"/>
                  <a:pt x="707231" y="2953084"/>
                </a:cubicBezTo>
                <a:cubicBezTo>
                  <a:pt x="752475" y="2912221"/>
                  <a:pt x="828675" y="2821067"/>
                  <a:pt x="828675" y="2684336"/>
                </a:cubicBezTo>
                <a:cubicBezTo>
                  <a:pt x="828675" y="2651332"/>
                  <a:pt x="828675" y="2593181"/>
                  <a:pt x="828675" y="2516172"/>
                </a:cubicBezTo>
                <a:cubicBezTo>
                  <a:pt x="828675" y="1914239"/>
                  <a:pt x="828675" y="171307"/>
                  <a:pt x="828675" y="171307"/>
                </a:cubicBezTo>
                <a:cubicBezTo>
                  <a:pt x="828675" y="94298"/>
                  <a:pt x="828675" y="37719"/>
                  <a:pt x="828675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Freeform 60"/>
          <p:cNvSpPr>
            <a:spLocks/>
          </p:cNvSpPr>
          <p:nvPr/>
        </p:nvSpPr>
        <p:spPr bwMode="auto">
          <a:xfrm>
            <a:off x="4378095" y="2128837"/>
            <a:ext cx="3409950" cy="4740276"/>
          </a:xfrm>
          <a:custGeom>
            <a:avLst/>
            <a:gdLst>
              <a:gd name="connsiteX0" fmla="*/ 561975 w 3409950"/>
              <a:gd name="connsiteY0" fmla="*/ 0 h 4740276"/>
              <a:gd name="connsiteX1" fmla="*/ 2800350 w 3409950"/>
              <a:gd name="connsiteY1" fmla="*/ 0 h 4740276"/>
              <a:gd name="connsiteX2" fmla="*/ 2800350 w 3409950"/>
              <a:gd name="connsiteY2" fmla="*/ 183878 h 4740276"/>
              <a:gd name="connsiteX3" fmla="*/ 2800350 w 3409950"/>
              <a:gd name="connsiteY3" fmla="*/ 2740880 h 4740276"/>
              <a:gd name="connsiteX4" fmla="*/ 2800350 w 3409950"/>
              <a:gd name="connsiteY4" fmla="*/ 2923186 h 4740276"/>
              <a:gd name="connsiteX5" fmla="*/ 2890838 w 3409950"/>
              <a:gd name="connsiteY5" fmla="*/ 3262653 h 4740276"/>
              <a:gd name="connsiteX6" fmla="*/ 3409950 w 3409950"/>
              <a:gd name="connsiteY6" fmla="*/ 3767138 h 4740276"/>
              <a:gd name="connsiteX7" fmla="*/ 3397250 w 3409950"/>
              <a:gd name="connsiteY7" fmla="*/ 3767138 h 4740276"/>
              <a:gd name="connsiteX8" fmla="*/ 3397250 w 3409950"/>
              <a:gd name="connsiteY8" fmla="*/ 4740276 h 4740276"/>
              <a:gd name="connsiteX9" fmla="*/ 6350 w 3409950"/>
              <a:gd name="connsiteY9" fmla="*/ 4740276 h 4740276"/>
              <a:gd name="connsiteX10" fmla="*/ 6350 w 3409950"/>
              <a:gd name="connsiteY10" fmla="*/ 3767138 h 4740276"/>
              <a:gd name="connsiteX11" fmla="*/ 833 w 3409950"/>
              <a:gd name="connsiteY11" fmla="*/ 3767138 h 4740276"/>
              <a:gd name="connsiteX12" fmla="*/ 0 w 3409950"/>
              <a:gd name="connsiteY12" fmla="*/ 3767138 h 4740276"/>
              <a:gd name="connsiteX13" fmla="*/ 6350 w 3409950"/>
              <a:gd name="connsiteY13" fmla="*/ 3760544 h 4740276"/>
              <a:gd name="connsiteX14" fmla="*/ 6350 w 3409950"/>
              <a:gd name="connsiteY14" fmla="*/ 3759201 h 4740276"/>
              <a:gd name="connsiteX15" fmla="*/ 7643 w 3409950"/>
              <a:gd name="connsiteY15" fmla="*/ 3759201 h 4740276"/>
              <a:gd name="connsiteX16" fmla="*/ 85509 w 3409950"/>
              <a:gd name="connsiteY16" fmla="*/ 3678336 h 4740276"/>
              <a:gd name="connsiteX17" fmla="*/ 485775 w 3409950"/>
              <a:gd name="connsiteY17" fmla="*/ 3262653 h 4740276"/>
              <a:gd name="connsiteX18" fmla="*/ 561975 w 3409950"/>
              <a:gd name="connsiteY18" fmla="*/ 2923186 h 4740276"/>
              <a:gd name="connsiteX19" fmla="*/ 561975 w 3409950"/>
              <a:gd name="connsiteY19" fmla="*/ 2740880 h 4740276"/>
              <a:gd name="connsiteX20" fmla="*/ 561975 w 3409950"/>
              <a:gd name="connsiteY20" fmla="*/ 183878 h 4740276"/>
              <a:gd name="connsiteX21" fmla="*/ 561975 w 3409950"/>
              <a:gd name="connsiteY21" fmla="*/ 0 h 4740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409950" h="4740276">
                <a:moveTo>
                  <a:pt x="561975" y="0"/>
                </a:moveTo>
                <a:lnTo>
                  <a:pt x="2800350" y="0"/>
                </a:lnTo>
                <a:cubicBezTo>
                  <a:pt x="2800350" y="36147"/>
                  <a:pt x="2800350" y="100583"/>
                  <a:pt x="2800350" y="183878"/>
                </a:cubicBezTo>
                <a:cubicBezTo>
                  <a:pt x="2800350" y="183878"/>
                  <a:pt x="2800350" y="2085520"/>
                  <a:pt x="2800350" y="2740880"/>
                </a:cubicBezTo>
                <a:cubicBezTo>
                  <a:pt x="2800350" y="2824175"/>
                  <a:pt x="2800350" y="2887039"/>
                  <a:pt x="2800350" y="2923186"/>
                </a:cubicBezTo>
                <a:cubicBezTo>
                  <a:pt x="2800350" y="3223363"/>
                  <a:pt x="2890838" y="3262653"/>
                  <a:pt x="2890838" y="3262653"/>
                </a:cubicBezTo>
                <a:cubicBezTo>
                  <a:pt x="3409950" y="3767138"/>
                  <a:pt x="3409950" y="3767138"/>
                  <a:pt x="3409950" y="3767138"/>
                </a:cubicBezTo>
                <a:lnTo>
                  <a:pt x="3397250" y="3767138"/>
                </a:lnTo>
                <a:lnTo>
                  <a:pt x="3397250" y="4740276"/>
                </a:lnTo>
                <a:lnTo>
                  <a:pt x="6350" y="4740276"/>
                </a:lnTo>
                <a:lnTo>
                  <a:pt x="6350" y="3767138"/>
                </a:lnTo>
                <a:lnTo>
                  <a:pt x="833" y="3767138"/>
                </a:lnTo>
                <a:cubicBezTo>
                  <a:pt x="0" y="3767138"/>
                  <a:pt x="0" y="3767138"/>
                  <a:pt x="0" y="3767138"/>
                </a:cubicBezTo>
                <a:lnTo>
                  <a:pt x="6350" y="3760544"/>
                </a:lnTo>
                <a:lnTo>
                  <a:pt x="6350" y="3759201"/>
                </a:lnTo>
                <a:lnTo>
                  <a:pt x="7643" y="3759201"/>
                </a:lnTo>
                <a:lnTo>
                  <a:pt x="85509" y="3678336"/>
                </a:lnTo>
                <a:cubicBezTo>
                  <a:pt x="485775" y="3262653"/>
                  <a:pt x="485775" y="3262653"/>
                  <a:pt x="485775" y="3262653"/>
                </a:cubicBezTo>
                <a:cubicBezTo>
                  <a:pt x="485775" y="3262653"/>
                  <a:pt x="561975" y="3223363"/>
                  <a:pt x="561975" y="2923186"/>
                </a:cubicBezTo>
                <a:cubicBezTo>
                  <a:pt x="561975" y="2887039"/>
                  <a:pt x="561975" y="2824175"/>
                  <a:pt x="561975" y="2740880"/>
                </a:cubicBezTo>
                <a:cubicBezTo>
                  <a:pt x="561975" y="2085520"/>
                  <a:pt x="561975" y="183878"/>
                  <a:pt x="561975" y="183878"/>
                </a:cubicBezTo>
                <a:cubicBezTo>
                  <a:pt x="561975" y="100583"/>
                  <a:pt x="561975" y="36147"/>
                  <a:pt x="561975" y="0"/>
                </a:cubicBezTo>
                <a:close/>
              </a:path>
            </a:pathLst>
          </a:custGeom>
          <a:gradFill>
            <a:gsLst>
              <a:gs pos="86000">
                <a:schemeClr val="accent1">
                  <a:alpha val="0"/>
                </a:schemeClr>
              </a:gs>
              <a:gs pos="56000">
                <a:schemeClr val="accent1">
                  <a:alpha val="0"/>
                </a:schemeClr>
              </a:gs>
              <a:gs pos="76000">
                <a:schemeClr val="accent1">
                  <a:alpha val="29000"/>
                </a:schemeClr>
              </a:gs>
              <a:gs pos="33000">
                <a:schemeClr val="accent1">
                  <a:alpha val="0"/>
                </a:schemeClr>
              </a:gs>
              <a:gs pos="0">
                <a:schemeClr val="accent1">
                  <a:alpha val="0"/>
                </a:schemeClr>
              </a:gs>
              <a:gs pos="100000">
                <a:schemeClr val="accent1">
                  <a:alpha val="11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3" name="Freeform 62"/>
          <p:cNvSpPr>
            <a:spLocks/>
          </p:cNvSpPr>
          <p:nvPr/>
        </p:nvSpPr>
        <p:spPr bwMode="auto">
          <a:xfrm>
            <a:off x="8934220" y="2829386"/>
            <a:ext cx="3249613" cy="4054475"/>
          </a:xfrm>
          <a:custGeom>
            <a:avLst/>
            <a:gdLst>
              <a:gd name="connsiteX0" fmla="*/ 0 w 3249613"/>
              <a:gd name="connsiteY0" fmla="*/ 0 h 4054475"/>
              <a:gd name="connsiteX1" fmla="*/ 1495060 w 3249613"/>
              <a:gd name="connsiteY1" fmla="*/ 0 h 4054475"/>
              <a:gd name="connsiteX2" fmla="*/ 1495060 w 3249613"/>
              <a:gd name="connsiteY2" fmla="*/ 150846 h 4054475"/>
              <a:gd name="connsiteX3" fmla="*/ 1495060 w 3249613"/>
              <a:gd name="connsiteY3" fmla="*/ 2240688 h 4054475"/>
              <a:gd name="connsiteX4" fmla="*/ 1495060 w 3249613"/>
              <a:gd name="connsiteY4" fmla="*/ 2389962 h 4054475"/>
              <a:gd name="connsiteX5" fmla="*/ 1768837 w 3249613"/>
              <a:gd name="connsiteY5" fmla="*/ 2657085 h 4054475"/>
              <a:gd name="connsiteX6" fmla="*/ 3115083 w 3249613"/>
              <a:gd name="connsiteY6" fmla="*/ 3042794 h 4054475"/>
              <a:gd name="connsiteX7" fmla="*/ 3221907 w 3249613"/>
              <a:gd name="connsiteY7" fmla="*/ 3073400 h 4054475"/>
              <a:gd name="connsiteX8" fmla="*/ 3248025 w 3249613"/>
              <a:gd name="connsiteY8" fmla="*/ 3073400 h 4054475"/>
              <a:gd name="connsiteX9" fmla="*/ 3248025 w 3249613"/>
              <a:gd name="connsiteY9" fmla="*/ 3080883 h 4054475"/>
              <a:gd name="connsiteX10" fmla="*/ 3249613 w 3249613"/>
              <a:gd name="connsiteY10" fmla="*/ 3081338 h 4054475"/>
              <a:gd name="connsiteX11" fmla="*/ 3248025 w 3249613"/>
              <a:gd name="connsiteY11" fmla="*/ 3081337 h 4054475"/>
              <a:gd name="connsiteX12" fmla="*/ 3248025 w 3249613"/>
              <a:gd name="connsiteY12" fmla="*/ 4054475 h 4054475"/>
              <a:gd name="connsiteX13" fmla="*/ 933450 w 3249613"/>
              <a:gd name="connsiteY13" fmla="*/ 4054475 h 4054475"/>
              <a:gd name="connsiteX14" fmla="*/ 933450 w 3249613"/>
              <a:gd name="connsiteY14" fmla="*/ 3073400 h 4054475"/>
              <a:gd name="connsiteX15" fmla="*/ 953245 w 3249613"/>
              <a:gd name="connsiteY15" fmla="*/ 3073400 h 4054475"/>
              <a:gd name="connsiteX16" fmla="*/ 928428 w 3249613"/>
              <a:gd name="connsiteY16" fmla="*/ 3058932 h 4054475"/>
              <a:gd name="connsiteX17" fmla="*/ 111891 w 3249613"/>
              <a:gd name="connsiteY17" fmla="*/ 2575376 h 4054475"/>
              <a:gd name="connsiteX18" fmla="*/ 0 w 3249613"/>
              <a:gd name="connsiteY18" fmla="*/ 2306683 h 4054475"/>
              <a:gd name="connsiteX19" fmla="*/ 0 w 3249613"/>
              <a:gd name="connsiteY19" fmla="*/ 2138552 h 4054475"/>
              <a:gd name="connsiteX20" fmla="*/ 0 w 3249613"/>
              <a:gd name="connsiteY20" fmla="*/ 0 h 405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49613" h="4054475">
                <a:moveTo>
                  <a:pt x="0" y="0"/>
                </a:moveTo>
                <a:cubicBezTo>
                  <a:pt x="0" y="0"/>
                  <a:pt x="0" y="0"/>
                  <a:pt x="1495060" y="0"/>
                </a:cubicBezTo>
                <a:cubicBezTo>
                  <a:pt x="1495060" y="31426"/>
                  <a:pt x="1495060" y="83280"/>
                  <a:pt x="1495060" y="150846"/>
                </a:cubicBezTo>
                <a:cubicBezTo>
                  <a:pt x="1495060" y="150846"/>
                  <a:pt x="1495060" y="1704871"/>
                  <a:pt x="1495060" y="2240688"/>
                </a:cubicBezTo>
                <a:cubicBezTo>
                  <a:pt x="1495060" y="2308254"/>
                  <a:pt x="1495060" y="2360107"/>
                  <a:pt x="1495060" y="2389962"/>
                </a:cubicBezTo>
                <a:cubicBezTo>
                  <a:pt x="1495060" y="2564377"/>
                  <a:pt x="1737888" y="2647657"/>
                  <a:pt x="1768837" y="2657085"/>
                </a:cubicBezTo>
                <a:cubicBezTo>
                  <a:pt x="1768837" y="2657085"/>
                  <a:pt x="1768837" y="2657085"/>
                  <a:pt x="3115083" y="3042794"/>
                </a:cubicBezTo>
                <a:lnTo>
                  <a:pt x="3221907" y="3073400"/>
                </a:lnTo>
                <a:lnTo>
                  <a:pt x="3248025" y="3073400"/>
                </a:lnTo>
                <a:lnTo>
                  <a:pt x="3248025" y="3080883"/>
                </a:lnTo>
                <a:lnTo>
                  <a:pt x="3249613" y="3081338"/>
                </a:lnTo>
                <a:lnTo>
                  <a:pt x="3248025" y="3081337"/>
                </a:lnTo>
                <a:lnTo>
                  <a:pt x="3248025" y="4054475"/>
                </a:lnTo>
                <a:lnTo>
                  <a:pt x="933450" y="4054475"/>
                </a:lnTo>
                <a:lnTo>
                  <a:pt x="933450" y="3073400"/>
                </a:lnTo>
                <a:lnTo>
                  <a:pt x="953245" y="3073400"/>
                </a:lnTo>
                <a:lnTo>
                  <a:pt x="928428" y="3058932"/>
                </a:lnTo>
                <a:cubicBezTo>
                  <a:pt x="769105" y="2966019"/>
                  <a:pt x="130639" y="2593250"/>
                  <a:pt x="111891" y="2575376"/>
                </a:cubicBezTo>
                <a:cubicBezTo>
                  <a:pt x="69039" y="2539236"/>
                  <a:pt x="0" y="2459100"/>
                  <a:pt x="0" y="2306683"/>
                </a:cubicBezTo>
                <a:cubicBezTo>
                  <a:pt x="0" y="2273685"/>
                  <a:pt x="0" y="2215547"/>
                  <a:pt x="0" y="2138552"/>
                </a:cubicBezTo>
                <a:cubicBezTo>
                  <a:pt x="0" y="1665588"/>
                  <a:pt x="0" y="483963"/>
                  <a:pt x="0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-6581" y="2814638"/>
            <a:ext cx="3103563" cy="4054475"/>
          </a:xfrm>
          <a:custGeom>
            <a:avLst/>
            <a:gdLst>
              <a:gd name="connsiteX0" fmla="*/ 1570430 w 3103563"/>
              <a:gd name="connsiteY0" fmla="*/ 0 h 4054475"/>
              <a:gd name="connsiteX1" fmla="*/ 3103563 w 3103563"/>
              <a:gd name="connsiteY1" fmla="*/ 0 h 4054475"/>
              <a:gd name="connsiteX2" fmla="*/ 3103563 w 3103563"/>
              <a:gd name="connsiteY2" fmla="*/ 2138495 h 4054475"/>
              <a:gd name="connsiteX3" fmla="*/ 3103563 w 3103563"/>
              <a:gd name="connsiteY3" fmla="*/ 2306621 h 4054475"/>
              <a:gd name="connsiteX4" fmla="*/ 2982150 w 3103563"/>
              <a:gd name="connsiteY4" fmla="*/ 2575308 h 4054475"/>
              <a:gd name="connsiteX5" fmla="*/ 2305193 w 3103563"/>
              <a:gd name="connsiteY5" fmla="*/ 3058675 h 4054475"/>
              <a:gd name="connsiteX6" fmla="*/ 2293938 w 3103563"/>
              <a:gd name="connsiteY6" fmla="*/ 3066732 h 4054475"/>
              <a:gd name="connsiteX7" fmla="*/ 2293938 w 3103563"/>
              <a:gd name="connsiteY7" fmla="*/ 4054475 h 4054475"/>
              <a:gd name="connsiteX8" fmla="*/ 0 w 3103563"/>
              <a:gd name="connsiteY8" fmla="*/ 4054475 h 4054475"/>
              <a:gd name="connsiteX9" fmla="*/ 0 w 3103563"/>
              <a:gd name="connsiteY9" fmla="*/ 3058652 h 4054475"/>
              <a:gd name="connsiteX10" fmla="*/ 42349 w 3103563"/>
              <a:gd name="connsiteY10" fmla="*/ 3058652 h 4054475"/>
              <a:gd name="connsiteX11" fmla="*/ 69255 w 3103563"/>
              <a:gd name="connsiteY11" fmla="*/ 3049954 h 4054475"/>
              <a:gd name="connsiteX12" fmla="*/ 1284753 w 3103563"/>
              <a:gd name="connsiteY12" fmla="*/ 2657014 h 4054475"/>
              <a:gd name="connsiteX13" fmla="*/ 1570430 w 3103563"/>
              <a:gd name="connsiteY13" fmla="*/ 2389898 h 4054475"/>
              <a:gd name="connsiteX14" fmla="*/ 1570430 w 3103563"/>
              <a:gd name="connsiteY14" fmla="*/ 2240628 h 4054475"/>
              <a:gd name="connsiteX15" fmla="*/ 1570430 w 3103563"/>
              <a:gd name="connsiteY15" fmla="*/ 150842 h 4054475"/>
              <a:gd name="connsiteX16" fmla="*/ 1570430 w 3103563"/>
              <a:gd name="connsiteY16" fmla="*/ 0 h 405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03563" h="4054475">
                <a:moveTo>
                  <a:pt x="1570430" y="0"/>
                </a:moveTo>
                <a:cubicBezTo>
                  <a:pt x="1570430" y="0"/>
                  <a:pt x="1570430" y="0"/>
                  <a:pt x="3103563" y="0"/>
                </a:cubicBezTo>
                <a:cubicBezTo>
                  <a:pt x="3103563" y="483950"/>
                  <a:pt x="3103563" y="1665544"/>
                  <a:pt x="3103563" y="2138495"/>
                </a:cubicBezTo>
                <a:cubicBezTo>
                  <a:pt x="3103563" y="2215488"/>
                  <a:pt x="3103563" y="2273625"/>
                  <a:pt x="3103563" y="2306621"/>
                </a:cubicBezTo>
                <a:cubicBezTo>
                  <a:pt x="3103563" y="2443321"/>
                  <a:pt x="3027383" y="2534455"/>
                  <a:pt x="2982150" y="2575308"/>
                </a:cubicBezTo>
                <a:cubicBezTo>
                  <a:pt x="2964296" y="2591512"/>
                  <a:pt x="2435905" y="2965393"/>
                  <a:pt x="2305193" y="3058675"/>
                </a:cubicBezTo>
                <a:lnTo>
                  <a:pt x="2293938" y="3066732"/>
                </a:lnTo>
                <a:lnTo>
                  <a:pt x="2293938" y="4054475"/>
                </a:lnTo>
                <a:lnTo>
                  <a:pt x="0" y="4054475"/>
                </a:lnTo>
                <a:lnTo>
                  <a:pt x="0" y="3058652"/>
                </a:lnTo>
                <a:lnTo>
                  <a:pt x="42349" y="3058652"/>
                </a:lnTo>
                <a:lnTo>
                  <a:pt x="69255" y="3049954"/>
                </a:lnTo>
                <a:cubicBezTo>
                  <a:pt x="182033" y="3013495"/>
                  <a:pt x="482775" y="2916273"/>
                  <a:pt x="1284753" y="2657014"/>
                </a:cubicBezTo>
                <a:cubicBezTo>
                  <a:pt x="1315702" y="2649158"/>
                  <a:pt x="1570430" y="2576879"/>
                  <a:pt x="1570430" y="2389898"/>
                </a:cubicBezTo>
                <a:cubicBezTo>
                  <a:pt x="1570430" y="2360044"/>
                  <a:pt x="1570430" y="2308192"/>
                  <a:pt x="1570430" y="2240628"/>
                </a:cubicBezTo>
                <a:cubicBezTo>
                  <a:pt x="1570430" y="1704825"/>
                  <a:pt x="1570430" y="150842"/>
                  <a:pt x="1570430" y="150842"/>
                </a:cubicBezTo>
                <a:cubicBezTo>
                  <a:pt x="1570430" y="83277"/>
                  <a:pt x="1570430" y="31425"/>
                  <a:pt x="1570430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4" name="Icon"/>
          <p:cNvSpPr/>
          <p:nvPr/>
        </p:nvSpPr>
        <p:spPr>
          <a:xfrm>
            <a:off x="5720927" y="2076607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ElegantIcons" panose="02000503000000000000" pitchFamily="2" charset="2"/>
              </a:rPr>
              <a:t>1</a:t>
            </a:r>
          </a:p>
        </p:txBody>
      </p:sp>
      <p:sp>
        <p:nvSpPr>
          <p:cNvPr id="65" name="Icon"/>
          <p:cNvSpPr/>
          <p:nvPr/>
        </p:nvSpPr>
        <p:spPr>
          <a:xfrm>
            <a:off x="3629867" y="2509366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3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6" name="Icon"/>
          <p:cNvSpPr/>
          <p:nvPr/>
        </p:nvSpPr>
        <p:spPr>
          <a:xfrm>
            <a:off x="1962111" y="2844003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5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7" name="Icon"/>
          <p:cNvSpPr/>
          <p:nvPr/>
        </p:nvSpPr>
        <p:spPr>
          <a:xfrm>
            <a:off x="7512329" y="2509366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2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8" name="Icon"/>
          <p:cNvSpPr/>
          <p:nvPr/>
        </p:nvSpPr>
        <p:spPr>
          <a:xfrm>
            <a:off x="9318850" y="2844003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4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9" name="Title"/>
          <p:cNvSpPr txBox="1"/>
          <p:nvPr/>
        </p:nvSpPr>
        <p:spPr>
          <a:xfrm>
            <a:off x="4975221" y="2753038"/>
            <a:ext cx="2241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0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resolve</a:t>
            </a:r>
          </a:p>
        </p:txBody>
      </p:sp>
      <p:sp>
        <p:nvSpPr>
          <p:cNvPr id="70" name="Subtitle Text"/>
          <p:cNvSpPr txBox="1"/>
          <p:nvPr/>
        </p:nvSpPr>
        <p:spPr>
          <a:xfrm>
            <a:off x="5084425" y="3202407"/>
            <a:ext cx="2023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At this step the V.P. has five days to come to a resolve.</a:t>
            </a:r>
          </a:p>
        </p:txBody>
      </p:sp>
      <p:sp>
        <p:nvSpPr>
          <p:cNvPr id="71" name="Title"/>
          <p:cNvSpPr txBox="1"/>
          <p:nvPr/>
        </p:nvSpPr>
        <p:spPr>
          <a:xfrm>
            <a:off x="3234999" y="3224278"/>
            <a:ext cx="1533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7 Days</a:t>
            </a:r>
          </a:p>
        </p:txBody>
      </p:sp>
      <p:sp>
        <p:nvSpPr>
          <p:cNvPr id="76" name="Subtitle Text"/>
          <p:cNvSpPr txBox="1"/>
          <p:nvPr/>
        </p:nvSpPr>
        <p:spPr>
          <a:xfrm>
            <a:off x="3137267" y="3721125"/>
            <a:ext cx="17775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Arbitrator/ Umpire shall hold a hearing within seven days.</a:t>
            </a:r>
          </a:p>
        </p:txBody>
      </p:sp>
      <p:sp>
        <p:nvSpPr>
          <p:cNvPr id="77" name="Title"/>
          <p:cNvSpPr txBox="1"/>
          <p:nvPr/>
        </p:nvSpPr>
        <p:spPr>
          <a:xfrm>
            <a:off x="7219712" y="3281637"/>
            <a:ext cx="1533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5 Days</a:t>
            </a:r>
          </a:p>
        </p:txBody>
      </p:sp>
      <p:sp>
        <p:nvSpPr>
          <p:cNvPr id="78" name="Subtitle Text"/>
          <p:cNvSpPr txBox="1"/>
          <p:nvPr/>
        </p:nvSpPr>
        <p:spPr>
          <a:xfrm>
            <a:off x="7197281" y="3680452"/>
            <a:ext cx="17997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If after five days there is no resolve the J.D. can refer it to the N.M.A.P.C. for Arbitration.</a:t>
            </a:r>
            <a:endParaRPr lang="en-US" sz="1400" kern="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9" name="Title"/>
          <p:cNvSpPr txBox="1"/>
          <p:nvPr/>
        </p:nvSpPr>
        <p:spPr>
          <a:xfrm>
            <a:off x="1603521" y="3535458"/>
            <a:ext cx="153374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3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3 Days</a:t>
            </a:r>
          </a:p>
        </p:txBody>
      </p:sp>
      <p:sp>
        <p:nvSpPr>
          <p:cNvPr id="80" name="Subtitle Text"/>
          <p:cNvSpPr txBox="1"/>
          <p:nvPr/>
        </p:nvSpPr>
        <p:spPr>
          <a:xfrm>
            <a:off x="1631657" y="3849430"/>
            <a:ext cx="13959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Arbitrator shall issue a decision within three days.</a:t>
            </a:r>
            <a:endParaRPr lang="en-US" sz="1000" kern="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1" name="Title"/>
          <p:cNvSpPr txBox="1"/>
          <p:nvPr/>
        </p:nvSpPr>
        <p:spPr>
          <a:xfrm>
            <a:off x="8946675" y="3535458"/>
            <a:ext cx="153374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3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Present</a:t>
            </a:r>
          </a:p>
        </p:txBody>
      </p:sp>
      <p:sp>
        <p:nvSpPr>
          <p:cNvPr id="36" name="Subtitle Text"/>
          <p:cNvSpPr txBox="1"/>
          <p:nvPr/>
        </p:nvSpPr>
        <p:spPr>
          <a:xfrm>
            <a:off x="8997019" y="3849430"/>
            <a:ext cx="13870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J.D. will present the case.</a:t>
            </a:r>
          </a:p>
        </p:txBody>
      </p:sp>
      <p:sp>
        <p:nvSpPr>
          <p:cNvPr id="26" name="Page Title"/>
          <p:cNvSpPr txBox="1"/>
          <p:nvPr/>
        </p:nvSpPr>
        <p:spPr>
          <a:xfrm>
            <a:off x="876696" y="622925"/>
            <a:ext cx="10454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Jurisdictional Disputes </a:t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2400" kern="0" cap="all" spc="500" dirty="0">
                <a:solidFill>
                  <a:schemeClr val="bg2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Maintenance Agreement</a:t>
            </a: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/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 - N.M.A. -</a:t>
            </a:r>
          </a:p>
        </p:txBody>
      </p:sp>
    </p:spTree>
    <p:extLst>
      <p:ext uri="{BB962C8B-B14F-4D97-AF65-F5344CB8AC3E}">
        <p14:creationId xmlns:p14="http://schemas.microsoft.com/office/powerpoint/2010/main" val="3650767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0" grpId="0" animBg="1"/>
      <p:bldP spid="61" grpId="0" animBg="1"/>
      <p:bldP spid="63" grpId="0" animBg="1"/>
      <p:bldP spid="59" grpId="0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6" grpId="0"/>
      <p:bldP spid="77" grpId="0"/>
      <p:bldP spid="78" grpId="0"/>
      <p:bldP spid="79" grpId="0"/>
      <p:bldP spid="80" grpId="0"/>
      <p:bldP spid="81" grpId="0"/>
      <p:bldP spid="36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"/>
          <p:cNvSpPr>
            <a:spLocks/>
          </p:cNvSpPr>
          <p:nvPr/>
        </p:nvSpPr>
        <p:spPr bwMode="auto">
          <a:xfrm>
            <a:off x="0" y="-9525"/>
            <a:ext cx="6962775" cy="6867525"/>
          </a:xfrm>
          <a:custGeom>
            <a:avLst/>
            <a:gdLst>
              <a:gd name="T0" fmla="*/ 2192 w 2192"/>
              <a:gd name="T1" fmla="*/ 1 h 2162"/>
              <a:gd name="T2" fmla="*/ 1427 w 2192"/>
              <a:gd name="T3" fmla="*/ 2161 h 2162"/>
              <a:gd name="T4" fmla="*/ 0 w 2192"/>
              <a:gd name="T5" fmla="*/ 2161 h 2162"/>
              <a:gd name="T6" fmla="*/ 0 w 2192"/>
              <a:gd name="T7" fmla="*/ 1 h 2162"/>
              <a:gd name="T8" fmla="*/ 2192 w 2192"/>
              <a:gd name="T9" fmla="*/ 1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2" h="2162">
                <a:moveTo>
                  <a:pt x="2192" y="1"/>
                </a:moveTo>
                <a:cubicBezTo>
                  <a:pt x="1427" y="2161"/>
                  <a:pt x="1427" y="2161"/>
                  <a:pt x="1427" y="2161"/>
                </a:cubicBezTo>
                <a:cubicBezTo>
                  <a:pt x="892" y="2162"/>
                  <a:pt x="535" y="2159"/>
                  <a:pt x="0" y="2161"/>
                </a:cubicBezTo>
                <a:cubicBezTo>
                  <a:pt x="0" y="1"/>
                  <a:pt x="0" y="1"/>
                  <a:pt x="0" y="1"/>
                </a:cubicBezTo>
                <a:cubicBezTo>
                  <a:pt x="973" y="3"/>
                  <a:pt x="1219" y="0"/>
                  <a:pt x="2192" y="1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Page Title"/>
          <p:cNvSpPr txBox="1"/>
          <p:nvPr/>
        </p:nvSpPr>
        <p:spPr>
          <a:xfrm>
            <a:off x="333361" y="1706173"/>
            <a:ext cx="55203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Jurisdictional Disputes </a:t>
            </a:r>
            <a:b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General Presidents Project Maintenance Agreement</a:t>
            </a:r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4000" dirty="0" smtClean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G.P.P.M.A</a:t>
            </a:r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Page Title"/>
          <p:cNvSpPr txBox="1"/>
          <p:nvPr/>
        </p:nvSpPr>
        <p:spPr>
          <a:xfrm>
            <a:off x="6636470" y="3645165"/>
            <a:ext cx="5428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Who is stipulated to the </a:t>
            </a:r>
            <a:r>
              <a:rPr lang="en-US" sz="2400" dirty="0" smtClean="0">
                <a:latin typeface="Lato Light" panose="020F0302020204030203" pitchFamily="34" charset="0"/>
                <a:cs typeface="Times New Roman" panose="02020603050405020304" pitchFamily="18" charset="0"/>
              </a:rPr>
              <a:t>G.P.P.M.A</a:t>
            </a:r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Lato Light" panose="020F03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age Title"/>
          <p:cNvSpPr txBox="1"/>
          <p:nvPr/>
        </p:nvSpPr>
        <p:spPr>
          <a:xfrm>
            <a:off x="6636470" y="4919922"/>
            <a:ext cx="5428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Any and all Contractors and Unions working under this agreement.</a:t>
            </a:r>
          </a:p>
          <a:p>
            <a:endParaRPr lang="en-US" sz="2400" dirty="0">
              <a:latin typeface="Lato Light" panose="020F030202020403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851" y="3599948"/>
            <a:ext cx="555169" cy="5551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687" y="4975665"/>
            <a:ext cx="751345" cy="75134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480" y="3894474"/>
            <a:ext cx="1656148" cy="165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2455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/>
      <p:bldP spid="12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Background Color"/>
          <p:cNvSpPr>
            <a:spLocks/>
          </p:cNvSpPr>
          <p:nvPr/>
        </p:nvSpPr>
        <p:spPr bwMode="auto">
          <a:xfrm>
            <a:off x="0" y="4273617"/>
            <a:ext cx="12169722" cy="25939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2" name="Icon"/>
          <p:cNvSpPr/>
          <p:nvPr/>
        </p:nvSpPr>
        <p:spPr>
          <a:xfrm>
            <a:off x="5664000" y="3829776"/>
            <a:ext cx="864000" cy="86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ctr"/>
          <a:lstStyle/>
          <a:p>
            <a:pPr algn="ctr"/>
            <a:endParaRPr lang="en-US" sz="4400" dirty="0">
              <a:solidFill>
                <a:schemeClr val="bg2"/>
              </a:solidFill>
              <a:latin typeface="ElegantIcons" panose="02000503000000000000" pitchFamily="2" charset="2"/>
            </a:endParaRPr>
          </a:p>
        </p:txBody>
      </p:sp>
      <p:sp>
        <p:nvSpPr>
          <p:cNvPr id="32" name="Page Title"/>
          <p:cNvSpPr txBox="1"/>
          <p:nvPr/>
        </p:nvSpPr>
        <p:spPr>
          <a:xfrm>
            <a:off x="2010075" y="4785740"/>
            <a:ext cx="81718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Lato Light" panose="020F0302020204030203" pitchFamily="34" charset="0"/>
              </a:rPr>
              <a:t>Overview of Policies and Procedures</a:t>
            </a:r>
          </a:p>
          <a:p>
            <a:pPr algn="ctr"/>
            <a:r>
              <a:rPr lang="en-US" sz="3200" dirty="0">
                <a:solidFill>
                  <a:srgbClr val="FFC000"/>
                </a:solidFill>
                <a:latin typeface="Lato Light" panose="020F0302020204030203" pitchFamily="34" charset="0"/>
              </a:rPr>
              <a:t>for</a:t>
            </a:r>
          </a:p>
          <a:p>
            <a:pPr algn="ctr"/>
            <a:r>
              <a:rPr lang="en-US" sz="3200" dirty="0">
                <a:solidFill>
                  <a:srgbClr val="FFC000"/>
                </a:solidFill>
                <a:latin typeface="Lato Light" panose="020F0302020204030203" pitchFamily="34" charset="0"/>
              </a:rPr>
              <a:t>Filing Grievances and Jurisdictional Disputes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24000" y="847023"/>
            <a:ext cx="9144000" cy="2569945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30000"/>
              </a:lnSpc>
            </a:pPr>
            <a:r>
              <a:rPr lang="en-US" dirty="0">
                <a:latin typeface="Lato" panose="020F0502020204030203" pitchFamily="34" charset="0"/>
                <a:cs typeface="Times New Roman" panose="02020603050405020304" pitchFamily="18" charset="0"/>
              </a:rPr>
              <a:t>Jurisdictional Disputes</a:t>
            </a:r>
            <a:br>
              <a:rPr lang="en-US" dirty="0">
                <a:latin typeface="Lato" panose="020F0502020204030203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Lato" panose="020F0502020204030203" pitchFamily="34" charset="0"/>
                <a:cs typeface="Times New Roman" panose="02020603050405020304" pitchFamily="18" charset="0"/>
              </a:rPr>
              <a:t>and</a:t>
            </a:r>
            <a:br>
              <a:rPr lang="en-US" dirty="0">
                <a:latin typeface="Lato" panose="020F0502020204030203" pitchFamily="34" charset="0"/>
                <a:cs typeface="Times New Roman" panose="02020603050405020304" pitchFamily="18" charset="0"/>
              </a:rPr>
            </a:br>
            <a:r>
              <a:rPr lang="en-US" dirty="0">
                <a:latin typeface="Lato" panose="020F0502020204030203" pitchFamily="34" charset="0"/>
                <a:cs typeface="Times New Roman" panose="02020603050405020304" pitchFamily="18" charset="0"/>
              </a:rPr>
              <a:t>Grievances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621" y="4065466"/>
            <a:ext cx="389552" cy="38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4327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" grpId="0" animBg="1"/>
      <p:bldP spid="32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elcome Subtitle"/>
          <p:cNvSpPr txBox="1"/>
          <p:nvPr/>
        </p:nvSpPr>
        <p:spPr>
          <a:xfrm>
            <a:off x="2318994" y="5283622"/>
            <a:ext cx="1553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Speak to the Contractor who was awarded the work.</a:t>
            </a:r>
          </a:p>
        </p:txBody>
      </p:sp>
      <p:sp>
        <p:nvSpPr>
          <p:cNvPr id="43" name="Oval 42"/>
          <p:cNvSpPr/>
          <p:nvPr/>
        </p:nvSpPr>
        <p:spPr>
          <a:xfrm>
            <a:off x="2432796" y="3460323"/>
            <a:ext cx="1440000" cy="1440000"/>
          </a:xfrm>
          <a:prstGeom prst="ellipse">
            <a:avLst/>
          </a:prstGeom>
          <a:noFill/>
          <a:ln w="6350"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49" name="Oval 48"/>
          <p:cNvSpPr/>
          <p:nvPr/>
        </p:nvSpPr>
        <p:spPr>
          <a:xfrm>
            <a:off x="4438831" y="3460323"/>
            <a:ext cx="1440000" cy="14400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50" name="Oval 49"/>
          <p:cNvSpPr/>
          <p:nvPr/>
        </p:nvSpPr>
        <p:spPr>
          <a:xfrm>
            <a:off x="6444866" y="3460323"/>
            <a:ext cx="1440000" cy="14400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51" name="Oval 50"/>
          <p:cNvSpPr/>
          <p:nvPr/>
        </p:nvSpPr>
        <p:spPr>
          <a:xfrm>
            <a:off x="8450900" y="3460323"/>
            <a:ext cx="1440000" cy="14400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47" name="Subtitle Text"/>
          <p:cNvSpPr txBox="1"/>
          <p:nvPr/>
        </p:nvSpPr>
        <p:spPr>
          <a:xfrm>
            <a:off x="3509011" y="2684577"/>
            <a:ext cx="5173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Try to resolve it at the Local Level -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 </a:t>
            </a:r>
          </a:p>
        </p:txBody>
      </p:sp>
      <p:sp>
        <p:nvSpPr>
          <p:cNvPr id="52" name="Page Title"/>
          <p:cNvSpPr txBox="1"/>
          <p:nvPr/>
        </p:nvSpPr>
        <p:spPr>
          <a:xfrm>
            <a:off x="989815" y="963042"/>
            <a:ext cx="10454326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Jurisdictional Disputes </a:t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195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General Presidents Project Maintenance Agreement</a:t>
            </a: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/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G.P.M.A.</a:t>
            </a:r>
          </a:p>
        </p:txBody>
      </p:sp>
      <p:sp>
        <p:nvSpPr>
          <p:cNvPr id="54" name="Welcome Subtitle"/>
          <p:cNvSpPr txBox="1"/>
          <p:nvPr/>
        </p:nvSpPr>
        <p:spPr>
          <a:xfrm>
            <a:off x="4372594" y="5264924"/>
            <a:ext cx="1553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Speak to the other Craft Representative.</a:t>
            </a:r>
          </a:p>
        </p:txBody>
      </p:sp>
      <p:sp>
        <p:nvSpPr>
          <p:cNvPr id="55" name="Welcome Subtitle"/>
          <p:cNvSpPr txBox="1"/>
          <p:nvPr/>
        </p:nvSpPr>
        <p:spPr>
          <a:xfrm>
            <a:off x="6482574" y="5283621"/>
            <a:ext cx="1553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Document all Communication with date, time, location, and who you spoke with.</a:t>
            </a:r>
          </a:p>
        </p:txBody>
      </p:sp>
      <p:sp>
        <p:nvSpPr>
          <p:cNvPr id="56" name="Welcome Subtitle"/>
          <p:cNvSpPr txBox="1"/>
          <p:nvPr/>
        </p:nvSpPr>
        <p:spPr>
          <a:xfrm>
            <a:off x="8449512" y="5267254"/>
            <a:ext cx="1553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These steps need to be done as soon as you are aware of the dispute.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716" y="3746500"/>
            <a:ext cx="934160" cy="934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482" y="3670503"/>
            <a:ext cx="996023" cy="9960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136" y="3751346"/>
            <a:ext cx="943165" cy="9431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990" y="3670503"/>
            <a:ext cx="986845" cy="98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2392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3" grpId="0" animBg="1"/>
      <p:bldP spid="49" grpId="0" animBg="1"/>
      <p:bldP spid="50" grpId="0" animBg="1"/>
      <p:bldP spid="51" grpId="0" animBg="1"/>
      <p:bldP spid="47" grpId="0"/>
      <p:bldP spid="52" grpId="0"/>
      <p:bldP spid="54" grpId="0"/>
      <p:bldP spid="55" grpId="0"/>
      <p:bldP spid="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"/>
          <p:cNvSpPr/>
          <p:nvPr/>
        </p:nvSpPr>
        <p:spPr>
          <a:xfrm>
            <a:off x="430959" y="2830199"/>
            <a:ext cx="1960337" cy="3146665"/>
          </a:xfrm>
          <a:prstGeom prst="round2DiagRect">
            <a:avLst>
              <a:gd name="adj1" fmla="val 34888"/>
              <a:gd name="adj2" fmla="val 0"/>
            </a:avLst>
          </a:prstGeom>
          <a:gradFill>
            <a:gsLst>
              <a:gs pos="51000">
                <a:srgbClr val="E5DEDB">
                  <a:alpha val="0"/>
                </a:srgbClr>
              </a:gs>
              <a:gs pos="0">
                <a:srgbClr val="E5DEDB">
                  <a:alpha val="10000"/>
                </a:srgbClr>
              </a:gs>
            </a:gsLst>
            <a:lin ang="0" scaled="0"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Number"/>
          <p:cNvSpPr>
            <a:spLocks noChangeArrowheads="1"/>
          </p:cNvSpPr>
          <p:nvPr/>
        </p:nvSpPr>
        <p:spPr bwMode="auto">
          <a:xfrm>
            <a:off x="1647294" y="2986917"/>
            <a:ext cx="59631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Lato Black" panose="020F0A02020204030203" pitchFamily="34" charset="0"/>
              </a:rPr>
              <a:t>01</a:t>
            </a:r>
            <a:endParaRPr kumimoji="0" lang="en-US" altLang="en-US" sz="4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3" name="Icon"/>
          <p:cNvSpPr/>
          <p:nvPr/>
        </p:nvSpPr>
        <p:spPr>
          <a:xfrm>
            <a:off x="2399284" y="3016595"/>
            <a:ext cx="716946" cy="54367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Title"/>
          <p:cNvSpPr txBox="1"/>
          <p:nvPr/>
        </p:nvSpPr>
        <p:spPr>
          <a:xfrm>
            <a:off x="486487" y="3560267"/>
            <a:ext cx="1181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100" noProof="0" dirty="0" smtClean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Report</a:t>
            </a:r>
            <a:endParaRPr kumimoji="0" lang="en-US" sz="1400" b="0" i="0" u="none" strike="noStrike" kern="0" cap="all" spc="10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57" name="Subtitle Text"/>
          <p:cNvSpPr txBox="1"/>
          <p:nvPr/>
        </p:nvSpPr>
        <p:spPr>
          <a:xfrm>
            <a:off x="486487" y="3901501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Provide any and all documentation to the </a:t>
            </a:r>
            <a:r>
              <a:rPr lang="en-US" sz="1200" kern="0" spc="3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J.D</a:t>
            </a:r>
            <a:endParaRPr lang="en-US" sz="1200" kern="0" spc="3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6" name="Diagram"/>
          <p:cNvSpPr/>
          <p:nvPr/>
        </p:nvSpPr>
        <p:spPr>
          <a:xfrm>
            <a:off x="6374202" y="2777447"/>
            <a:ext cx="1960337" cy="3139260"/>
          </a:xfrm>
          <a:prstGeom prst="round2DiagRect">
            <a:avLst>
              <a:gd name="adj1" fmla="val 29364"/>
              <a:gd name="adj2" fmla="val 0"/>
            </a:avLst>
          </a:prstGeom>
          <a:gradFill>
            <a:gsLst>
              <a:gs pos="51000">
                <a:srgbClr val="E5DEDB">
                  <a:alpha val="0"/>
                </a:srgbClr>
              </a:gs>
              <a:gs pos="0">
                <a:srgbClr val="E5DEDB">
                  <a:alpha val="10000"/>
                </a:srgbClr>
              </a:gs>
            </a:gsLst>
            <a:lin ang="0" scaled="0"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7" name="Number"/>
          <p:cNvSpPr>
            <a:spLocks noChangeArrowheads="1"/>
          </p:cNvSpPr>
          <p:nvPr/>
        </p:nvSpPr>
        <p:spPr bwMode="auto">
          <a:xfrm>
            <a:off x="7555559" y="2979512"/>
            <a:ext cx="51937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Lato Black" panose="020F0A02020204030203" pitchFamily="34" charset="0"/>
              </a:rPr>
              <a:t>03</a:t>
            </a:r>
            <a:endParaRPr kumimoji="0" lang="en-US" altLang="en-US" sz="4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78" name="Icon"/>
          <p:cNvSpPr/>
          <p:nvPr/>
        </p:nvSpPr>
        <p:spPr>
          <a:xfrm>
            <a:off x="8343645" y="3009190"/>
            <a:ext cx="716946" cy="54367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9" name="Title"/>
          <p:cNvSpPr txBox="1"/>
          <p:nvPr/>
        </p:nvSpPr>
        <p:spPr>
          <a:xfrm>
            <a:off x="6454370" y="3541232"/>
            <a:ext cx="1202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100" noProof="0" dirty="0" smtClean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Meet</a:t>
            </a:r>
            <a:endParaRPr kumimoji="0" lang="en-US" sz="1400" b="0" i="0" u="none" strike="noStrike" kern="0" cap="all" spc="10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82" name="Diagram"/>
          <p:cNvSpPr/>
          <p:nvPr/>
        </p:nvSpPr>
        <p:spPr>
          <a:xfrm>
            <a:off x="9294213" y="2822794"/>
            <a:ext cx="1960337" cy="3146665"/>
          </a:xfrm>
          <a:prstGeom prst="round2DiagRect">
            <a:avLst>
              <a:gd name="adj1" fmla="val 34888"/>
              <a:gd name="adj2" fmla="val 0"/>
            </a:avLst>
          </a:prstGeom>
          <a:gradFill>
            <a:gsLst>
              <a:gs pos="51000">
                <a:srgbClr val="DFDF13">
                  <a:alpha val="0"/>
                </a:srgbClr>
              </a:gs>
              <a:gs pos="0">
                <a:srgbClr val="DFDF13">
                  <a:alpha val="9000"/>
                </a:srgbClr>
              </a:gs>
            </a:gsLst>
            <a:lin ang="0" scaled="0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3" name="Number"/>
          <p:cNvSpPr>
            <a:spLocks noChangeArrowheads="1"/>
          </p:cNvSpPr>
          <p:nvPr/>
        </p:nvSpPr>
        <p:spPr bwMode="auto">
          <a:xfrm>
            <a:off x="10510548" y="2979512"/>
            <a:ext cx="51937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ato Black" panose="020F0A02020204030203" pitchFamily="34" charset="0"/>
              </a:rPr>
              <a:t>04</a:t>
            </a:r>
            <a:endParaRPr kumimoji="0" lang="en-US" altLang="en-US" sz="4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84" name="Icon"/>
          <p:cNvSpPr/>
          <p:nvPr/>
        </p:nvSpPr>
        <p:spPr>
          <a:xfrm>
            <a:off x="11250506" y="3009190"/>
            <a:ext cx="716946" cy="54367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85" name="Title"/>
          <p:cNvSpPr txBox="1"/>
          <p:nvPr/>
        </p:nvSpPr>
        <p:spPr>
          <a:xfrm>
            <a:off x="9329191" y="3519361"/>
            <a:ext cx="1181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resolve</a:t>
            </a:r>
            <a:endParaRPr kumimoji="0" lang="en-US" sz="1400" b="0" i="0" u="none" strike="noStrike" kern="0" cap="all" spc="10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86" name="Subtitle Text"/>
          <p:cNvSpPr txBox="1"/>
          <p:nvPr/>
        </p:nvSpPr>
        <p:spPr>
          <a:xfrm>
            <a:off x="9329192" y="3743264"/>
            <a:ext cx="20732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If no resolve the J.D. will submit a statement of facts and a request to the General Presidents Committee for assistance in resolving the </a:t>
            </a:r>
            <a:endParaRPr lang="en-US" sz="1200" kern="0" spc="300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1200" kern="0" spc="3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said </a:t>
            </a:r>
            <a:r>
              <a:rPr lang="en-US" sz="12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dispute</a:t>
            </a:r>
            <a:r>
              <a:rPr lang="en-US" sz="1200" kern="0" spc="3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en-US" sz="1200" kern="0" spc="3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794" y="3111730"/>
            <a:ext cx="365926" cy="365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456" y="3055932"/>
            <a:ext cx="530911" cy="530911"/>
          </a:xfrm>
          <a:prstGeom prst="rect">
            <a:avLst/>
          </a:prstGeom>
        </p:spPr>
      </p:pic>
      <p:sp>
        <p:nvSpPr>
          <p:cNvPr id="29" name="Page Title"/>
          <p:cNvSpPr txBox="1"/>
          <p:nvPr/>
        </p:nvSpPr>
        <p:spPr>
          <a:xfrm>
            <a:off x="970961" y="594644"/>
            <a:ext cx="10454326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Jurisdictional Disputes </a:t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195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General Presidents Project Maintenance Agreement</a:t>
            </a: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/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3200" kern="0" cap="all" spc="5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G.P.P.M.A</a:t>
            </a: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.</a:t>
            </a:r>
          </a:p>
        </p:txBody>
      </p:sp>
      <p:sp>
        <p:nvSpPr>
          <p:cNvPr id="21" name="Diagram"/>
          <p:cNvSpPr/>
          <p:nvPr/>
        </p:nvSpPr>
        <p:spPr>
          <a:xfrm>
            <a:off x="3372344" y="2822794"/>
            <a:ext cx="1960337" cy="3146665"/>
          </a:xfrm>
          <a:prstGeom prst="round2DiagRect">
            <a:avLst>
              <a:gd name="adj1" fmla="val 34888"/>
              <a:gd name="adj2" fmla="val 0"/>
            </a:avLst>
          </a:prstGeom>
          <a:gradFill>
            <a:gsLst>
              <a:gs pos="51000">
                <a:srgbClr val="E5DEDB">
                  <a:alpha val="0"/>
                </a:srgbClr>
              </a:gs>
              <a:gs pos="0">
                <a:srgbClr val="E5DEDB">
                  <a:alpha val="10000"/>
                </a:srgbClr>
              </a:gs>
            </a:gsLst>
            <a:lin ang="0" scaled="0"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Number"/>
          <p:cNvSpPr>
            <a:spLocks noChangeArrowheads="1"/>
          </p:cNvSpPr>
          <p:nvPr/>
        </p:nvSpPr>
        <p:spPr bwMode="auto">
          <a:xfrm>
            <a:off x="4600711" y="2979512"/>
            <a:ext cx="51937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Lato Black" panose="020F0A02020204030203" pitchFamily="34" charset="0"/>
              </a:rPr>
              <a:t>02</a:t>
            </a:r>
            <a:endParaRPr kumimoji="0" lang="en-US" altLang="en-US" sz="4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23" name="Icon"/>
          <p:cNvSpPr/>
          <p:nvPr/>
        </p:nvSpPr>
        <p:spPr>
          <a:xfrm>
            <a:off x="5328637" y="3009190"/>
            <a:ext cx="716946" cy="54367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Title"/>
          <p:cNvSpPr txBox="1"/>
          <p:nvPr/>
        </p:nvSpPr>
        <p:spPr>
          <a:xfrm>
            <a:off x="3419354" y="3575924"/>
            <a:ext cx="1181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assign</a:t>
            </a:r>
            <a:endParaRPr kumimoji="0" lang="en-US" sz="1400" b="0" i="0" u="none" strike="noStrike" kern="0" cap="all" spc="10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25" name="Subtitle Text"/>
          <p:cNvSpPr txBox="1"/>
          <p:nvPr/>
        </p:nvSpPr>
        <p:spPr>
          <a:xfrm>
            <a:off x="3439904" y="3894096"/>
            <a:ext cx="180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spc="300" dirty="0" err="1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J.D.will</a:t>
            </a:r>
            <a:r>
              <a:rPr lang="en-US" sz="1200" kern="0" spc="3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1200" kern="0" spc="3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notify the other International Union of the dispute and assign a IVP to the case. Other Int. Union will do the same.</a:t>
            </a:r>
            <a:endParaRPr lang="en-US" sz="1200" kern="0" spc="3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275" y="3098063"/>
            <a:ext cx="365926" cy="365926"/>
          </a:xfrm>
          <a:prstGeom prst="rect">
            <a:avLst/>
          </a:prstGeom>
        </p:spPr>
      </p:pic>
      <p:sp>
        <p:nvSpPr>
          <p:cNvPr id="27" name="Subtitle Text"/>
          <p:cNvSpPr txBox="1"/>
          <p:nvPr/>
        </p:nvSpPr>
        <p:spPr>
          <a:xfrm>
            <a:off x="6464704" y="3943503"/>
            <a:ext cx="180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spc="3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two Int. Reps shall meet and try to come to a resolve.</a:t>
            </a:r>
            <a:endParaRPr lang="en-US" sz="1200" kern="0" spc="3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1899" y="3035558"/>
            <a:ext cx="767516" cy="76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688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3" grpId="0"/>
      <p:bldP spid="3" grpId="0" animBg="1"/>
      <p:bldP spid="56" grpId="0"/>
      <p:bldP spid="57" grpId="0"/>
      <p:bldP spid="76" grpId="0" animBg="1"/>
      <p:bldP spid="77" grpId="0"/>
      <p:bldP spid="78" grpId="0" animBg="1"/>
      <p:bldP spid="79" grpId="0"/>
      <p:bldP spid="82" grpId="0" animBg="1"/>
      <p:bldP spid="83" grpId="0"/>
      <p:bldP spid="84" grpId="0" animBg="1" autoUpdateAnimBg="0"/>
      <p:bldP spid="85" grpId="0"/>
      <p:bldP spid="86" grpId="0"/>
      <p:bldP spid="29" grpId="0"/>
      <p:bldP spid="21" grpId="0" animBg="1"/>
      <p:bldP spid="22" grpId="0"/>
      <p:bldP spid="23" grpId="0" animBg="1"/>
      <p:bldP spid="24" grpId="0"/>
      <p:bldP spid="25" grpId="0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gram"/>
          <p:cNvSpPr>
            <a:spLocks/>
          </p:cNvSpPr>
          <p:nvPr/>
        </p:nvSpPr>
        <p:spPr bwMode="auto">
          <a:xfrm>
            <a:off x="4052633" y="2037351"/>
            <a:ext cx="4122354" cy="421267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>
                <a:latin typeface="Lato Hairline" panose="020F0202020204030203" pitchFamily="34" charset="0"/>
                <a:cs typeface="Times New Roman" panose="02020603050405020304" pitchFamily="18" charset="0"/>
              </a:rPr>
              <a:t>Claim our work, but have proof to back it up.</a:t>
            </a:r>
          </a:p>
        </p:txBody>
      </p:sp>
      <p:sp>
        <p:nvSpPr>
          <p:cNvPr id="104" name="Icon"/>
          <p:cNvSpPr/>
          <p:nvPr/>
        </p:nvSpPr>
        <p:spPr>
          <a:xfrm>
            <a:off x="4132140" y="2370782"/>
            <a:ext cx="864000" cy="864000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108" name="Subtitle Text"/>
          <p:cNvSpPr txBox="1"/>
          <p:nvPr/>
        </p:nvSpPr>
        <p:spPr>
          <a:xfrm>
            <a:off x="1320748" y="2567983"/>
            <a:ext cx="27318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Different Agreements / Different procedures and timelines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53" name="Icon"/>
          <p:cNvSpPr/>
          <p:nvPr/>
        </p:nvSpPr>
        <p:spPr>
          <a:xfrm>
            <a:off x="3620633" y="3538897"/>
            <a:ext cx="864000" cy="864000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144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54" name="Icon"/>
          <p:cNvSpPr/>
          <p:nvPr/>
        </p:nvSpPr>
        <p:spPr>
          <a:xfrm>
            <a:off x="4011845" y="4894460"/>
            <a:ext cx="864000" cy="864000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56" name="Icon"/>
          <p:cNvSpPr/>
          <p:nvPr/>
        </p:nvSpPr>
        <p:spPr>
          <a:xfrm>
            <a:off x="7252005" y="2370782"/>
            <a:ext cx="864000" cy="864000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57" name="Icon"/>
          <p:cNvSpPr/>
          <p:nvPr/>
        </p:nvSpPr>
        <p:spPr>
          <a:xfrm>
            <a:off x="7789573" y="3538897"/>
            <a:ext cx="864000" cy="864000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08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59" name="Icon"/>
          <p:cNvSpPr/>
          <p:nvPr/>
        </p:nvSpPr>
        <p:spPr>
          <a:xfrm>
            <a:off x="7321264" y="4894460"/>
            <a:ext cx="864000" cy="864000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0" name="Subtitle Text"/>
          <p:cNvSpPr txBox="1"/>
          <p:nvPr/>
        </p:nvSpPr>
        <p:spPr>
          <a:xfrm>
            <a:off x="827773" y="3764848"/>
            <a:ext cx="2731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Ongoing documentation of area and past practice.</a:t>
            </a:r>
          </a:p>
        </p:txBody>
      </p:sp>
      <p:sp>
        <p:nvSpPr>
          <p:cNvPr id="63" name="Subtitle Text"/>
          <p:cNvSpPr txBox="1"/>
          <p:nvPr/>
        </p:nvSpPr>
        <p:spPr>
          <a:xfrm>
            <a:off x="1183912" y="5187116"/>
            <a:ext cx="2731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Attended the pre-jobs</a:t>
            </a:r>
          </a:p>
        </p:txBody>
      </p:sp>
      <p:sp>
        <p:nvSpPr>
          <p:cNvPr id="66" name="Subtitle Text"/>
          <p:cNvSpPr txBox="1"/>
          <p:nvPr/>
        </p:nvSpPr>
        <p:spPr>
          <a:xfrm>
            <a:off x="8398468" y="2567983"/>
            <a:ext cx="2731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Know what to ask if not brought up.</a:t>
            </a:r>
          </a:p>
        </p:txBody>
      </p:sp>
      <p:sp>
        <p:nvSpPr>
          <p:cNvPr id="69" name="Subtitle Text"/>
          <p:cNvSpPr txBox="1"/>
          <p:nvPr/>
        </p:nvSpPr>
        <p:spPr>
          <a:xfrm>
            <a:off x="8748042" y="3731869"/>
            <a:ext cx="2731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Get it in the minutes of the pre-job.</a:t>
            </a:r>
          </a:p>
        </p:txBody>
      </p:sp>
      <p:sp>
        <p:nvSpPr>
          <p:cNvPr id="76" name="Subtitle Text"/>
          <p:cNvSpPr txBox="1"/>
          <p:nvPr/>
        </p:nvSpPr>
        <p:spPr>
          <a:xfrm>
            <a:off x="8311823" y="5134600"/>
            <a:ext cx="2731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Understand your timelines.</a:t>
            </a:r>
          </a:p>
        </p:txBody>
      </p:sp>
      <p:sp>
        <p:nvSpPr>
          <p:cNvPr id="81" name="Page Title"/>
          <p:cNvSpPr txBox="1"/>
          <p:nvPr/>
        </p:nvSpPr>
        <p:spPr>
          <a:xfrm>
            <a:off x="2688877" y="623416"/>
            <a:ext cx="69918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Jurisdictional Dispute</a:t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Overview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106" y="2450969"/>
            <a:ext cx="662109" cy="6621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057" y="3710544"/>
            <a:ext cx="495151" cy="4951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866" y="5016249"/>
            <a:ext cx="562097" cy="5620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309" y="2510930"/>
            <a:ext cx="637326" cy="6373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635" y="3725671"/>
            <a:ext cx="535292" cy="5352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441" y="5055332"/>
            <a:ext cx="571344" cy="57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799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4" grpId="0" animBg="1"/>
      <p:bldP spid="108" grpId="0"/>
      <p:bldP spid="53" grpId="0" animBg="1"/>
      <p:bldP spid="54" grpId="0" animBg="1"/>
      <p:bldP spid="56" grpId="0" animBg="1"/>
      <p:bldP spid="57" grpId="0" animBg="1"/>
      <p:bldP spid="59" grpId="0" animBg="1"/>
      <p:bldP spid="60" grpId="0"/>
      <p:bldP spid="63" grpId="0"/>
      <p:bldP spid="66" grpId="0"/>
      <p:bldP spid="69" grpId="0"/>
      <p:bldP spid="76" grpId="0"/>
      <p:bldP spid="8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"/>
          <p:cNvSpPr>
            <a:spLocks/>
          </p:cNvSpPr>
          <p:nvPr/>
        </p:nvSpPr>
        <p:spPr bwMode="auto">
          <a:xfrm>
            <a:off x="0" y="0"/>
            <a:ext cx="6962775" cy="6867525"/>
          </a:xfrm>
          <a:custGeom>
            <a:avLst/>
            <a:gdLst>
              <a:gd name="T0" fmla="*/ 2192 w 2192"/>
              <a:gd name="T1" fmla="*/ 1 h 2162"/>
              <a:gd name="T2" fmla="*/ 1427 w 2192"/>
              <a:gd name="T3" fmla="*/ 2161 h 2162"/>
              <a:gd name="T4" fmla="*/ 0 w 2192"/>
              <a:gd name="T5" fmla="*/ 2161 h 2162"/>
              <a:gd name="T6" fmla="*/ 0 w 2192"/>
              <a:gd name="T7" fmla="*/ 1 h 2162"/>
              <a:gd name="T8" fmla="*/ 2192 w 2192"/>
              <a:gd name="T9" fmla="*/ 1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2" h="2162">
                <a:moveTo>
                  <a:pt x="2192" y="1"/>
                </a:moveTo>
                <a:cubicBezTo>
                  <a:pt x="1427" y="2161"/>
                  <a:pt x="1427" y="2161"/>
                  <a:pt x="1427" y="2161"/>
                </a:cubicBezTo>
                <a:cubicBezTo>
                  <a:pt x="892" y="2162"/>
                  <a:pt x="535" y="2159"/>
                  <a:pt x="0" y="2161"/>
                </a:cubicBezTo>
                <a:cubicBezTo>
                  <a:pt x="0" y="1"/>
                  <a:pt x="0" y="1"/>
                  <a:pt x="0" y="1"/>
                </a:cubicBezTo>
                <a:cubicBezTo>
                  <a:pt x="973" y="3"/>
                  <a:pt x="1219" y="0"/>
                  <a:pt x="2192" y="1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Page Title"/>
          <p:cNvSpPr txBox="1"/>
          <p:nvPr/>
        </p:nvSpPr>
        <p:spPr>
          <a:xfrm>
            <a:off x="333361" y="1706173"/>
            <a:ext cx="552038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Grievance Procedures</a:t>
            </a:r>
            <a:b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National Maintenance Agreement</a:t>
            </a:r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N.M.A.</a:t>
            </a:r>
          </a:p>
        </p:txBody>
      </p:sp>
      <p:sp>
        <p:nvSpPr>
          <p:cNvPr id="12" name="Page Title"/>
          <p:cNvSpPr txBox="1"/>
          <p:nvPr/>
        </p:nvSpPr>
        <p:spPr>
          <a:xfrm>
            <a:off x="6432075" y="3049573"/>
            <a:ext cx="54282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Lato Light" panose="020F0302020204030203" pitchFamily="34" charset="0"/>
                <a:cs typeface="Times New Roman" panose="02020603050405020304" pitchFamily="18" charset="0"/>
              </a:rPr>
              <a:t>A dispute arising from non-compliance with this agreement or any other agreement that is incorporated into this agreement by reference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Lato Light" panose="020F03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age Title"/>
          <p:cNvSpPr txBox="1"/>
          <p:nvPr/>
        </p:nvSpPr>
        <p:spPr>
          <a:xfrm>
            <a:off x="5599522" y="5052620"/>
            <a:ext cx="62608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  <a:latin typeface="Lato Light" panose="020F0302020204030203" pitchFamily="34" charset="0"/>
                <a:cs typeface="Times New Roman" panose="02020603050405020304" pitchFamily="18" charset="0"/>
              </a:rPr>
              <a:t>Note: </a:t>
            </a:r>
            <a:r>
              <a:rPr lang="en-US" sz="2000" dirty="0">
                <a:latin typeface="Lato Light" panose="020F0302020204030203" pitchFamily="34" charset="0"/>
                <a:cs typeface="Times New Roman" panose="02020603050405020304" pitchFamily="18" charset="0"/>
              </a:rPr>
              <a:t>All Grievances shall be filed within 10 calendar days after the issue has occurred.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97" y="3772848"/>
            <a:ext cx="1987658" cy="1987658"/>
          </a:xfrm>
          <a:prstGeom prst="rect">
            <a:avLst/>
          </a:prstGeom>
        </p:spPr>
      </p:pic>
      <p:sp>
        <p:nvSpPr>
          <p:cNvPr id="14" name="Page Title"/>
          <p:cNvSpPr txBox="1"/>
          <p:nvPr/>
        </p:nvSpPr>
        <p:spPr>
          <a:xfrm>
            <a:off x="7179592" y="1942554"/>
            <a:ext cx="40586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Lato Light" panose="020F0302020204030203" pitchFamily="34" charset="0"/>
                <a:cs typeface="Times New Roman" panose="02020603050405020304" pitchFamily="18" charset="0"/>
              </a:rPr>
              <a:t>What constitutes a Grievance</a:t>
            </a:r>
          </a:p>
        </p:txBody>
      </p:sp>
    </p:spTree>
    <p:extLst>
      <p:ext uri="{BB962C8B-B14F-4D97-AF65-F5344CB8AC3E}">
        <p14:creationId xmlns:p14="http://schemas.microsoft.com/office/powerpoint/2010/main" val="41588100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/>
      <p:bldP spid="12" grpId="0"/>
      <p:bldP spid="10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>
            <a:off x="2813753" y="3504461"/>
            <a:ext cx="695258" cy="549143"/>
          </a:xfrm>
          <a:prstGeom prst="bentConnector3">
            <a:avLst>
              <a:gd name="adj1" fmla="val -1369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Subtitle Text"/>
          <p:cNvSpPr txBox="1"/>
          <p:nvPr/>
        </p:nvSpPr>
        <p:spPr>
          <a:xfrm>
            <a:off x="555935" y="3683814"/>
            <a:ext cx="27318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Local Union Steward and Contractor Supervisor try to remedy the issue.</a:t>
            </a:r>
          </a:p>
        </p:txBody>
      </p:sp>
      <p:sp>
        <p:nvSpPr>
          <p:cNvPr id="107" name="Title"/>
          <p:cNvSpPr txBox="1"/>
          <p:nvPr/>
        </p:nvSpPr>
        <p:spPr>
          <a:xfrm>
            <a:off x="555935" y="3391130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50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step one</a:t>
            </a:r>
          </a:p>
        </p:txBody>
      </p: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5" name="Page Title"/>
          <p:cNvSpPr txBox="1"/>
          <p:nvPr/>
        </p:nvSpPr>
        <p:spPr>
          <a:xfrm>
            <a:off x="946475" y="668720"/>
            <a:ext cx="10454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 </a:t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240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Maintenance Agreement</a:t>
            </a: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/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N.M.A.</a:t>
            </a:r>
          </a:p>
        </p:txBody>
      </p:sp>
    </p:spTree>
    <p:extLst>
      <p:ext uri="{BB962C8B-B14F-4D97-AF65-F5344CB8AC3E}">
        <p14:creationId xmlns:p14="http://schemas.microsoft.com/office/powerpoint/2010/main" val="7563681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07" grpId="0"/>
      <p:bldP spid="3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>
            <a:off x="2813753" y="3504461"/>
            <a:ext cx="695258" cy="549143"/>
          </a:xfrm>
          <a:prstGeom prst="bentConnector3">
            <a:avLst>
              <a:gd name="adj1" fmla="val -1369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ne"/>
          <p:cNvCxnSpPr>
            <a:endCxn id="118" idx="3"/>
          </p:cNvCxnSpPr>
          <p:nvPr/>
        </p:nvCxnSpPr>
        <p:spPr>
          <a:xfrm rot="5400000">
            <a:off x="6934280" y="3990526"/>
            <a:ext cx="870320" cy="632354"/>
          </a:xfrm>
          <a:prstGeom prst="bentConnector2">
            <a:avLst/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itle"/>
          <p:cNvSpPr txBox="1"/>
          <p:nvPr/>
        </p:nvSpPr>
        <p:spPr>
          <a:xfrm>
            <a:off x="1123429" y="3350572"/>
            <a:ext cx="1848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one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2" name="Subtitle Text"/>
          <p:cNvSpPr txBox="1"/>
          <p:nvPr/>
        </p:nvSpPr>
        <p:spPr>
          <a:xfrm>
            <a:off x="7930902" y="4137438"/>
            <a:ext cx="32021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Local Union Manager/ Agent meet with Contractor Supervisor to try to remedy the issue.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113" name="Title"/>
          <p:cNvSpPr txBox="1"/>
          <p:nvPr/>
        </p:nvSpPr>
        <p:spPr>
          <a:xfrm>
            <a:off x="7930903" y="3717654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two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grpSp>
        <p:nvGrpSpPr>
          <p:cNvPr id="126" name="Diagram"/>
          <p:cNvGrpSpPr/>
          <p:nvPr/>
        </p:nvGrpSpPr>
        <p:grpSpPr>
          <a:xfrm>
            <a:off x="3930650" y="3560763"/>
            <a:ext cx="3122613" cy="1698625"/>
            <a:chOff x="3930650" y="3560763"/>
            <a:chExt cx="3122613" cy="1698625"/>
          </a:xfrm>
        </p:grpSpPr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3930650" y="3714751"/>
              <a:ext cx="3122613" cy="1544637"/>
            </a:xfrm>
            <a:custGeom>
              <a:avLst/>
              <a:gdLst>
                <a:gd name="connsiteX0" fmla="*/ 0 w 3122613"/>
                <a:gd name="connsiteY0" fmla="*/ 0 h 1544637"/>
                <a:gd name="connsiteX1" fmla="*/ 2070101 w 3122613"/>
                <a:gd name="connsiteY1" fmla="*/ 1111250 h 1544637"/>
                <a:gd name="connsiteX2" fmla="*/ 3122613 w 3122613"/>
                <a:gd name="connsiteY2" fmla="*/ 669925 h 1544637"/>
                <a:gd name="connsiteX3" fmla="*/ 3122613 w 3122613"/>
                <a:gd name="connsiteY3" fmla="*/ 1027112 h 1544637"/>
                <a:gd name="connsiteX4" fmla="*/ 2070101 w 3122613"/>
                <a:gd name="connsiteY4" fmla="*/ 1544637 h 1544637"/>
                <a:gd name="connsiteX5" fmla="*/ 0 w 3122613"/>
                <a:gd name="connsiteY5" fmla="*/ 265112 h 1544637"/>
                <a:gd name="connsiteX6" fmla="*/ 0 w 3122613"/>
                <a:gd name="connsiteY6" fmla="*/ 0 h 1544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2613" h="1544637">
                  <a:moveTo>
                    <a:pt x="0" y="0"/>
                  </a:moveTo>
                  <a:lnTo>
                    <a:pt x="2070101" y="1111250"/>
                  </a:lnTo>
                  <a:lnTo>
                    <a:pt x="3122613" y="669925"/>
                  </a:lnTo>
                  <a:lnTo>
                    <a:pt x="3122613" y="1027112"/>
                  </a:lnTo>
                  <a:lnTo>
                    <a:pt x="2070101" y="1544637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6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44"/>
            <p:cNvSpPr>
              <a:spLocks/>
            </p:cNvSpPr>
            <p:nvPr/>
          </p:nvSpPr>
          <p:spPr bwMode="auto">
            <a:xfrm>
              <a:off x="3930650" y="3560763"/>
              <a:ext cx="3122613" cy="1265238"/>
            </a:xfrm>
            <a:custGeom>
              <a:avLst/>
              <a:gdLst>
                <a:gd name="T0" fmla="*/ 0 w 1967"/>
                <a:gd name="T1" fmla="*/ 97 h 797"/>
                <a:gd name="T2" fmla="*/ 545 w 1967"/>
                <a:gd name="T3" fmla="*/ 0 h 797"/>
                <a:gd name="T4" fmla="*/ 1967 w 1967"/>
                <a:gd name="T5" fmla="*/ 519 h 797"/>
                <a:gd name="T6" fmla="*/ 1304 w 1967"/>
                <a:gd name="T7" fmla="*/ 797 h 797"/>
                <a:gd name="T8" fmla="*/ 0 w 1967"/>
                <a:gd name="T9" fmla="*/ 97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7" h="797">
                  <a:moveTo>
                    <a:pt x="0" y="97"/>
                  </a:moveTo>
                  <a:lnTo>
                    <a:pt x="545" y="0"/>
                  </a:lnTo>
                  <a:lnTo>
                    <a:pt x="1967" y="519"/>
                  </a:lnTo>
                  <a:lnTo>
                    <a:pt x="1304" y="797"/>
                  </a:lnTo>
                  <a:lnTo>
                    <a:pt x="0" y="97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5" name="Page Title"/>
          <p:cNvSpPr txBox="1"/>
          <p:nvPr/>
        </p:nvSpPr>
        <p:spPr>
          <a:xfrm>
            <a:off x="946475" y="668720"/>
            <a:ext cx="10454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 </a:t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240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Maintenance Agreement</a:t>
            </a: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/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N.M.A.</a:t>
            </a:r>
          </a:p>
        </p:txBody>
      </p:sp>
      <p:sp>
        <p:nvSpPr>
          <p:cNvPr id="39" name="Subtitle Text"/>
          <p:cNvSpPr txBox="1"/>
          <p:nvPr/>
        </p:nvSpPr>
        <p:spPr>
          <a:xfrm>
            <a:off x="7930902" y="5152556"/>
            <a:ext cx="3079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If no resolve notify Int. J.D. and Int. V.P. of the situation.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40" name="Subtitle Text"/>
          <p:cNvSpPr txBox="1"/>
          <p:nvPr/>
        </p:nvSpPr>
        <p:spPr>
          <a:xfrm>
            <a:off x="7930903" y="5957510"/>
            <a:ext cx="3079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Fill out Grievance report and send to Int. J.D.</a:t>
            </a:r>
          </a:p>
        </p:txBody>
      </p:sp>
    </p:spTree>
    <p:extLst>
      <p:ext uri="{BB962C8B-B14F-4D97-AF65-F5344CB8AC3E}">
        <p14:creationId xmlns:p14="http://schemas.microsoft.com/office/powerpoint/2010/main" val="39553220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>
            <a:off x="2813753" y="3504461"/>
            <a:ext cx="695258" cy="549143"/>
          </a:xfrm>
          <a:prstGeom prst="bentConnector3">
            <a:avLst>
              <a:gd name="adj1" fmla="val -1369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Line"/>
          <p:cNvCxnSpPr/>
          <p:nvPr/>
        </p:nvCxnSpPr>
        <p:spPr>
          <a:xfrm rot="10800000">
            <a:off x="7845302" y="4054007"/>
            <a:ext cx="1065002" cy="411824"/>
          </a:xfrm>
          <a:prstGeom prst="bentConnector3">
            <a:avLst>
              <a:gd name="adj1" fmla="val 99853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ne"/>
          <p:cNvCxnSpPr/>
          <p:nvPr/>
        </p:nvCxnSpPr>
        <p:spPr>
          <a:xfrm rot="10800000">
            <a:off x="6434459" y="5064259"/>
            <a:ext cx="1123149" cy="565312"/>
          </a:xfrm>
          <a:prstGeom prst="bentConnector3">
            <a:avLst>
              <a:gd name="adj1" fmla="val 100148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itle"/>
          <p:cNvSpPr txBox="1"/>
          <p:nvPr/>
        </p:nvSpPr>
        <p:spPr>
          <a:xfrm>
            <a:off x="555935" y="3391130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50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step one</a:t>
            </a:r>
          </a:p>
        </p:txBody>
      </p:sp>
      <p:sp>
        <p:nvSpPr>
          <p:cNvPr id="110" name="Title"/>
          <p:cNvSpPr txBox="1"/>
          <p:nvPr/>
        </p:nvSpPr>
        <p:spPr>
          <a:xfrm>
            <a:off x="8997394" y="4311943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noProof="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three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3" name="Title"/>
          <p:cNvSpPr txBox="1"/>
          <p:nvPr/>
        </p:nvSpPr>
        <p:spPr>
          <a:xfrm>
            <a:off x="7623988" y="5475683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50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step two</a:t>
            </a:r>
          </a:p>
        </p:txBody>
      </p:sp>
      <p:grpSp>
        <p:nvGrpSpPr>
          <p:cNvPr id="126" name="Diagram"/>
          <p:cNvGrpSpPr/>
          <p:nvPr/>
        </p:nvGrpSpPr>
        <p:grpSpPr>
          <a:xfrm>
            <a:off x="3930650" y="3560763"/>
            <a:ext cx="3122613" cy="1698625"/>
            <a:chOff x="3930650" y="3560763"/>
            <a:chExt cx="3122613" cy="1698625"/>
          </a:xfrm>
        </p:grpSpPr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3930650" y="3714751"/>
              <a:ext cx="3122613" cy="1544637"/>
            </a:xfrm>
            <a:custGeom>
              <a:avLst/>
              <a:gdLst>
                <a:gd name="connsiteX0" fmla="*/ 0 w 3122613"/>
                <a:gd name="connsiteY0" fmla="*/ 0 h 1544637"/>
                <a:gd name="connsiteX1" fmla="*/ 2070101 w 3122613"/>
                <a:gd name="connsiteY1" fmla="*/ 1111250 h 1544637"/>
                <a:gd name="connsiteX2" fmla="*/ 3122613 w 3122613"/>
                <a:gd name="connsiteY2" fmla="*/ 669925 h 1544637"/>
                <a:gd name="connsiteX3" fmla="*/ 3122613 w 3122613"/>
                <a:gd name="connsiteY3" fmla="*/ 1027112 h 1544637"/>
                <a:gd name="connsiteX4" fmla="*/ 2070101 w 3122613"/>
                <a:gd name="connsiteY4" fmla="*/ 1544637 h 1544637"/>
                <a:gd name="connsiteX5" fmla="*/ 0 w 3122613"/>
                <a:gd name="connsiteY5" fmla="*/ 265112 h 1544637"/>
                <a:gd name="connsiteX6" fmla="*/ 0 w 3122613"/>
                <a:gd name="connsiteY6" fmla="*/ 0 h 1544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2613" h="1544637">
                  <a:moveTo>
                    <a:pt x="0" y="0"/>
                  </a:moveTo>
                  <a:lnTo>
                    <a:pt x="2070101" y="1111250"/>
                  </a:lnTo>
                  <a:lnTo>
                    <a:pt x="3122613" y="669925"/>
                  </a:lnTo>
                  <a:lnTo>
                    <a:pt x="3122613" y="1027112"/>
                  </a:lnTo>
                  <a:lnTo>
                    <a:pt x="2070101" y="1544637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6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44"/>
            <p:cNvSpPr>
              <a:spLocks/>
            </p:cNvSpPr>
            <p:nvPr/>
          </p:nvSpPr>
          <p:spPr bwMode="auto">
            <a:xfrm>
              <a:off x="3930650" y="3560763"/>
              <a:ext cx="3122613" cy="1265238"/>
            </a:xfrm>
            <a:custGeom>
              <a:avLst/>
              <a:gdLst>
                <a:gd name="T0" fmla="*/ 0 w 1967"/>
                <a:gd name="T1" fmla="*/ 97 h 797"/>
                <a:gd name="T2" fmla="*/ 545 w 1967"/>
                <a:gd name="T3" fmla="*/ 0 h 797"/>
                <a:gd name="T4" fmla="*/ 1967 w 1967"/>
                <a:gd name="T5" fmla="*/ 519 h 797"/>
                <a:gd name="T6" fmla="*/ 1304 w 1967"/>
                <a:gd name="T7" fmla="*/ 797 h 797"/>
                <a:gd name="T8" fmla="*/ 0 w 1967"/>
                <a:gd name="T9" fmla="*/ 97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7" h="797">
                  <a:moveTo>
                    <a:pt x="0" y="97"/>
                  </a:moveTo>
                  <a:lnTo>
                    <a:pt x="545" y="0"/>
                  </a:lnTo>
                  <a:lnTo>
                    <a:pt x="1967" y="519"/>
                  </a:lnTo>
                  <a:lnTo>
                    <a:pt x="1304" y="797"/>
                  </a:lnTo>
                  <a:lnTo>
                    <a:pt x="0" y="97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7" name="Diagram"/>
          <p:cNvGrpSpPr/>
          <p:nvPr/>
        </p:nvGrpSpPr>
        <p:grpSpPr>
          <a:xfrm>
            <a:off x="4795838" y="3148013"/>
            <a:ext cx="3298825" cy="1236663"/>
            <a:chOff x="4795838" y="3148013"/>
            <a:chExt cx="3298825" cy="1236663"/>
          </a:xfrm>
        </p:grpSpPr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4795838" y="3295651"/>
              <a:ext cx="3298825" cy="1089025"/>
            </a:xfrm>
            <a:custGeom>
              <a:avLst/>
              <a:gdLst>
                <a:gd name="connsiteX0" fmla="*/ 0 w 3298825"/>
                <a:gd name="connsiteY0" fmla="*/ 0 h 1089025"/>
                <a:gd name="connsiteX1" fmla="*/ 2257425 w 3298825"/>
                <a:gd name="connsiteY1" fmla="*/ 658812 h 1089025"/>
                <a:gd name="connsiteX2" fmla="*/ 3298825 w 3298825"/>
                <a:gd name="connsiteY2" fmla="*/ 307975 h 1089025"/>
                <a:gd name="connsiteX3" fmla="*/ 3298825 w 3298825"/>
                <a:gd name="connsiteY3" fmla="*/ 647700 h 1089025"/>
                <a:gd name="connsiteX4" fmla="*/ 2257425 w 3298825"/>
                <a:gd name="connsiteY4" fmla="*/ 1089025 h 1089025"/>
                <a:gd name="connsiteX5" fmla="*/ 0 w 3298825"/>
                <a:gd name="connsiteY5" fmla="*/ 265112 h 1089025"/>
                <a:gd name="connsiteX6" fmla="*/ 0 w 3298825"/>
                <a:gd name="connsiteY6" fmla="*/ 0 h 1089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8825" h="1089025">
                  <a:moveTo>
                    <a:pt x="0" y="0"/>
                  </a:moveTo>
                  <a:lnTo>
                    <a:pt x="2257425" y="658812"/>
                  </a:lnTo>
                  <a:lnTo>
                    <a:pt x="3298825" y="307975"/>
                  </a:lnTo>
                  <a:lnTo>
                    <a:pt x="3298825" y="647700"/>
                  </a:lnTo>
                  <a:lnTo>
                    <a:pt x="2257425" y="1089025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7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4795838" y="3148013"/>
              <a:ext cx="3298825" cy="806450"/>
            </a:xfrm>
            <a:custGeom>
              <a:avLst/>
              <a:gdLst>
                <a:gd name="T0" fmla="*/ 0 w 2078"/>
                <a:gd name="T1" fmla="*/ 93 h 508"/>
                <a:gd name="T2" fmla="*/ 634 w 2078"/>
                <a:gd name="T3" fmla="*/ 0 h 508"/>
                <a:gd name="T4" fmla="*/ 2078 w 2078"/>
                <a:gd name="T5" fmla="*/ 287 h 508"/>
                <a:gd name="T6" fmla="*/ 1422 w 2078"/>
                <a:gd name="T7" fmla="*/ 508 h 508"/>
                <a:gd name="T8" fmla="*/ 0 w 2078"/>
                <a:gd name="T9" fmla="*/ 9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8" h="508">
                  <a:moveTo>
                    <a:pt x="0" y="93"/>
                  </a:moveTo>
                  <a:lnTo>
                    <a:pt x="634" y="0"/>
                  </a:lnTo>
                  <a:lnTo>
                    <a:pt x="2078" y="287"/>
                  </a:lnTo>
                  <a:lnTo>
                    <a:pt x="1422" y="508"/>
                  </a:lnTo>
                  <a:lnTo>
                    <a:pt x="0" y="93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5" name="Page Title"/>
          <p:cNvSpPr txBox="1"/>
          <p:nvPr/>
        </p:nvSpPr>
        <p:spPr>
          <a:xfrm>
            <a:off x="946475" y="668720"/>
            <a:ext cx="10454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 </a:t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240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Maintenance Agreement</a:t>
            </a: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/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N.M.A.</a:t>
            </a:r>
          </a:p>
        </p:txBody>
      </p:sp>
      <p:sp>
        <p:nvSpPr>
          <p:cNvPr id="38" name="Subtitle Text"/>
          <p:cNvSpPr txBox="1"/>
          <p:nvPr/>
        </p:nvSpPr>
        <p:spPr>
          <a:xfrm>
            <a:off x="9066289" y="4602594"/>
            <a:ext cx="27318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Int. V.P. to meet with contractor Labor relations Manager to try to remedy the issue.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317663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3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 flipV="1">
            <a:off x="2953082" y="4833210"/>
            <a:ext cx="567902" cy="197011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Line"/>
          <p:cNvCxnSpPr/>
          <p:nvPr/>
        </p:nvCxnSpPr>
        <p:spPr>
          <a:xfrm rot="10800000">
            <a:off x="3504789" y="2255968"/>
            <a:ext cx="2668851" cy="594631"/>
          </a:xfrm>
          <a:prstGeom prst="bentConnector3">
            <a:avLst>
              <a:gd name="adj1" fmla="val 50000"/>
            </a:avLst>
          </a:prstGeom>
          <a:ln>
            <a:solidFill>
              <a:schemeClr val="accent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Line"/>
          <p:cNvCxnSpPr/>
          <p:nvPr/>
        </p:nvCxnSpPr>
        <p:spPr>
          <a:xfrm rot="10800000">
            <a:off x="7194758" y="4347713"/>
            <a:ext cx="1065002" cy="411824"/>
          </a:xfrm>
          <a:prstGeom prst="bentConnector3">
            <a:avLst>
              <a:gd name="adj1" fmla="val 99853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ne"/>
          <p:cNvCxnSpPr/>
          <p:nvPr/>
        </p:nvCxnSpPr>
        <p:spPr>
          <a:xfrm rot="10800000">
            <a:off x="6173638" y="5198369"/>
            <a:ext cx="1123149" cy="565312"/>
          </a:xfrm>
          <a:prstGeom prst="bentConnector3">
            <a:avLst>
              <a:gd name="adj1" fmla="val 100148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Subtitle Text"/>
          <p:cNvSpPr txBox="1"/>
          <p:nvPr/>
        </p:nvSpPr>
        <p:spPr>
          <a:xfrm>
            <a:off x="1330780" y="2444182"/>
            <a:ext cx="27318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Jurisdictional Director formally submits grievance to the N.M.A.P.C. for processing.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104" name="Title"/>
          <p:cNvSpPr txBox="1"/>
          <p:nvPr/>
        </p:nvSpPr>
        <p:spPr>
          <a:xfrm>
            <a:off x="1833626" y="2091385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four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07" name="Title"/>
          <p:cNvSpPr txBox="1"/>
          <p:nvPr/>
        </p:nvSpPr>
        <p:spPr>
          <a:xfrm>
            <a:off x="1330780" y="4888822"/>
            <a:ext cx="1746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one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0" name="Title"/>
          <p:cNvSpPr txBox="1"/>
          <p:nvPr/>
        </p:nvSpPr>
        <p:spPr>
          <a:xfrm>
            <a:off x="8423721" y="4630748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three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3" name="Title"/>
          <p:cNvSpPr txBox="1"/>
          <p:nvPr/>
        </p:nvSpPr>
        <p:spPr>
          <a:xfrm>
            <a:off x="7467137" y="5609793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two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grpSp>
        <p:nvGrpSpPr>
          <p:cNvPr id="126" name="Diagram"/>
          <p:cNvGrpSpPr/>
          <p:nvPr/>
        </p:nvGrpSpPr>
        <p:grpSpPr>
          <a:xfrm>
            <a:off x="3930650" y="3560763"/>
            <a:ext cx="3122613" cy="1698625"/>
            <a:chOff x="3930650" y="3560763"/>
            <a:chExt cx="3122613" cy="1698625"/>
          </a:xfrm>
        </p:grpSpPr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3930650" y="3714751"/>
              <a:ext cx="3122613" cy="1544637"/>
            </a:xfrm>
            <a:custGeom>
              <a:avLst/>
              <a:gdLst>
                <a:gd name="connsiteX0" fmla="*/ 0 w 3122613"/>
                <a:gd name="connsiteY0" fmla="*/ 0 h 1544637"/>
                <a:gd name="connsiteX1" fmla="*/ 2070101 w 3122613"/>
                <a:gd name="connsiteY1" fmla="*/ 1111250 h 1544637"/>
                <a:gd name="connsiteX2" fmla="*/ 3122613 w 3122613"/>
                <a:gd name="connsiteY2" fmla="*/ 669925 h 1544637"/>
                <a:gd name="connsiteX3" fmla="*/ 3122613 w 3122613"/>
                <a:gd name="connsiteY3" fmla="*/ 1027112 h 1544637"/>
                <a:gd name="connsiteX4" fmla="*/ 2070101 w 3122613"/>
                <a:gd name="connsiteY4" fmla="*/ 1544637 h 1544637"/>
                <a:gd name="connsiteX5" fmla="*/ 0 w 3122613"/>
                <a:gd name="connsiteY5" fmla="*/ 265112 h 1544637"/>
                <a:gd name="connsiteX6" fmla="*/ 0 w 3122613"/>
                <a:gd name="connsiteY6" fmla="*/ 0 h 1544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2613" h="1544637">
                  <a:moveTo>
                    <a:pt x="0" y="0"/>
                  </a:moveTo>
                  <a:lnTo>
                    <a:pt x="2070101" y="1111250"/>
                  </a:lnTo>
                  <a:lnTo>
                    <a:pt x="3122613" y="669925"/>
                  </a:lnTo>
                  <a:lnTo>
                    <a:pt x="3122613" y="1027112"/>
                  </a:lnTo>
                  <a:lnTo>
                    <a:pt x="2070101" y="1544637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6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44"/>
            <p:cNvSpPr>
              <a:spLocks/>
            </p:cNvSpPr>
            <p:nvPr/>
          </p:nvSpPr>
          <p:spPr bwMode="auto">
            <a:xfrm>
              <a:off x="3930650" y="3560763"/>
              <a:ext cx="3122613" cy="1265238"/>
            </a:xfrm>
            <a:custGeom>
              <a:avLst/>
              <a:gdLst>
                <a:gd name="T0" fmla="*/ 0 w 1967"/>
                <a:gd name="T1" fmla="*/ 97 h 797"/>
                <a:gd name="T2" fmla="*/ 545 w 1967"/>
                <a:gd name="T3" fmla="*/ 0 h 797"/>
                <a:gd name="T4" fmla="*/ 1967 w 1967"/>
                <a:gd name="T5" fmla="*/ 519 h 797"/>
                <a:gd name="T6" fmla="*/ 1304 w 1967"/>
                <a:gd name="T7" fmla="*/ 797 h 797"/>
                <a:gd name="T8" fmla="*/ 0 w 1967"/>
                <a:gd name="T9" fmla="*/ 97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7" h="797">
                  <a:moveTo>
                    <a:pt x="0" y="97"/>
                  </a:moveTo>
                  <a:lnTo>
                    <a:pt x="545" y="0"/>
                  </a:lnTo>
                  <a:lnTo>
                    <a:pt x="1967" y="519"/>
                  </a:lnTo>
                  <a:lnTo>
                    <a:pt x="1304" y="797"/>
                  </a:lnTo>
                  <a:lnTo>
                    <a:pt x="0" y="97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7" name="Diagram"/>
          <p:cNvGrpSpPr/>
          <p:nvPr/>
        </p:nvGrpSpPr>
        <p:grpSpPr>
          <a:xfrm>
            <a:off x="4795838" y="3148013"/>
            <a:ext cx="3298825" cy="1236663"/>
            <a:chOff x="4795838" y="3148013"/>
            <a:chExt cx="3298825" cy="1236663"/>
          </a:xfrm>
        </p:grpSpPr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4795838" y="3295651"/>
              <a:ext cx="3298825" cy="1089025"/>
            </a:xfrm>
            <a:custGeom>
              <a:avLst/>
              <a:gdLst>
                <a:gd name="connsiteX0" fmla="*/ 0 w 3298825"/>
                <a:gd name="connsiteY0" fmla="*/ 0 h 1089025"/>
                <a:gd name="connsiteX1" fmla="*/ 2257425 w 3298825"/>
                <a:gd name="connsiteY1" fmla="*/ 658812 h 1089025"/>
                <a:gd name="connsiteX2" fmla="*/ 3298825 w 3298825"/>
                <a:gd name="connsiteY2" fmla="*/ 307975 h 1089025"/>
                <a:gd name="connsiteX3" fmla="*/ 3298825 w 3298825"/>
                <a:gd name="connsiteY3" fmla="*/ 647700 h 1089025"/>
                <a:gd name="connsiteX4" fmla="*/ 2257425 w 3298825"/>
                <a:gd name="connsiteY4" fmla="*/ 1089025 h 1089025"/>
                <a:gd name="connsiteX5" fmla="*/ 0 w 3298825"/>
                <a:gd name="connsiteY5" fmla="*/ 265112 h 1089025"/>
                <a:gd name="connsiteX6" fmla="*/ 0 w 3298825"/>
                <a:gd name="connsiteY6" fmla="*/ 0 h 1089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8825" h="1089025">
                  <a:moveTo>
                    <a:pt x="0" y="0"/>
                  </a:moveTo>
                  <a:lnTo>
                    <a:pt x="2257425" y="658812"/>
                  </a:lnTo>
                  <a:lnTo>
                    <a:pt x="3298825" y="307975"/>
                  </a:lnTo>
                  <a:lnTo>
                    <a:pt x="3298825" y="647700"/>
                  </a:lnTo>
                  <a:lnTo>
                    <a:pt x="2257425" y="1089025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7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4795838" y="3148013"/>
              <a:ext cx="3298825" cy="806450"/>
            </a:xfrm>
            <a:custGeom>
              <a:avLst/>
              <a:gdLst>
                <a:gd name="T0" fmla="*/ 0 w 2078"/>
                <a:gd name="T1" fmla="*/ 93 h 508"/>
                <a:gd name="T2" fmla="*/ 634 w 2078"/>
                <a:gd name="T3" fmla="*/ 0 h 508"/>
                <a:gd name="T4" fmla="*/ 2078 w 2078"/>
                <a:gd name="T5" fmla="*/ 287 h 508"/>
                <a:gd name="T6" fmla="*/ 1422 w 2078"/>
                <a:gd name="T7" fmla="*/ 508 h 508"/>
                <a:gd name="T8" fmla="*/ 0 w 2078"/>
                <a:gd name="T9" fmla="*/ 9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8" h="508">
                  <a:moveTo>
                    <a:pt x="0" y="93"/>
                  </a:moveTo>
                  <a:lnTo>
                    <a:pt x="634" y="0"/>
                  </a:lnTo>
                  <a:lnTo>
                    <a:pt x="2078" y="287"/>
                  </a:lnTo>
                  <a:lnTo>
                    <a:pt x="1422" y="508"/>
                  </a:lnTo>
                  <a:lnTo>
                    <a:pt x="0" y="93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24" name="Diagram"/>
          <p:cNvGrpSpPr/>
          <p:nvPr/>
        </p:nvGrpSpPr>
        <p:grpSpPr>
          <a:xfrm>
            <a:off x="5802313" y="2767013"/>
            <a:ext cx="3282950" cy="836612"/>
            <a:chOff x="5802313" y="2767013"/>
            <a:chExt cx="3282950" cy="836612"/>
          </a:xfrm>
        </p:grpSpPr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5802313" y="2884487"/>
              <a:ext cx="3282950" cy="719138"/>
            </a:xfrm>
            <a:custGeom>
              <a:avLst/>
              <a:gdLst>
                <a:gd name="connsiteX0" fmla="*/ 0 w 3282950"/>
                <a:gd name="connsiteY0" fmla="*/ 0 h 719138"/>
                <a:gd name="connsiteX1" fmla="*/ 2292350 w 3282950"/>
                <a:gd name="connsiteY1" fmla="*/ 325438 h 719138"/>
                <a:gd name="connsiteX2" fmla="*/ 3282950 w 3282950"/>
                <a:gd name="connsiteY2" fmla="*/ 85725 h 719138"/>
                <a:gd name="connsiteX3" fmla="*/ 3282950 w 3282950"/>
                <a:gd name="connsiteY3" fmla="*/ 382588 h 719138"/>
                <a:gd name="connsiteX4" fmla="*/ 2292350 w 3282950"/>
                <a:gd name="connsiteY4" fmla="*/ 719138 h 719138"/>
                <a:gd name="connsiteX5" fmla="*/ 0 w 3282950"/>
                <a:gd name="connsiteY5" fmla="*/ 263525 h 719138"/>
                <a:gd name="connsiteX6" fmla="*/ 0 w 3282950"/>
                <a:gd name="connsiteY6" fmla="*/ 0 h 71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82950" h="719138">
                  <a:moveTo>
                    <a:pt x="0" y="0"/>
                  </a:moveTo>
                  <a:lnTo>
                    <a:pt x="2292350" y="325438"/>
                  </a:lnTo>
                  <a:lnTo>
                    <a:pt x="3282950" y="85725"/>
                  </a:lnTo>
                  <a:lnTo>
                    <a:pt x="3282950" y="382588"/>
                  </a:lnTo>
                  <a:lnTo>
                    <a:pt x="2292350" y="719138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chemeClr val="accent1">
                    <a:alpha val="19000"/>
                  </a:schemeClr>
                </a:gs>
                <a:gs pos="69000">
                  <a:schemeClr val="accent1">
                    <a:alpha val="29000"/>
                  </a:schemeClr>
                </a:gs>
                <a:gs pos="100000">
                  <a:schemeClr val="accent1">
                    <a:alpha val="0"/>
                  </a:schemeClr>
                </a:gs>
                <a:gs pos="58000">
                  <a:schemeClr val="accent1">
                    <a:alpha val="17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0" scaled="0"/>
            </a:gra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Freeform 42"/>
            <p:cNvSpPr>
              <a:spLocks/>
            </p:cNvSpPr>
            <p:nvPr/>
          </p:nvSpPr>
          <p:spPr bwMode="auto">
            <a:xfrm>
              <a:off x="5802313" y="2767013"/>
              <a:ext cx="3282950" cy="442913"/>
            </a:xfrm>
            <a:custGeom>
              <a:avLst/>
              <a:gdLst>
                <a:gd name="T0" fmla="*/ 0 w 2068"/>
                <a:gd name="T1" fmla="*/ 74 h 279"/>
                <a:gd name="T2" fmla="*/ 711 w 2068"/>
                <a:gd name="T3" fmla="*/ 0 h 279"/>
                <a:gd name="T4" fmla="*/ 2068 w 2068"/>
                <a:gd name="T5" fmla="*/ 128 h 279"/>
                <a:gd name="T6" fmla="*/ 1444 w 2068"/>
                <a:gd name="T7" fmla="*/ 279 h 279"/>
                <a:gd name="T8" fmla="*/ 0 w 2068"/>
                <a:gd name="T9" fmla="*/ 74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8" h="279">
                  <a:moveTo>
                    <a:pt x="0" y="74"/>
                  </a:moveTo>
                  <a:lnTo>
                    <a:pt x="711" y="0"/>
                  </a:lnTo>
                  <a:lnTo>
                    <a:pt x="2068" y="128"/>
                  </a:lnTo>
                  <a:lnTo>
                    <a:pt x="1444" y="279"/>
                  </a:lnTo>
                  <a:lnTo>
                    <a:pt x="0" y="74"/>
                  </a:lnTo>
                  <a:close/>
                </a:path>
              </a:pathLst>
            </a:custGeom>
            <a:gradFill>
              <a:gsLst>
                <a:gs pos="95000">
                  <a:schemeClr val="accent1">
                    <a:alpha val="13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0" scaled="0"/>
            </a:gra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7" name="Page Title"/>
          <p:cNvSpPr txBox="1"/>
          <p:nvPr/>
        </p:nvSpPr>
        <p:spPr>
          <a:xfrm>
            <a:off x="946475" y="668720"/>
            <a:ext cx="10454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 </a:t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240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Maintenance Agreement</a:t>
            </a: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/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N.M.A.</a:t>
            </a:r>
          </a:p>
        </p:txBody>
      </p:sp>
      <p:sp>
        <p:nvSpPr>
          <p:cNvPr id="39" name="Subtitle Text"/>
          <p:cNvSpPr txBox="1"/>
          <p:nvPr/>
        </p:nvSpPr>
        <p:spPr>
          <a:xfrm>
            <a:off x="1088338" y="3236144"/>
            <a:ext cx="27318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Opposing party then has ten days to submit their position and supporting documentation to the N.M.A.P.C.</a:t>
            </a:r>
          </a:p>
        </p:txBody>
      </p:sp>
      <p:sp>
        <p:nvSpPr>
          <p:cNvPr id="41" name="Subtitle Text"/>
          <p:cNvSpPr txBox="1"/>
          <p:nvPr/>
        </p:nvSpPr>
        <p:spPr>
          <a:xfrm>
            <a:off x="9310044" y="2081212"/>
            <a:ext cx="27318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Hearing date will be set in front of the Grievance review subcommittee (5 management / 5 Labor / 1 NMAPC).</a:t>
            </a:r>
          </a:p>
        </p:txBody>
      </p:sp>
      <p:sp>
        <p:nvSpPr>
          <p:cNvPr id="42" name="Subtitle Text"/>
          <p:cNvSpPr txBox="1"/>
          <p:nvPr/>
        </p:nvSpPr>
        <p:spPr>
          <a:xfrm>
            <a:off x="9306116" y="3135655"/>
            <a:ext cx="27318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Jurisdictional Director will present the case to the Subcommittee.</a:t>
            </a:r>
          </a:p>
        </p:txBody>
      </p:sp>
      <p:sp>
        <p:nvSpPr>
          <p:cNvPr id="43" name="Subtitle Text"/>
          <p:cNvSpPr txBox="1"/>
          <p:nvPr/>
        </p:nvSpPr>
        <p:spPr>
          <a:xfrm>
            <a:off x="9300617" y="3999498"/>
            <a:ext cx="2731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Subcommittee ruling is final and binding.</a:t>
            </a:r>
          </a:p>
        </p:txBody>
      </p:sp>
    </p:spTree>
    <p:extLst>
      <p:ext uri="{BB962C8B-B14F-4D97-AF65-F5344CB8AC3E}">
        <p14:creationId xmlns:p14="http://schemas.microsoft.com/office/powerpoint/2010/main" val="22439474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4" grpId="0"/>
      <p:bldP spid="39" grpId="0"/>
      <p:bldP spid="41" grpId="0"/>
      <p:bldP spid="42" grpId="0"/>
      <p:bldP spid="4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>
            <a:off x="2813753" y="3504461"/>
            <a:ext cx="695258" cy="549143"/>
          </a:xfrm>
          <a:prstGeom prst="bentConnector3">
            <a:avLst>
              <a:gd name="adj1" fmla="val -1369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Subtitle Text"/>
          <p:cNvSpPr txBox="1"/>
          <p:nvPr/>
        </p:nvSpPr>
        <p:spPr>
          <a:xfrm>
            <a:off x="555935" y="3683814"/>
            <a:ext cx="27318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Dispute will be referred to the Business Manager / Agent and Project Superintendent at the site to try to resolve.</a:t>
            </a:r>
          </a:p>
        </p:txBody>
      </p:sp>
      <p:sp>
        <p:nvSpPr>
          <p:cNvPr id="107" name="Title"/>
          <p:cNvSpPr txBox="1"/>
          <p:nvPr/>
        </p:nvSpPr>
        <p:spPr>
          <a:xfrm>
            <a:off x="555935" y="3391130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50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step one</a:t>
            </a:r>
          </a:p>
        </p:txBody>
      </p: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5" name="Page Title"/>
          <p:cNvSpPr txBox="1"/>
          <p:nvPr/>
        </p:nvSpPr>
        <p:spPr>
          <a:xfrm>
            <a:off x="946475" y="668720"/>
            <a:ext cx="10454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Construction Agreement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N.C.A.</a:t>
            </a:r>
          </a:p>
        </p:txBody>
      </p:sp>
      <p:sp>
        <p:nvSpPr>
          <p:cNvPr id="36" name="Subtitle Text"/>
          <p:cNvSpPr txBox="1"/>
          <p:nvPr/>
        </p:nvSpPr>
        <p:spPr>
          <a:xfrm>
            <a:off x="555934" y="4767785"/>
            <a:ext cx="2731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If no resolve , notify Int. J.D. and Int. V.P. of the issue.</a:t>
            </a:r>
          </a:p>
        </p:txBody>
      </p:sp>
      <p:sp>
        <p:nvSpPr>
          <p:cNvPr id="12" name="Subtitle Text"/>
          <p:cNvSpPr txBox="1"/>
          <p:nvPr/>
        </p:nvSpPr>
        <p:spPr>
          <a:xfrm>
            <a:off x="555934" y="5462921"/>
            <a:ext cx="2731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Fill out Grievance report and send to Int. J.D.</a:t>
            </a:r>
          </a:p>
        </p:txBody>
      </p:sp>
    </p:spTree>
    <p:extLst>
      <p:ext uri="{BB962C8B-B14F-4D97-AF65-F5344CB8AC3E}">
        <p14:creationId xmlns:p14="http://schemas.microsoft.com/office/powerpoint/2010/main" val="6056516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07" grpId="0"/>
      <p:bldP spid="35" grpId="0"/>
      <p:bldP spid="36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>
            <a:off x="2813753" y="3504461"/>
            <a:ext cx="695258" cy="549143"/>
          </a:xfrm>
          <a:prstGeom prst="bentConnector3">
            <a:avLst>
              <a:gd name="adj1" fmla="val -1369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ne"/>
          <p:cNvCxnSpPr>
            <a:endCxn id="118" idx="3"/>
          </p:cNvCxnSpPr>
          <p:nvPr/>
        </p:nvCxnSpPr>
        <p:spPr>
          <a:xfrm rot="5400000">
            <a:off x="6934280" y="3990526"/>
            <a:ext cx="870320" cy="632354"/>
          </a:xfrm>
          <a:prstGeom prst="bentConnector2">
            <a:avLst/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itle"/>
          <p:cNvSpPr txBox="1"/>
          <p:nvPr/>
        </p:nvSpPr>
        <p:spPr>
          <a:xfrm>
            <a:off x="1123429" y="3350572"/>
            <a:ext cx="1848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one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2" name="Subtitle Text"/>
          <p:cNvSpPr txBox="1"/>
          <p:nvPr/>
        </p:nvSpPr>
        <p:spPr>
          <a:xfrm>
            <a:off x="7930902" y="4137438"/>
            <a:ext cx="3202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After five days of no resolve in step one the matter will be referred to the Int. V.P. and the Labor Relations Manager for the Contractor.</a:t>
            </a:r>
          </a:p>
        </p:txBody>
      </p:sp>
      <p:sp>
        <p:nvSpPr>
          <p:cNvPr id="113" name="Title"/>
          <p:cNvSpPr txBox="1"/>
          <p:nvPr/>
        </p:nvSpPr>
        <p:spPr>
          <a:xfrm>
            <a:off x="7930903" y="3717654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two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grpSp>
        <p:nvGrpSpPr>
          <p:cNvPr id="126" name="Diagram"/>
          <p:cNvGrpSpPr/>
          <p:nvPr/>
        </p:nvGrpSpPr>
        <p:grpSpPr>
          <a:xfrm>
            <a:off x="3930650" y="3560763"/>
            <a:ext cx="3122613" cy="1698625"/>
            <a:chOff x="3930650" y="3560763"/>
            <a:chExt cx="3122613" cy="1698625"/>
          </a:xfrm>
        </p:grpSpPr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3930650" y="3714751"/>
              <a:ext cx="3122613" cy="1544637"/>
            </a:xfrm>
            <a:custGeom>
              <a:avLst/>
              <a:gdLst>
                <a:gd name="connsiteX0" fmla="*/ 0 w 3122613"/>
                <a:gd name="connsiteY0" fmla="*/ 0 h 1544637"/>
                <a:gd name="connsiteX1" fmla="*/ 2070101 w 3122613"/>
                <a:gd name="connsiteY1" fmla="*/ 1111250 h 1544637"/>
                <a:gd name="connsiteX2" fmla="*/ 3122613 w 3122613"/>
                <a:gd name="connsiteY2" fmla="*/ 669925 h 1544637"/>
                <a:gd name="connsiteX3" fmla="*/ 3122613 w 3122613"/>
                <a:gd name="connsiteY3" fmla="*/ 1027112 h 1544637"/>
                <a:gd name="connsiteX4" fmla="*/ 2070101 w 3122613"/>
                <a:gd name="connsiteY4" fmla="*/ 1544637 h 1544637"/>
                <a:gd name="connsiteX5" fmla="*/ 0 w 3122613"/>
                <a:gd name="connsiteY5" fmla="*/ 265112 h 1544637"/>
                <a:gd name="connsiteX6" fmla="*/ 0 w 3122613"/>
                <a:gd name="connsiteY6" fmla="*/ 0 h 1544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2613" h="1544637">
                  <a:moveTo>
                    <a:pt x="0" y="0"/>
                  </a:moveTo>
                  <a:lnTo>
                    <a:pt x="2070101" y="1111250"/>
                  </a:lnTo>
                  <a:lnTo>
                    <a:pt x="3122613" y="669925"/>
                  </a:lnTo>
                  <a:lnTo>
                    <a:pt x="3122613" y="1027112"/>
                  </a:lnTo>
                  <a:lnTo>
                    <a:pt x="2070101" y="1544637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6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44"/>
            <p:cNvSpPr>
              <a:spLocks/>
            </p:cNvSpPr>
            <p:nvPr/>
          </p:nvSpPr>
          <p:spPr bwMode="auto">
            <a:xfrm>
              <a:off x="3930650" y="3560763"/>
              <a:ext cx="3122613" cy="1265238"/>
            </a:xfrm>
            <a:custGeom>
              <a:avLst/>
              <a:gdLst>
                <a:gd name="T0" fmla="*/ 0 w 1967"/>
                <a:gd name="T1" fmla="*/ 97 h 797"/>
                <a:gd name="T2" fmla="*/ 545 w 1967"/>
                <a:gd name="T3" fmla="*/ 0 h 797"/>
                <a:gd name="T4" fmla="*/ 1967 w 1967"/>
                <a:gd name="T5" fmla="*/ 519 h 797"/>
                <a:gd name="T6" fmla="*/ 1304 w 1967"/>
                <a:gd name="T7" fmla="*/ 797 h 797"/>
                <a:gd name="T8" fmla="*/ 0 w 1967"/>
                <a:gd name="T9" fmla="*/ 97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7" h="797">
                  <a:moveTo>
                    <a:pt x="0" y="97"/>
                  </a:moveTo>
                  <a:lnTo>
                    <a:pt x="545" y="0"/>
                  </a:lnTo>
                  <a:lnTo>
                    <a:pt x="1967" y="519"/>
                  </a:lnTo>
                  <a:lnTo>
                    <a:pt x="1304" y="797"/>
                  </a:lnTo>
                  <a:lnTo>
                    <a:pt x="0" y="97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8" name="Page Title"/>
          <p:cNvSpPr txBox="1"/>
          <p:nvPr/>
        </p:nvSpPr>
        <p:spPr>
          <a:xfrm>
            <a:off x="946475" y="668720"/>
            <a:ext cx="10454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Construction Agreement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N.C.A.</a:t>
            </a:r>
          </a:p>
        </p:txBody>
      </p:sp>
      <p:sp>
        <p:nvSpPr>
          <p:cNvPr id="16" name="Subtitle Text"/>
          <p:cNvSpPr txBox="1"/>
          <p:nvPr/>
        </p:nvSpPr>
        <p:spPr>
          <a:xfrm>
            <a:off x="7930902" y="5308935"/>
            <a:ext cx="27318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Note:  </a:t>
            </a:r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Moving to steps 2 &amp; 3 shall be within 10 calendar days of the meeting held in step one.</a:t>
            </a:r>
          </a:p>
        </p:txBody>
      </p:sp>
    </p:spTree>
    <p:extLst>
      <p:ext uri="{BB962C8B-B14F-4D97-AF65-F5344CB8AC3E}">
        <p14:creationId xmlns:p14="http://schemas.microsoft.com/office/powerpoint/2010/main" val="581960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"/>
          <p:cNvSpPr>
            <a:spLocks/>
          </p:cNvSpPr>
          <p:nvPr/>
        </p:nvSpPr>
        <p:spPr bwMode="auto">
          <a:xfrm>
            <a:off x="0" y="0"/>
            <a:ext cx="6962775" cy="6867525"/>
          </a:xfrm>
          <a:custGeom>
            <a:avLst/>
            <a:gdLst>
              <a:gd name="T0" fmla="*/ 2192 w 2192"/>
              <a:gd name="T1" fmla="*/ 1 h 2162"/>
              <a:gd name="T2" fmla="*/ 1427 w 2192"/>
              <a:gd name="T3" fmla="*/ 2161 h 2162"/>
              <a:gd name="T4" fmla="*/ 0 w 2192"/>
              <a:gd name="T5" fmla="*/ 2161 h 2162"/>
              <a:gd name="T6" fmla="*/ 0 w 2192"/>
              <a:gd name="T7" fmla="*/ 1 h 2162"/>
              <a:gd name="T8" fmla="*/ 2192 w 2192"/>
              <a:gd name="T9" fmla="*/ 1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2" h="2162">
                <a:moveTo>
                  <a:pt x="2192" y="1"/>
                </a:moveTo>
                <a:cubicBezTo>
                  <a:pt x="1427" y="2161"/>
                  <a:pt x="1427" y="2161"/>
                  <a:pt x="1427" y="2161"/>
                </a:cubicBezTo>
                <a:cubicBezTo>
                  <a:pt x="892" y="2162"/>
                  <a:pt x="535" y="2159"/>
                  <a:pt x="0" y="2161"/>
                </a:cubicBezTo>
                <a:cubicBezTo>
                  <a:pt x="0" y="1"/>
                  <a:pt x="0" y="1"/>
                  <a:pt x="0" y="1"/>
                </a:cubicBezTo>
                <a:cubicBezTo>
                  <a:pt x="973" y="3"/>
                  <a:pt x="1219" y="0"/>
                  <a:pt x="2192" y="1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Page Title"/>
          <p:cNvSpPr txBox="1"/>
          <p:nvPr/>
        </p:nvSpPr>
        <p:spPr>
          <a:xfrm>
            <a:off x="144826" y="1546659"/>
            <a:ext cx="55203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Plan for the Settlement of Jurisdictional Disputes</a:t>
            </a:r>
            <a:endParaRPr kumimoji="0" lang="en-US" sz="4000" b="0" i="0" u="none" strike="noStrike" kern="0" cap="all" spc="50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1" name="Page Title"/>
          <p:cNvSpPr txBox="1"/>
          <p:nvPr/>
        </p:nvSpPr>
        <p:spPr>
          <a:xfrm>
            <a:off x="1746875" y="2939122"/>
            <a:ext cx="2316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- PLAN -</a:t>
            </a:r>
            <a:endParaRPr kumimoji="0" lang="en-US" sz="4000" b="0" i="0" u="none" strike="noStrike" kern="0" cap="all" spc="50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2" name="Page Title"/>
          <p:cNvSpPr txBox="1"/>
          <p:nvPr/>
        </p:nvSpPr>
        <p:spPr>
          <a:xfrm>
            <a:off x="5515276" y="3946823"/>
            <a:ext cx="62949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Governed by the National Building</a:t>
            </a:r>
          </a:p>
          <a:p>
            <a:pPr algn="ctr"/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and Construction Trades</a:t>
            </a:r>
          </a:p>
          <a:p>
            <a:pPr algn="ctr"/>
            <a:endParaRPr lang="en-US" sz="2400" dirty="0">
              <a:latin typeface="Lato Light" panose="020F0302020204030203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Agreements and Decisions Rendered Affecting The Building Industry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103" y="4596276"/>
            <a:ext cx="1184325" cy="118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7355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/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>
            <a:off x="2813753" y="3504461"/>
            <a:ext cx="695258" cy="549143"/>
          </a:xfrm>
          <a:prstGeom prst="bentConnector3">
            <a:avLst>
              <a:gd name="adj1" fmla="val -1369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Line"/>
          <p:cNvCxnSpPr>
            <a:endCxn id="123" idx="2"/>
          </p:cNvCxnSpPr>
          <p:nvPr/>
        </p:nvCxnSpPr>
        <p:spPr>
          <a:xfrm rot="10800000" flipV="1">
            <a:off x="8094663" y="3043928"/>
            <a:ext cx="1065002" cy="559698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ne"/>
          <p:cNvCxnSpPr/>
          <p:nvPr/>
        </p:nvCxnSpPr>
        <p:spPr>
          <a:xfrm rot="10800000">
            <a:off x="6173638" y="5216363"/>
            <a:ext cx="1123149" cy="565312"/>
          </a:xfrm>
          <a:prstGeom prst="bentConnector3">
            <a:avLst>
              <a:gd name="adj1" fmla="val 100148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itle"/>
          <p:cNvSpPr txBox="1"/>
          <p:nvPr/>
        </p:nvSpPr>
        <p:spPr>
          <a:xfrm>
            <a:off x="555935" y="3391130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50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step one</a:t>
            </a:r>
          </a:p>
        </p:txBody>
      </p:sp>
      <p:sp>
        <p:nvSpPr>
          <p:cNvPr id="110" name="Title"/>
          <p:cNvSpPr txBox="1"/>
          <p:nvPr/>
        </p:nvSpPr>
        <p:spPr>
          <a:xfrm>
            <a:off x="9312776" y="2819189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noProof="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three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3" name="Title"/>
          <p:cNvSpPr txBox="1"/>
          <p:nvPr/>
        </p:nvSpPr>
        <p:spPr>
          <a:xfrm>
            <a:off x="7467137" y="5647533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50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step two</a:t>
            </a:r>
          </a:p>
        </p:txBody>
      </p:sp>
      <p:grpSp>
        <p:nvGrpSpPr>
          <p:cNvPr id="126" name="Diagram"/>
          <p:cNvGrpSpPr/>
          <p:nvPr/>
        </p:nvGrpSpPr>
        <p:grpSpPr>
          <a:xfrm>
            <a:off x="3930650" y="3560763"/>
            <a:ext cx="3122613" cy="1698625"/>
            <a:chOff x="3930650" y="3560763"/>
            <a:chExt cx="3122613" cy="1698625"/>
          </a:xfrm>
        </p:grpSpPr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3930650" y="3714751"/>
              <a:ext cx="3122613" cy="1544637"/>
            </a:xfrm>
            <a:custGeom>
              <a:avLst/>
              <a:gdLst>
                <a:gd name="connsiteX0" fmla="*/ 0 w 3122613"/>
                <a:gd name="connsiteY0" fmla="*/ 0 h 1544637"/>
                <a:gd name="connsiteX1" fmla="*/ 2070101 w 3122613"/>
                <a:gd name="connsiteY1" fmla="*/ 1111250 h 1544637"/>
                <a:gd name="connsiteX2" fmla="*/ 3122613 w 3122613"/>
                <a:gd name="connsiteY2" fmla="*/ 669925 h 1544637"/>
                <a:gd name="connsiteX3" fmla="*/ 3122613 w 3122613"/>
                <a:gd name="connsiteY3" fmla="*/ 1027112 h 1544637"/>
                <a:gd name="connsiteX4" fmla="*/ 2070101 w 3122613"/>
                <a:gd name="connsiteY4" fmla="*/ 1544637 h 1544637"/>
                <a:gd name="connsiteX5" fmla="*/ 0 w 3122613"/>
                <a:gd name="connsiteY5" fmla="*/ 265112 h 1544637"/>
                <a:gd name="connsiteX6" fmla="*/ 0 w 3122613"/>
                <a:gd name="connsiteY6" fmla="*/ 0 h 1544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2613" h="1544637">
                  <a:moveTo>
                    <a:pt x="0" y="0"/>
                  </a:moveTo>
                  <a:lnTo>
                    <a:pt x="2070101" y="1111250"/>
                  </a:lnTo>
                  <a:lnTo>
                    <a:pt x="3122613" y="669925"/>
                  </a:lnTo>
                  <a:lnTo>
                    <a:pt x="3122613" y="1027112"/>
                  </a:lnTo>
                  <a:lnTo>
                    <a:pt x="2070101" y="1544637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6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44"/>
            <p:cNvSpPr>
              <a:spLocks/>
            </p:cNvSpPr>
            <p:nvPr/>
          </p:nvSpPr>
          <p:spPr bwMode="auto">
            <a:xfrm>
              <a:off x="3930650" y="3560763"/>
              <a:ext cx="3122613" cy="1265238"/>
            </a:xfrm>
            <a:custGeom>
              <a:avLst/>
              <a:gdLst>
                <a:gd name="T0" fmla="*/ 0 w 1967"/>
                <a:gd name="T1" fmla="*/ 97 h 797"/>
                <a:gd name="T2" fmla="*/ 545 w 1967"/>
                <a:gd name="T3" fmla="*/ 0 h 797"/>
                <a:gd name="T4" fmla="*/ 1967 w 1967"/>
                <a:gd name="T5" fmla="*/ 519 h 797"/>
                <a:gd name="T6" fmla="*/ 1304 w 1967"/>
                <a:gd name="T7" fmla="*/ 797 h 797"/>
                <a:gd name="T8" fmla="*/ 0 w 1967"/>
                <a:gd name="T9" fmla="*/ 97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7" h="797">
                  <a:moveTo>
                    <a:pt x="0" y="97"/>
                  </a:moveTo>
                  <a:lnTo>
                    <a:pt x="545" y="0"/>
                  </a:lnTo>
                  <a:lnTo>
                    <a:pt x="1967" y="519"/>
                  </a:lnTo>
                  <a:lnTo>
                    <a:pt x="1304" y="797"/>
                  </a:lnTo>
                  <a:lnTo>
                    <a:pt x="0" y="97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7" name="Diagram"/>
          <p:cNvGrpSpPr/>
          <p:nvPr/>
        </p:nvGrpSpPr>
        <p:grpSpPr>
          <a:xfrm>
            <a:off x="4795838" y="3148013"/>
            <a:ext cx="3298825" cy="1236663"/>
            <a:chOff x="4795838" y="3148013"/>
            <a:chExt cx="3298825" cy="1236663"/>
          </a:xfrm>
        </p:grpSpPr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4795838" y="3295651"/>
              <a:ext cx="3298825" cy="1089025"/>
            </a:xfrm>
            <a:custGeom>
              <a:avLst/>
              <a:gdLst>
                <a:gd name="connsiteX0" fmla="*/ 0 w 3298825"/>
                <a:gd name="connsiteY0" fmla="*/ 0 h 1089025"/>
                <a:gd name="connsiteX1" fmla="*/ 2257425 w 3298825"/>
                <a:gd name="connsiteY1" fmla="*/ 658812 h 1089025"/>
                <a:gd name="connsiteX2" fmla="*/ 3298825 w 3298825"/>
                <a:gd name="connsiteY2" fmla="*/ 307975 h 1089025"/>
                <a:gd name="connsiteX3" fmla="*/ 3298825 w 3298825"/>
                <a:gd name="connsiteY3" fmla="*/ 647700 h 1089025"/>
                <a:gd name="connsiteX4" fmla="*/ 2257425 w 3298825"/>
                <a:gd name="connsiteY4" fmla="*/ 1089025 h 1089025"/>
                <a:gd name="connsiteX5" fmla="*/ 0 w 3298825"/>
                <a:gd name="connsiteY5" fmla="*/ 265112 h 1089025"/>
                <a:gd name="connsiteX6" fmla="*/ 0 w 3298825"/>
                <a:gd name="connsiteY6" fmla="*/ 0 h 1089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8825" h="1089025">
                  <a:moveTo>
                    <a:pt x="0" y="0"/>
                  </a:moveTo>
                  <a:lnTo>
                    <a:pt x="2257425" y="658812"/>
                  </a:lnTo>
                  <a:lnTo>
                    <a:pt x="3298825" y="307975"/>
                  </a:lnTo>
                  <a:lnTo>
                    <a:pt x="3298825" y="647700"/>
                  </a:lnTo>
                  <a:lnTo>
                    <a:pt x="2257425" y="1089025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7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4795838" y="3148013"/>
              <a:ext cx="3298825" cy="806450"/>
            </a:xfrm>
            <a:custGeom>
              <a:avLst/>
              <a:gdLst>
                <a:gd name="T0" fmla="*/ 0 w 2078"/>
                <a:gd name="T1" fmla="*/ 93 h 508"/>
                <a:gd name="T2" fmla="*/ 634 w 2078"/>
                <a:gd name="T3" fmla="*/ 0 h 508"/>
                <a:gd name="T4" fmla="*/ 2078 w 2078"/>
                <a:gd name="T5" fmla="*/ 287 h 508"/>
                <a:gd name="T6" fmla="*/ 1422 w 2078"/>
                <a:gd name="T7" fmla="*/ 508 h 508"/>
                <a:gd name="T8" fmla="*/ 0 w 2078"/>
                <a:gd name="T9" fmla="*/ 9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8" h="508">
                  <a:moveTo>
                    <a:pt x="0" y="93"/>
                  </a:moveTo>
                  <a:lnTo>
                    <a:pt x="634" y="0"/>
                  </a:lnTo>
                  <a:lnTo>
                    <a:pt x="2078" y="287"/>
                  </a:lnTo>
                  <a:lnTo>
                    <a:pt x="1422" y="508"/>
                  </a:lnTo>
                  <a:lnTo>
                    <a:pt x="0" y="93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8" name="Subtitle Text"/>
          <p:cNvSpPr txBox="1"/>
          <p:nvPr/>
        </p:nvSpPr>
        <p:spPr>
          <a:xfrm>
            <a:off x="9159665" y="3378127"/>
            <a:ext cx="28849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After ten days of no resolve in step two the Jurisdictional Director shall refer the issue to the General President and to the home office Representative of the Employer.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21" name="Subtitle Text"/>
          <p:cNvSpPr txBox="1"/>
          <p:nvPr/>
        </p:nvSpPr>
        <p:spPr>
          <a:xfrm>
            <a:off x="9159666" y="4703481"/>
            <a:ext cx="28849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If not resolved it shall be submitted to a review committee (Equal number of Management/ Labor)</a:t>
            </a:r>
          </a:p>
        </p:txBody>
      </p:sp>
      <p:sp>
        <p:nvSpPr>
          <p:cNvPr id="22" name="Subtitle Text"/>
          <p:cNvSpPr txBox="1"/>
          <p:nvPr/>
        </p:nvSpPr>
        <p:spPr>
          <a:xfrm>
            <a:off x="9159665" y="5781676"/>
            <a:ext cx="2731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J.D. Presents the Grievance</a:t>
            </a:r>
          </a:p>
        </p:txBody>
      </p:sp>
      <p:sp>
        <p:nvSpPr>
          <p:cNvPr id="24" name="Page Title"/>
          <p:cNvSpPr txBox="1"/>
          <p:nvPr/>
        </p:nvSpPr>
        <p:spPr>
          <a:xfrm>
            <a:off x="946475" y="668720"/>
            <a:ext cx="10454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Construction Agreement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N.C.A.</a:t>
            </a:r>
          </a:p>
        </p:txBody>
      </p:sp>
    </p:spTree>
    <p:extLst>
      <p:ext uri="{BB962C8B-B14F-4D97-AF65-F5344CB8AC3E}">
        <p14:creationId xmlns:p14="http://schemas.microsoft.com/office/powerpoint/2010/main" val="30429537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38" grpId="0"/>
      <p:bldP spid="21" grpId="0"/>
      <p:bldP spid="2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 flipV="1">
            <a:off x="2953082" y="4833210"/>
            <a:ext cx="567902" cy="197011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Line"/>
          <p:cNvCxnSpPr/>
          <p:nvPr/>
        </p:nvCxnSpPr>
        <p:spPr>
          <a:xfrm rot="10800000">
            <a:off x="3504789" y="2255968"/>
            <a:ext cx="2668851" cy="594631"/>
          </a:xfrm>
          <a:prstGeom prst="bentConnector3">
            <a:avLst>
              <a:gd name="adj1" fmla="val 50000"/>
            </a:avLst>
          </a:prstGeom>
          <a:ln>
            <a:solidFill>
              <a:schemeClr val="accent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Line"/>
          <p:cNvCxnSpPr/>
          <p:nvPr/>
        </p:nvCxnSpPr>
        <p:spPr>
          <a:xfrm rot="10800000">
            <a:off x="7727453" y="4121438"/>
            <a:ext cx="1065002" cy="411824"/>
          </a:xfrm>
          <a:prstGeom prst="bentConnector3">
            <a:avLst>
              <a:gd name="adj1" fmla="val 99853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ne"/>
          <p:cNvCxnSpPr/>
          <p:nvPr/>
        </p:nvCxnSpPr>
        <p:spPr>
          <a:xfrm rot="10800000">
            <a:off x="6580003" y="4988475"/>
            <a:ext cx="1123149" cy="565312"/>
          </a:xfrm>
          <a:prstGeom prst="bentConnector3">
            <a:avLst>
              <a:gd name="adj1" fmla="val 100148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Subtitle Text"/>
          <p:cNvSpPr txBox="1"/>
          <p:nvPr/>
        </p:nvSpPr>
        <p:spPr>
          <a:xfrm>
            <a:off x="1061884" y="2444182"/>
            <a:ext cx="3000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After ten days of no resolve in step three/ or a disagreement with the ruling of the review committee, an Arbitrator will be selected.</a:t>
            </a:r>
          </a:p>
        </p:txBody>
      </p:sp>
      <p:sp>
        <p:nvSpPr>
          <p:cNvPr id="104" name="Title"/>
          <p:cNvSpPr txBox="1"/>
          <p:nvPr/>
        </p:nvSpPr>
        <p:spPr>
          <a:xfrm>
            <a:off x="1833626" y="2091385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four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07" name="Title"/>
          <p:cNvSpPr txBox="1"/>
          <p:nvPr/>
        </p:nvSpPr>
        <p:spPr>
          <a:xfrm>
            <a:off x="1330780" y="4888822"/>
            <a:ext cx="1746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one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0" name="Title"/>
          <p:cNvSpPr txBox="1"/>
          <p:nvPr/>
        </p:nvSpPr>
        <p:spPr>
          <a:xfrm>
            <a:off x="9093276" y="4361248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three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3" name="Title"/>
          <p:cNvSpPr txBox="1"/>
          <p:nvPr/>
        </p:nvSpPr>
        <p:spPr>
          <a:xfrm>
            <a:off x="7973821" y="5405305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two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grpSp>
        <p:nvGrpSpPr>
          <p:cNvPr id="126" name="Diagram"/>
          <p:cNvGrpSpPr/>
          <p:nvPr/>
        </p:nvGrpSpPr>
        <p:grpSpPr>
          <a:xfrm>
            <a:off x="3930650" y="3560763"/>
            <a:ext cx="3122613" cy="1698625"/>
            <a:chOff x="3930650" y="3560763"/>
            <a:chExt cx="3122613" cy="1698625"/>
          </a:xfrm>
        </p:grpSpPr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3930650" y="3714751"/>
              <a:ext cx="3122613" cy="1544637"/>
            </a:xfrm>
            <a:custGeom>
              <a:avLst/>
              <a:gdLst>
                <a:gd name="connsiteX0" fmla="*/ 0 w 3122613"/>
                <a:gd name="connsiteY0" fmla="*/ 0 h 1544637"/>
                <a:gd name="connsiteX1" fmla="*/ 2070101 w 3122613"/>
                <a:gd name="connsiteY1" fmla="*/ 1111250 h 1544637"/>
                <a:gd name="connsiteX2" fmla="*/ 3122613 w 3122613"/>
                <a:gd name="connsiteY2" fmla="*/ 669925 h 1544637"/>
                <a:gd name="connsiteX3" fmla="*/ 3122613 w 3122613"/>
                <a:gd name="connsiteY3" fmla="*/ 1027112 h 1544637"/>
                <a:gd name="connsiteX4" fmla="*/ 2070101 w 3122613"/>
                <a:gd name="connsiteY4" fmla="*/ 1544637 h 1544637"/>
                <a:gd name="connsiteX5" fmla="*/ 0 w 3122613"/>
                <a:gd name="connsiteY5" fmla="*/ 265112 h 1544637"/>
                <a:gd name="connsiteX6" fmla="*/ 0 w 3122613"/>
                <a:gd name="connsiteY6" fmla="*/ 0 h 1544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2613" h="1544637">
                  <a:moveTo>
                    <a:pt x="0" y="0"/>
                  </a:moveTo>
                  <a:lnTo>
                    <a:pt x="2070101" y="1111250"/>
                  </a:lnTo>
                  <a:lnTo>
                    <a:pt x="3122613" y="669925"/>
                  </a:lnTo>
                  <a:lnTo>
                    <a:pt x="3122613" y="1027112"/>
                  </a:lnTo>
                  <a:lnTo>
                    <a:pt x="2070101" y="1544637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6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44"/>
            <p:cNvSpPr>
              <a:spLocks/>
            </p:cNvSpPr>
            <p:nvPr/>
          </p:nvSpPr>
          <p:spPr bwMode="auto">
            <a:xfrm>
              <a:off x="3930650" y="3560763"/>
              <a:ext cx="3122613" cy="1265238"/>
            </a:xfrm>
            <a:custGeom>
              <a:avLst/>
              <a:gdLst>
                <a:gd name="T0" fmla="*/ 0 w 1967"/>
                <a:gd name="T1" fmla="*/ 97 h 797"/>
                <a:gd name="T2" fmla="*/ 545 w 1967"/>
                <a:gd name="T3" fmla="*/ 0 h 797"/>
                <a:gd name="T4" fmla="*/ 1967 w 1967"/>
                <a:gd name="T5" fmla="*/ 519 h 797"/>
                <a:gd name="T6" fmla="*/ 1304 w 1967"/>
                <a:gd name="T7" fmla="*/ 797 h 797"/>
                <a:gd name="T8" fmla="*/ 0 w 1967"/>
                <a:gd name="T9" fmla="*/ 97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7" h="797">
                  <a:moveTo>
                    <a:pt x="0" y="97"/>
                  </a:moveTo>
                  <a:lnTo>
                    <a:pt x="545" y="0"/>
                  </a:lnTo>
                  <a:lnTo>
                    <a:pt x="1967" y="519"/>
                  </a:lnTo>
                  <a:lnTo>
                    <a:pt x="1304" y="797"/>
                  </a:lnTo>
                  <a:lnTo>
                    <a:pt x="0" y="97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7" name="Diagram"/>
          <p:cNvGrpSpPr/>
          <p:nvPr/>
        </p:nvGrpSpPr>
        <p:grpSpPr>
          <a:xfrm>
            <a:off x="4795838" y="3148013"/>
            <a:ext cx="3298825" cy="1236663"/>
            <a:chOff x="4795838" y="3148013"/>
            <a:chExt cx="3298825" cy="1236663"/>
          </a:xfrm>
        </p:grpSpPr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4795838" y="3295651"/>
              <a:ext cx="3298825" cy="1089025"/>
            </a:xfrm>
            <a:custGeom>
              <a:avLst/>
              <a:gdLst>
                <a:gd name="connsiteX0" fmla="*/ 0 w 3298825"/>
                <a:gd name="connsiteY0" fmla="*/ 0 h 1089025"/>
                <a:gd name="connsiteX1" fmla="*/ 2257425 w 3298825"/>
                <a:gd name="connsiteY1" fmla="*/ 658812 h 1089025"/>
                <a:gd name="connsiteX2" fmla="*/ 3298825 w 3298825"/>
                <a:gd name="connsiteY2" fmla="*/ 307975 h 1089025"/>
                <a:gd name="connsiteX3" fmla="*/ 3298825 w 3298825"/>
                <a:gd name="connsiteY3" fmla="*/ 647700 h 1089025"/>
                <a:gd name="connsiteX4" fmla="*/ 2257425 w 3298825"/>
                <a:gd name="connsiteY4" fmla="*/ 1089025 h 1089025"/>
                <a:gd name="connsiteX5" fmla="*/ 0 w 3298825"/>
                <a:gd name="connsiteY5" fmla="*/ 265112 h 1089025"/>
                <a:gd name="connsiteX6" fmla="*/ 0 w 3298825"/>
                <a:gd name="connsiteY6" fmla="*/ 0 h 1089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8825" h="1089025">
                  <a:moveTo>
                    <a:pt x="0" y="0"/>
                  </a:moveTo>
                  <a:lnTo>
                    <a:pt x="2257425" y="658812"/>
                  </a:lnTo>
                  <a:lnTo>
                    <a:pt x="3298825" y="307975"/>
                  </a:lnTo>
                  <a:lnTo>
                    <a:pt x="3298825" y="647700"/>
                  </a:lnTo>
                  <a:lnTo>
                    <a:pt x="2257425" y="1089025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7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4795838" y="3148013"/>
              <a:ext cx="3298825" cy="806450"/>
            </a:xfrm>
            <a:custGeom>
              <a:avLst/>
              <a:gdLst>
                <a:gd name="T0" fmla="*/ 0 w 2078"/>
                <a:gd name="T1" fmla="*/ 93 h 508"/>
                <a:gd name="T2" fmla="*/ 634 w 2078"/>
                <a:gd name="T3" fmla="*/ 0 h 508"/>
                <a:gd name="T4" fmla="*/ 2078 w 2078"/>
                <a:gd name="T5" fmla="*/ 287 h 508"/>
                <a:gd name="T6" fmla="*/ 1422 w 2078"/>
                <a:gd name="T7" fmla="*/ 508 h 508"/>
                <a:gd name="T8" fmla="*/ 0 w 2078"/>
                <a:gd name="T9" fmla="*/ 9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8" h="508">
                  <a:moveTo>
                    <a:pt x="0" y="93"/>
                  </a:moveTo>
                  <a:lnTo>
                    <a:pt x="634" y="0"/>
                  </a:lnTo>
                  <a:lnTo>
                    <a:pt x="2078" y="287"/>
                  </a:lnTo>
                  <a:lnTo>
                    <a:pt x="1422" y="508"/>
                  </a:lnTo>
                  <a:lnTo>
                    <a:pt x="0" y="93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24" name="Diagram"/>
          <p:cNvGrpSpPr/>
          <p:nvPr/>
        </p:nvGrpSpPr>
        <p:grpSpPr>
          <a:xfrm>
            <a:off x="5802313" y="2767013"/>
            <a:ext cx="3282950" cy="836612"/>
            <a:chOff x="5802313" y="2767013"/>
            <a:chExt cx="3282950" cy="836612"/>
          </a:xfrm>
        </p:grpSpPr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5802313" y="2884487"/>
              <a:ext cx="3282950" cy="719138"/>
            </a:xfrm>
            <a:custGeom>
              <a:avLst/>
              <a:gdLst>
                <a:gd name="connsiteX0" fmla="*/ 0 w 3282950"/>
                <a:gd name="connsiteY0" fmla="*/ 0 h 719138"/>
                <a:gd name="connsiteX1" fmla="*/ 2292350 w 3282950"/>
                <a:gd name="connsiteY1" fmla="*/ 325438 h 719138"/>
                <a:gd name="connsiteX2" fmla="*/ 3282950 w 3282950"/>
                <a:gd name="connsiteY2" fmla="*/ 85725 h 719138"/>
                <a:gd name="connsiteX3" fmla="*/ 3282950 w 3282950"/>
                <a:gd name="connsiteY3" fmla="*/ 382588 h 719138"/>
                <a:gd name="connsiteX4" fmla="*/ 2292350 w 3282950"/>
                <a:gd name="connsiteY4" fmla="*/ 719138 h 719138"/>
                <a:gd name="connsiteX5" fmla="*/ 0 w 3282950"/>
                <a:gd name="connsiteY5" fmla="*/ 263525 h 719138"/>
                <a:gd name="connsiteX6" fmla="*/ 0 w 3282950"/>
                <a:gd name="connsiteY6" fmla="*/ 0 h 71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82950" h="719138">
                  <a:moveTo>
                    <a:pt x="0" y="0"/>
                  </a:moveTo>
                  <a:lnTo>
                    <a:pt x="2292350" y="325438"/>
                  </a:lnTo>
                  <a:lnTo>
                    <a:pt x="3282950" y="85725"/>
                  </a:lnTo>
                  <a:lnTo>
                    <a:pt x="3282950" y="382588"/>
                  </a:lnTo>
                  <a:lnTo>
                    <a:pt x="2292350" y="719138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chemeClr val="accent1">
                    <a:alpha val="19000"/>
                  </a:schemeClr>
                </a:gs>
                <a:gs pos="69000">
                  <a:schemeClr val="accent1">
                    <a:alpha val="29000"/>
                  </a:schemeClr>
                </a:gs>
                <a:gs pos="100000">
                  <a:schemeClr val="accent1">
                    <a:alpha val="0"/>
                  </a:schemeClr>
                </a:gs>
                <a:gs pos="58000">
                  <a:schemeClr val="accent1">
                    <a:alpha val="17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0" scaled="0"/>
            </a:gra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Freeform 42"/>
            <p:cNvSpPr>
              <a:spLocks/>
            </p:cNvSpPr>
            <p:nvPr/>
          </p:nvSpPr>
          <p:spPr bwMode="auto">
            <a:xfrm>
              <a:off x="5802313" y="2767013"/>
              <a:ext cx="3282950" cy="442913"/>
            </a:xfrm>
            <a:custGeom>
              <a:avLst/>
              <a:gdLst>
                <a:gd name="T0" fmla="*/ 0 w 2068"/>
                <a:gd name="T1" fmla="*/ 74 h 279"/>
                <a:gd name="T2" fmla="*/ 711 w 2068"/>
                <a:gd name="T3" fmla="*/ 0 h 279"/>
                <a:gd name="T4" fmla="*/ 2068 w 2068"/>
                <a:gd name="T5" fmla="*/ 128 h 279"/>
                <a:gd name="T6" fmla="*/ 1444 w 2068"/>
                <a:gd name="T7" fmla="*/ 279 h 279"/>
                <a:gd name="T8" fmla="*/ 0 w 2068"/>
                <a:gd name="T9" fmla="*/ 74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8" h="279">
                  <a:moveTo>
                    <a:pt x="0" y="74"/>
                  </a:moveTo>
                  <a:lnTo>
                    <a:pt x="711" y="0"/>
                  </a:lnTo>
                  <a:lnTo>
                    <a:pt x="2068" y="128"/>
                  </a:lnTo>
                  <a:lnTo>
                    <a:pt x="1444" y="279"/>
                  </a:lnTo>
                  <a:lnTo>
                    <a:pt x="0" y="74"/>
                  </a:lnTo>
                  <a:close/>
                </a:path>
              </a:pathLst>
            </a:custGeom>
            <a:gradFill>
              <a:gsLst>
                <a:gs pos="95000">
                  <a:schemeClr val="accent1">
                    <a:alpha val="13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0" scaled="0"/>
            </a:gra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9" name="Subtitle Text"/>
          <p:cNvSpPr txBox="1"/>
          <p:nvPr/>
        </p:nvSpPr>
        <p:spPr>
          <a:xfrm>
            <a:off x="1073353" y="3500696"/>
            <a:ext cx="2731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Arbitrators ruling shall be final and binding.</a:t>
            </a:r>
          </a:p>
        </p:txBody>
      </p:sp>
      <p:sp>
        <p:nvSpPr>
          <p:cNvPr id="30" name="Page Title"/>
          <p:cNvSpPr txBox="1"/>
          <p:nvPr/>
        </p:nvSpPr>
        <p:spPr>
          <a:xfrm>
            <a:off x="946475" y="668720"/>
            <a:ext cx="104543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Construction Agreement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N.C.A.</a:t>
            </a:r>
          </a:p>
        </p:txBody>
      </p:sp>
    </p:spTree>
    <p:extLst>
      <p:ext uri="{BB962C8B-B14F-4D97-AF65-F5344CB8AC3E}">
        <p14:creationId xmlns:p14="http://schemas.microsoft.com/office/powerpoint/2010/main" val="37320242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4" grpId="0"/>
      <p:bldP spid="3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flipV="1">
            <a:off x="6000751" y="4171002"/>
            <a:ext cx="1248461" cy="1069724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Subtitle Text"/>
          <p:cNvSpPr txBox="1"/>
          <p:nvPr/>
        </p:nvSpPr>
        <p:spPr>
          <a:xfrm>
            <a:off x="7473374" y="4411768"/>
            <a:ext cx="43855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Note:   </a:t>
            </a:r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 Grievance shall be recognized unless called to the attention of the Employer by the Union or to the Union by the Employer within five </a:t>
            </a:r>
            <a:r>
              <a:rPr lang="en-US" sz="1400" kern="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working days </a:t>
            </a:r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after the alleged violation</a:t>
            </a:r>
          </a:p>
        </p:txBody>
      </p:sp>
      <p:sp>
        <p:nvSpPr>
          <p:cNvPr id="107" name="Title"/>
          <p:cNvSpPr txBox="1"/>
          <p:nvPr/>
        </p:nvSpPr>
        <p:spPr>
          <a:xfrm>
            <a:off x="7473374" y="4017114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50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step one</a:t>
            </a:r>
          </a:p>
        </p:txBody>
      </p: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5" name="Page Title"/>
          <p:cNvSpPr txBox="1"/>
          <p:nvPr/>
        </p:nvSpPr>
        <p:spPr>
          <a:xfrm>
            <a:off x="946475" y="668720"/>
            <a:ext cx="10454326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5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General Presidents Project Maintenance Agreement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G.P.M.A.</a:t>
            </a:r>
          </a:p>
        </p:txBody>
      </p:sp>
      <p:sp>
        <p:nvSpPr>
          <p:cNvPr id="36" name="Subtitle Text"/>
          <p:cNvSpPr txBox="1"/>
          <p:nvPr/>
        </p:nvSpPr>
        <p:spPr>
          <a:xfrm>
            <a:off x="7473374" y="5586775"/>
            <a:ext cx="418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Meeting between the Jobsite representative and the Employer</a:t>
            </a:r>
          </a:p>
        </p:txBody>
      </p:sp>
    </p:spTree>
    <p:extLst>
      <p:ext uri="{BB962C8B-B14F-4D97-AF65-F5344CB8AC3E}">
        <p14:creationId xmlns:p14="http://schemas.microsoft.com/office/powerpoint/2010/main" val="38050508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07" grpId="0"/>
      <p:bldP spid="35" grpId="0"/>
      <p:bldP spid="3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>
            <a:off x="2813753" y="3504461"/>
            <a:ext cx="695258" cy="549143"/>
          </a:xfrm>
          <a:prstGeom prst="bentConnector3">
            <a:avLst>
              <a:gd name="adj1" fmla="val -1369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ne"/>
          <p:cNvCxnSpPr>
            <a:endCxn id="118" idx="3"/>
          </p:cNvCxnSpPr>
          <p:nvPr/>
        </p:nvCxnSpPr>
        <p:spPr>
          <a:xfrm rot="5400000">
            <a:off x="6934280" y="3990526"/>
            <a:ext cx="870320" cy="632354"/>
          </a:xfrm>
          <a:prstGeom prst="bentConnector2">
            <a:avLst/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itle"/>
          <p:cNvSpPr txBox="1"/>
          <p:nvPr/>
        </p:nvSpPr>
        <p:spPr>
          <a:xfrm>
            <a:off x="1123429" y="3350572"/>
            <a:ext cx="18483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one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2" name="Subtitle Text"/>
          <p:cNvSpPr txBox="1"/>
          <p:nvPr/>
        </p:nvSpPr>
        <p:spPr>
          <a:xfrm>
            <a:off x="7930902" y="4137437"/>
            <a:ext cx="3202154" cy="1645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Manager / Agent to meet with Employer to try to resolve the </a:t>
            </a:r>
            <a:r>
              <a:rPr lang="en-US" sz="1400" kern="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issue</a:t>
            </a:r>
          </a:p>
          <a:p>
            <a:pPr lvl="0"/>
            <a:r>
              <a:rPr lang="en-US" sz="1400" kern="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(within ten working days after the meeting in step one).</a:t>
            </a:r>
            <a:endParaRPr lang="en-US" sz="1400" kern="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3" name="Title"/>
          <p:cNvSpPr txBox="1"/>
          <p:nvPr/>
        </p:nvSpPr>
        <p:spPr>
          <a:xfrm>
            <a:off x="7930903" y="3717654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two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grpSp>
        <p:nvGrpSpPr>
          <p:cNvPr id="126" name="Diagram"/>
          <p:cNvGrpSpPr/>
          <p:nvPr/>
        </p:nvGrpSpPr>
        <p:grpSpPr>
          <a:xfrm>
            <a:off x="3930650" y="3560763"/>
            <a:ext cx="3122613" cy="1698625"/>
            <a:chOff x="3930650" y="3560763"/>
            <a:chExt cx="3122613" cy="1698625"/>
          </a:xfrm>
        </p:grpSpPr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3930650" y="3714751"/>
              <a:ext cx="3122613" cy="1544637"/>
            </a:xfrm>
            <a:custGeom>
              <a:avLst/>
              <a:gdLst>
                <a:gd name="connsiteX0" fmla="*/ 0 w 3122613"/>
                <a:gd name="connsiteY0" fmla="*/ 0 h 1544637"/>
                <a:gd name="connsiteX1" fmla="*/ 2070101 w 3122613"/>
                <a:gd name="connsiteY1" fmla="*/ 1111250 h 1544637"/>
                <a:gd name="connsiteX2" fmla="*/ 3122613 w 3122613"/>
                <a:gd name="connsiteY2" fmla="*/ 669925 h 1544637"/>
                <a:gd name="connsiteX3" fmla="*/ 3122613 w 3122613"/>
                <a:gd name="connsiteY3" fmla="*/ 1027112 h 1544637"/>
                <a:gd name="connsiteX4" fmla="*/ 2070101 w 3122613"/>
                <a:gd name="connsiteY4" fmla="*/ 1544637 h 1544637"/>
                <a:gd name="connsiteX5" fmla="*/ 0 w 3122613"/>
                <a:gd name="connsiteY5" fmla="*/ 265112 h 1544637"/>
                <a:gd name="connsiteX6" fmla="*/ 0 w 3122613"/>
                <a:gd name="connsiteY6" fmla="*/ 0 h 1544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2613" h="1544637">
                  <a:moveTo>
                    <a:pt x="0" y="0"/>
                  </a:moveTo>
                  <a:lnTo>
                    <a:pt x="2070101" y="1111250"/>
                  </a:lnTo>
                  <a:lnTo>
                    <a:pt x="3122613" y="669925"/>
                  </a:lnTo>
                  <a:lnTo>
                    <a:pt x="3122613" y="1027112"/>
                  </a:lnTo>
                  <a:lnTo>
                    <a:pt x="2070101" y="1544637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6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44"/>
            <p:cNvSpPr>
              <a:spLocks/>
            </p:cNvSpPr>
            <p:nvPr/>
          </p:nvSpPr>
          <p:spPr bwMode="auto">
            <a:xfrm>
              <a:off x="3930650" y="3560763"/>
              <a:ext cx="3122613" cy="1265238"/>
            </a:xfrm>
            <a:custGeom>
              <a:avLst/>
              <a:gdLst>
                <a:gd name="T0" fmla="*/ 0 w 1967"/>
                <a:gd name="T1" fmla="*/ 97 h 797"/>
                <a:gd name="T2" fmla="*/ 545 w 1967"/>
                <a:gd name="T3" fmla="*/ 0 h 797"/>
                <a:gd name="T4" fmla="*/ 1967 w 1967"/>
                <a:gd name="T5" fmla="*/ 519 h 797"/>
                <a:gd name="T6" fmla="*/ 1304 w 1967"/>
                <a:gd name="T7" fmla="*/ 797 h 797"/>
                <a:gd name="T8" fmla="*/ 0 w 1967"/>
                <a:gd name="T9" fmla="*/ 97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7" h="797">
                  <a:moveTo>
                    <a:pt x="0" y="97"/>
                  </a:moveTo>
                  <a:lnTo>
                    <a:pt x="545" y="0"/>
                  </a:lnTo>
                  <a:lnTo>
                    <a:pt x="1967" y="519"/>
                  </a:lnTo>
                  <a:lnTo>
                    <a:pt x="1304" y="797"/>
                  </a:lnTo>
                  <a:lnTo>
                    <a:pt x="0" y="97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6" name="Page Title"/>
          <p:cNvSpPr txBox="1"/>
          <p:nvPr/>
        </p:nvSpPr>
        <p:spPr>
          <a:xfrm>
            <a:off x="946475" y="668720"/>
            <a:ext cx="10454326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5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General Presidents Project Maintenance Agreement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G.P.M.A.</a:t>
            </a:r>
          </a:p>
        </p:txBody>
      </p:sp>
      <p:sp>
        <p:nvSpPr>
          <p:cNvPr id="17" name="Subtitle Text"/>
          <p:cNvSpPr txBox="1"/>
          <p:nvPr/>
        </p:nvSpPr>
        <p:spPr>
          <a:xfrm>
            <a:off x="7930903" y="5278202"/>
            <a:ext cx="3202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Fill out Grievance report and send to the Int. J.D.</a:t>
            </a:r>
          </a:p>
        </p:txBody>
      </p:sp>
    </p:spTree>
    <p:extLst>
      <p:ext uri="{BB962C8B-B14F-4D97-AF65-F5344CB8AC3E}">
        <p14:creationId xmlns:p14="http://schemas.microsoft.com/office/powerpoint/2010/main" val="10454554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  <p:bldP spid="1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>
            <a:off x="2813753" y="3504461"/>
            <a:ext cx="695258" cy="549143"/>
          </a:xfrm>
          <a:prstGeom prst="bentConnector3">
            <a:avLst>
              <a:gd name="adj1" fmla="val -1369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Line"/>
          <p:cNvCxnSpPr/>
          <p:nvPr/>
        </p:nvCxnSpPr>
        <p:spPr>
          <a:xfrm rot="10800000">
            <a:off x="7845302" y="4054007"/>
            <a:ext cx="1065002" cy="411824"/>
          </a:xfrm>
          <a:prstGeom prst="bentConnector3">
            <a:avLst>
              <a:gd name="adj1" fmla="val 99853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ne"/>
          <p:cNvCxnSpPr/>
          <p:nvPr/>
        </p:nvCxnSpPr>
        <p:spPr>
          <a:xfrm rot="10800000">
            <a:off x="6434459" y="5064259"/>
            <a:ext cx="1123149" cy="565312"/>
          </a:xfrm>
          <a:prstGeom prst="bentConnector3">
            <a:avLst>
              <a:gd name="adj1" fmla="val 100148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itle"/>
          <p:cNvSpPr txBox="1"/>
          <p:nvPr/>
        </p:nvSpPr>
        <p:spPr>
          <a:xfrm>
            <a:off x="555935" y="3391130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50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step one</a:t>
            </a:r>
          </a:p>
        </p:txBody>
      </p:sp>
      <p:sp>
        <p:nvSpPr>
          <p:cNvPr id="110" name="Title"/>
          <p:cNvSpPr txBox="1"/>
          <p:nvPr/>
        </p:nvSpPr>
        <p:spPr>
          <a:xfrm>
            <a:off x="8997394" y="4311943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noProof="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three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3" name="Title"/>
          <p:cNvSpPr txBox="1"/>
          <p:nvPr/>
        </p:nvSpPr>
        <p:spPr>
          <a:xfrm>
            <a:off x="7623988" y="5475683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500" normalizeH="0" baseline="0" noProof="0" dirty="0">
                <a:ln>
                  <a:noFill/>
                </a:ln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step two</a:t>
            </a:r>
          </a:p>
        </p:txBody>
      </p:sp>
      <p:grpSp>
        <p:nvGrpSpPr>
          <p:cNvPr id="126" name="Diagram"/>
          <p:cNvGrpSpPr/>
          <p:nvPr/>
        </p:nvGrpSpPr>
        <p:grpSpPr>
          <a:xfrm>
            <a:off x="3930650" y="3560763"/>
            <a:ext cx="3122613" cy="1698625"/>
            <a:chOff x="3930650" y="3560763"/>
            <a:chExt cx="3122613" cy="1698625"/>
          </a:xfrm>
        </p:grpSpPr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3930650" y="3714751"/>
              <a:ext cx="3122613" cy="1544637"/>
            </a:xfrm>
            <a:custGeom>
              <a:avLst/>
              <a:gdLst>
                <a:gd name="connsiteX0" fmla="*/ 0 w 3122613"/>
                <a:gd name="connsiteY0" fmla="*/ 0 h 1544637"/>
                <a:gd name="connsiteX1" fmla="*/ 2070101 w 3122613"/>
                <a:gd name="connsiteY1" fmla="*/ 1111250 h 1544637"/>
                <a:gd name="connsiteX2" fmla="*/ 3122613 w 3122613"/>
                <a:gd name="connsiteY2" fmla="*/ 669925 h 1544637"/>
                <a:gd name="connsiteX3" fmla="*/ 3122613 w 3122613"/>
                <a:gd name="connsiteY3" fmla="*/ 1027112 h 1544637"/>
                <a:gd name="connsiteX4" fmla="*/ 2070101 w 3122613"/>
                <a:gd name="connsiteY4" fmla="*/ 1544637 h 1544637"/>
                <a:gd name="connsiteX5" fmla="*/ 0 w 3122613"/>
                <a:gd name="connsiteY5" fmla="*/ 265112 h 1544637"/>
                <a:gd name="connsiteX6" fmla="*/ 0 w 3122613"/>
                <a:gd name="connsiteY6" fmla="*/ 0 h 1544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2613" h="1544637">
                  <a:moveTo>
                    <a:pt x="0" y="0"/>
                  </a:moveTo>
                  <a:lnTo>
                    <a:pt x="2070101" y="1111250"/>
                  </a:lnTo>
                  <a:lnTo>
                    <a:pt x="3122613" y="669925"/>
                  </a:lnTo>
                  <a:lnTo>
                    <a:pt x="3122613" y="1027112"/>
                  </a:lnTo>
                  <a:lnTo>
                    <a:pt x="2070101" y="1544637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6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44"/>
            <p:cNvSpPr>
              <a:spLocks/>
            </p:cNvSpPr>
            <p:nvPr/>
          </p:nvSpPr>
          <p:spPr bwMode="auto">
            <a:xfrm>
              <a:off x="3930650" y="3560763"/>
              <a:ext cx="3122613" cy="1265238"/>
            </a:xfrm>
            <a:custGeom>
              <a:avLst/>
              <a:gdLst>
                <a:gd name="T0" fmla="*/ 0 w 1967"/>
                <a:gd name="T1" fmla="*/ 97 h 797"/>
                <a:gd name="T2" fmla="*/ 545 w 1967"/>
                <a:gd name="T3" fmla="*/ 0 h 797"/>
                <a:gd name="T4" fmla="*/ 1967 w 1967"/>
                <a:gd name="T5" fmla="*/ 519 h 797"/>
                <a:gd name="T6" fmla="*/ 1304 w 1967"/>
                <a:gd name="T7" fmla="*/ 797 h 797"/>
                <a:gd name="T8" fmla="*/ 0 w 1967"/>
                <a:gd name="T9" fmla="*/ 97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7" h="797">
                  <a:moveTo>
                    <a:pt x="0" y="97"/>
                  </a:moveTo>
                  <a:lnTo>
                    <a:pt x="545" y="0"/>
                  </a:lnTo>
                  <a:lnTo>
                    <a:pt x="1967" y="519"/>
                  </a:lnTo>
                  <a:lnTo>
                    <a:pt x="1304" y="797"/>
                  </a:lnTo>
                  <a:lnTo>
                    <a:pt x="0" y="97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7" name="Diagram"/>
          <p:cNvGrpSpPr/>
          <p:nvPr/>
        </p:nvGrpSpPr>
        <p:grpSpPr>
          <a:xfrm>
            <a:off x="4795838" y="3148013"/>
            <a:ext cx="3298825" cy="1236663"/>
            <a:chOff x="4795838" y="3148013"/>
            <a:chExt cx="3298825" cy="1236663"/>
          </a:xfrm>
        </p:grpSpPr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4795838" y="3295651"/>
              <a:ext cx="3298825" cy="1089025"/>
            </a:xfrm>
            <a:custGeom>
              <a:avLst/>
              <a:gdLst>
                <a:gd name="connsiteX0" fmla="*/ 0 w 3298825"/>
                <a:gd name="connsiteY0" fmla="*/ 0 h 1089025"/>
                <a:gd name="connsiteX1" fmla="*/ 2257425 w 3298825"/>
                <a:gd name="connsiteY1" fmla="*/ 658812 h 1089025"/>
                <a:gd name="connsiteX2" fmla="*/ 3298825 w 3298825"/>
                <a:gd name="connsiteY2" fmla="*/ 307975 h 1089025"/>
                <a:gd name="connsiteX3" fmla="*/ 3298825 w 3298825"/>
                <a:gd name="connsiteY3" fmla="*/ 647700 h 1089025"/>
                <a:gd name="connsiteX4" fmla="*/ 2257425 w 3298825"/>
                <a:gd name="connsiteY4" fmla="*/ 1089025 h 1089025"/>
                <a:gd name="connsiteX5" fmla="*/ 0 w 3298825"/>
                <a:gd name="connsiteY5" fmla="*/ 265112 h 1089025"/>
                <a:gd name="connsiteX6" fmla="*/ 0 w 3298825"/>
                <a:gd name="connsiteY6" fmla="*/ 0 h 1089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8825" h="1089025">
                  <a:moveTo>
                    <a:pt x="0" y="0"/>
                  </a:moveTo>
                  <a:lnTo>
                    <a:pt x="2257425" y="658812"/>
                  </a:lnTo>
                  <a:lnTo>
                    <a:pt x="3298825" y="307975"/>
                  </a:lnTo>
                  <a:lnTo>
                    <a:pt x="3298825" y="647700"/>
                  </a:lnTo>
                  <a:lnTo>
                    <a:pt x="2257425" y="1089025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7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4795838" y="3148013"/>
              <a:ext cx="3298825" cy="806450"/>
            </a:xfrm>
            <a:custGeom>
              <a:avLst/>
              <a:gdLst>
                <a:gd name="T0" fmla="*/ 0 w 2078"/>
                <a:gd name="T1" fmla="*/ 93 h 508"/>
                <a:gd name="T2" fmla="*/ 634 w 2078"/>
                <a:gd name="T3" fmla="*/ 0 h 508"/>
                <a:gd name="T4" fmla="*/ 2078 w 2078"/>
                <a:gd name="T5" fmla="*/ 287 h 508"/>
                <a:gd name="T6" fmla="*/ 1422 w 2078"/>
                <a:gd name="T7" fmla="*/ 508 h 508"/>
                <a:gd name="T8" fmla="*/ 0 w 2078"/>
                <a:gd name="T9" fmla="*/ 9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8" h="508">
                  <a:moveTo>
                    <a:pt x="0" y="93"/>
                  </a:moveTo>
                  <a:lnTo>
                    <a:pt x="634" y="0"/>
                  </a:lnTo>
                  <a:lnTo>
                    <a:pt x="2078" y="287"/>
                  </a:lnTo>
                  <a:lnTo>
                    <a:pt x="1422" y="508"/>
                  </a:lnTo>
                  <a:lnTo>
                    <a:pt x="0" y="93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8" name="Subtitle Text"/>
          <p:cNvSpPr txBox="1"/>
          <p:nvPr/>
        </p:nvSpPr>
        <p:spPr>
          <a:xfrm>
            <a:off x="8997394" y="4678369"/>
            <a:ext cx="27318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Int. V.P. to meet with Employers Labor relations Manager to try to resolve issue.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21" name="Page Title"/>
          <p:cNvSpPr txBox="1"/>
          <p:nvPr/>
        </p:nvSpPr>
        <p:spPr>
          <a:xfrm>
            <a:off x="946475" y="668720"/>
            <a:ext cx="10454326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5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General Presidents Project Maintenance Agreement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G.P.M.A.</a:t>
            </a:r>
          </a:p>
        </p:txBody>
      </p:sp>
    </p:spTree>
    <p:extLst>
      <p:ext uri="{BB962C8B-B14F-4D97-AF65-F5344CB8AC3E}">
        <p14:creationId xmlns:p14="http://schemas.microsoft.com/office/powerpoint/2010/main" val="13564045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3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 flipV="1">
            <a:off x="2953082" y="4833210"/>
            <a:ext cx="567902" cy="197011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Line"/>
          <p:cNvCxnSpPr/>
          <p:nvPr/>
        </p:nvCxnSpPr>
        <p:spPr>
          <a:xfrm rot="10800000">
            <a:off x="3346515" y="2287022"/>
            <a:ext cx="2827126" cy="5635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Line"/>
          <p:cNvCxnSpPr/>
          <p:nvPr/>
        </p:nvCxnSpPr>
        <p:spPr>
          <a:xfrm rot="10800000">
            <a:off x="7727453" y="4121438"/>
            <a:ext cx="1065002" cy="411824"/>
          </a:xfrm>
          <a:prstGeom prst="bentConnector3">
            <a:avLst>
              <a:gd name="adj1" fmla="val 99853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Line"/>
          <p:cNvCxnSpPr/>
          <p:nvPr/>
        </p:nvCxnSpPr>
        <p:spPr>
          <a:xfrm rot="10800000">
            <a:off x="6580003" y="4988475"/>
            <a:ext cx="1123149" cy="565312"/>
          </a:xfrm>
          <a:prstGeom prst="bentConnector3">
            <a:avLst>
              <a:gd name="adj1" fmla="val 100148"/>
            </a:avLst>
          </a:prstGeom>
          <a:ln>
            <a:solidFill>
              <a:schemeClr val="tx2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Subtitle Text"/>
          <p:cNvSpPr txBox="1"/>
          <p:nvPr/>
        </p:nvSpPr>
        <p:spPr>
          <a:xfrm>
            <a:off x="1061884" y="2444182"/>
            <a:ext cx="30007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If no resolve Jurisdictional Director will submit Grievance to the GPPMA Grievance Committee for resolution</a:t>
            </a:r>
            <a:r>
              <a:rPr lang="en-US" sz="1400" kern="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 ( 10 working day time limit from step one)</a:t>
            </a:r>
          </a:p>
          <a:p>
            <a:pPr lvl="0"/>
            <a:endParaRPr lang="en-US" sz="1400" kern="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4" name="Title"/>
          <p:cNvSpPr txBox="1"/>
          <p:nvPr/>
        </p:nvSpPr>
        <p:spPr>
          <a:xfrm>
            <a:off x="1442819" y="2089590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four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07" name="Title"/>
          <p:cNvSpPr txBox="1"/>
          <p:nvPr/>
        </p:nvSpPr>
        <p:spPr>
          <a:xfrm>
            <a:off x="1330780" y="4888822"/>
            <a:ext cx="1746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one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0" name="Title"/>
          <p:cNvSpPr txBox="1"/>
          <p:nvPr/>
        </p:nvSpPr>
        <p:spPr>
          <a:xfrm>
            <a:off x="9093276" y="4361248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three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3" name="Title"/>
          <p:cNvSpPr txBox="1"/>
          <p:nvPr/>
        </p:nvSpPr>
        <p:spPr>
          <a:xfrm>
            <a:off x="7973821" y="5405305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two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grpSp>
        <p:nvGrpSpPr>
          <p:cNvPr id="126" name="Diagram"/>
          <p:cNvGrpSpPr/>
          <p:nvPr/>
        </p:nvGrpSpPr>
        <p:grpSpPr>
          <a:xfrm>
            <a:off x="3930650" y="3560763"/>
            <a:ext cx="3122613" cy="1698625"/>
            <a:chOff x="3930650" y="3560763"/>
            <a:chExt cx="3122613" cy="1698625"/>
          </a:xfrm>
        </p:grpSpPr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3930650" y="3714751"/>
              <a:ext cx="3122613" cy="1544637"/>
            </a:xfrm>
            <a:custGeom>
              <a:avLst/>
              <a:gdLst>
                <a:gd name="connsiteX0" fmla="*/ 0 w 3122613"/>
                <a:gd name="connsiteY0" fmla="*/ 0 h 1544637"/>
                <a:gd name="connsiteX1" fmla="*/ 2070101 w 3122613"/>
                <a:gd name="connsiteY1" fmla="*/ 1111250 h 1544637"/>
                <a:gd name="connsiteX2" fmla="*/ 3122613 w 3122613"/>
                <a:gd name="connsiteY2" fmla="*/ 669925 h 1544637"/>
                <a:gd name="connsiteX3" fmla="*/ 3122613 w 3122613"/>
                <a:gd name="connsiteY3" fmla="*/ 1027112 h 1544637"/>
                <a:gd name="connsiteX4" fmla="*/ 2070101 w 3122613"/>
                <a:gd name="connsiteY4" fmla="*/ 1544637 h 1544637"/>
                <a:gd name="connsiteX5" fmla="*/ 0 w 3122613"/>
                <a:gd name="connsiteY5" fmla="*/ 265112 h 1544637"/>
                <a:gd name="connsiteX6" fmla="*/ 0 w 3122613"/>
                <a:gd name="connsiteY6" fmla="*/ 0 h 1544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2613" h="1544637">
                  <a:moveTo>
                    <a:pt x="0" y="0"/>
                  </a:moveTo>
                  <a:lnTo>
                    <a:pt x="2070101" y="1111250"/>
                  </a:lnTo>
                  <a:lnTo>
                    <a:pt x="3122613" y="669925"/>
                  </a:lnTo>
                  <a:lnTo>
                    <a:pt x="3122613" y="1027112"/>
                  </a:lnTo>
                  <a:lnTo>
                    <a:pt x="2070101" y="1544637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6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44"/>
            <p:cNvSpPr>
              <a:spLocks/>
            </p:cNvSpPr>
            <p:nvPr/>
          </p:nvSpPr>
          <p:spPr bwMode="auto">
            <a:xfrm>
              <a:off x="3930650" y="3560763"/>
              <a:ext cx="3122613" cy="1265238"/>
            </a:xfrm>
            <a:custGeom>
              <a:avLst/>
              <a:gdLst>
                <a:gd name="T0" fmla="*/ 0 w 1967"/>
                <a:gd name="T1" fmla="*/ 97 h 797"/>
                <a:gd name="T2" fmla="*/ 545 w 1967"/>
                <a:gd name="T3" fmla="*/ 0 h 797"/>
                <a:gd name="T4" fmla="*/ 1967 w 1967"/>
                <a:gd name="T5" fmla="*/ 519 h 797"/>
                <a:gd name="T6" fmla="*/ 1304 w 1967"/>
                <a:gd name="T7" fmla="*/ 797 h 797"/>
                <a:gd name="T8" fmla="*/ 0 w 1967"/>
                <a:gd name="T9" fmla="*/ 97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7" h="797">
                  <a:moveTo>
                    <a:pt x="0" y="97"/>
                  </a:moveTo>
                  <a:lnTo>
                    <a:pt x="545" y="0"/>
                  </a:lnTo>
                  <a:lnTo>
                    <a:pt x="1967" y="519"/>
                  </a:lnTo>
                  <a:lnTo>
                    <a:pt x="1304" y="797"/>
                  </a:lnTo>
                  <a:lnTo>
                    <a:pt x="0" y="97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7" name="Diagram"/>
          <p:cNvGrpSpPr/>
          <p:nvPr/>
        </p:nvGrpSpPr>
        <p:grpSpPr>
          <a:xfrm>
            <a:off x="4795838" y="3148013"/>
            <a:ext cx="3298825" cy="1236663"/>
            <a:chOff x="4795838" y="3148013"/>
            <a:chExt cx="3298825" cy="1236663"/>
          </a:xfrm>
        </p:grpSpPr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4795838" y="3295651"/>
              <a:ext cx="3298825" cy="1089025"/>
            </a:xfrm>
            <a:custGeom>
              <a:avLst/>
              <a:gdLst>
                <a:gd name="connsiteX0" fmla="*/ 0 w 3298825"/>
                <a:gd name="connsiteY0" fmla="*/ 0 h 1089025"/>
                <a:gd name="connsiteX1" fmla="*/ 2257425 w 3298825"/>
                <a:gd name="connsiteY1" fmla="*/ 658812 h 1089025"/>
                <a:gd name="connsiteX2" fmla="*/ 3298825 w 3298825"/>
                <a:gd name="connsiteY2" fmla="*/ 307975 h 1089025"/>
                <a:gd name="connsiteX3" fmla="*/ 3298825 w 3298825"/>
                <a:gd name="connsiteY3" fmla="*/ 647700 h 1089025"/>
                <a:gd name="connsiteX4" fmla="*/ 2257425 w 3298825"/>
                <a:gd name="connsiteY4" fmla="*/ 1089025 h 1089025"/>
                <a:gd name="connsiteX5" fmla="*/ 0 w 3298825"/>
                <a:gd name="connsiteY5" fmla="*/ 265112 h 1089025"/>
                <a:gd name="connsiteX6" fmla="*/ 0 w 3298825"/>
                <a:gd name="connsiteY6" fmla="*/ 0 h 1089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8825" h="1089025">
                  <a:moveTo>
                    <a:pt x="0" y="0"/>
                  </a:moveTo>
                  <a:lnTo>
                    <a:pt x="2257425" y="658812"/>
                  </a:lnTo>
                  <a:lnTo>
                    <a:pt x="3298825" y="307975"/>
                  </a:lnTo>
                  <a:lnTo>
                    <a:pt x="3298825" y="647700"/>
                  </a:lnTo>
                  <a:lnTo>
                    <a:pt x="2257425" y="1089025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7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4795838" y="3148013"/>
              <a:ext cx="3298825" cy="806450"/>
            </a:xfrm>
            <a:custGeom>
              <a:avLst/>
              <a:gdLst>
                <a:gd name="T0" fmla="*/ 0 w 2078"/>
                <a:gd name="T1" fmla="*/ 93 h 508"/>
                <a:gd name="T2" fmla="*/ 634 w 2078"/>
                <a:gd name="T3" fmla="*/ 0 h 508"/>
                <a:gd name="T4" fmla="*/ 2078 w 2078"/>
                <a:gd name="T5" fmla="*/ 287 h 508"/>
                <a:gd name="T6" fmla="*/ 1422 w 2078"/>
                <a:gd name="T7" fmla="*/ 508 h 508"/>
                <a:gd name="T8" fmla="*/ 0 w 2078"/>
                <a:gd name="T9" fmla="*/ 9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8" h="508">
                  <a:moveTo>
                    <a:pt x="0" y="93"/>
                  </a:moveTo>
                  <a:lnTo>
                    <a:pt x="634" y="0"/>
                  </a:lnTo>
                  <a:lnTo>
                    <a:pt x="2078" y="287"/>
                  </a:lnTo>
                  <a:lnTo>
                    <a:pt x="1422" y="508"/>
                  </a:lnTo>
                  <a:lnTo>
                    <a:pt x="0" y="93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24" name="Diagram"/>
          <p:cNvGrpSpPr/>
          <p:nvPr/>
        </p:nvGrpSpPr>
        <p:grpSpPr>
          <a:xfrm>
            <a:off x="5802313" y="2767013"/>
            <a:ext cx="3282950" cy="836612"/>
            <a:chOff x="5802313" y="2767013"/>
            <a:chExt cx="3282950" cy="836612"/>
          </a:xfrm>
          <a:gradFill>
            <a:gsLst>
              <a:gs pos="75000">
                <a:srgbClr val="E5DEDB">
                  <a:alpha val="15000"/>
                </a:srgbClr>
              </a:gs>
              <a:gs pos="67000">
                <a:srgbClr val="E5DEDB">
                  <a:alpha val="30000"/>
                </a:srgbClr>
              </a:gs>
              <a:gs pos="100000">
                <a:srgbClr val="E5DEDB">
                  <a:alpha val="5000"/>
                </a:srgbClr>
              </a:gs>
              <a:gs pos="58000">
                <a:srgbClr val="E5DEDB">
                  <a:alpha val="20000"/>
                </a:srgbClr>
              </a:gs>
              <a:gs pos="0">
                <a:srgbClr val="E5DEDB">
                  <a:alpha val="0"/>
                </a:srgbClr>
              </a:gs>
            </a:gsLst>
            <a:lin ang="0" scaled="0"/>
          </a:gradFill>
        </p:grpSpPr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5802313" y="2884487"/>
              <a:ext cx="3282950" cy="719138"/>
            </a:xfrm>
            <a:custGeom>
              <a:avLst/>
              <a:gdLst>
                <a:gd name="connsiteX0" fmla="*/ 0 w 3282950"/>
                <a:gd name="connsiteY0" fmla="*/ 0 h 719138"/>
                <a:gd name="connsiteX1" fmla="*/ 2292350 w 3282950"/>
                <a:gd name="connsiteY1" fmla="*/ 325438 h 719138"/>
                <a:gd name="connsiteX2" fmla="*/ 3282950 w 3282950"/>
                <a:gd name="connsiteY2" fmla="*/ 85725 h 719138"/>
                <a:gd name="connsiteX3" fmla="*/ 3282950 w 3282950"/>
                <a:gd name="connsiteY3" fmla="*/ 382588 h 719138"/>
                <a:gd name="connsiteX4" fmla="*/ 2292350 w 3282950"/>
                <a:gd name="connsiteY4" fmla="*/ 719138 h 719138"/>
                <a:gd name="connsiteX5" fmla="*/ 0 w 3282950"/>
                <a:gd name="connsiteY5" fmla="*/ 263525 h 719138"/>
                <a:gd name="connsiteX6" fmla="*/ 0 w 3282950"/>
                <a:gd name="connsiteY6" fmla="*/ 0 h 71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82950" h="719138">
                  <a:moveTo>
                    <a:pt x="0" y="0"/>
                  </a:moveTo>
                  <a:lnTo>
                    <a:pt x="2292350" y="325438"/>
                  </a:lnTo>
                  <a:lnTo>
                    <a:pt x="3282950" y="85725"/>
                  </a:lnTo>
                  <a:lnTo>
                    <a:pt x="3282950" y="382588"/>
                  </a:lnTo>
                  <a:lnTo>
                    <a:pt x="2292350" y="719138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Freeform 42"/>
            <p:cNvSpPr>
              <a:spLocks/>
            </p:cNvSpPr>
            <p:nvPr/>
          </p:nvSpPr>
          <p:spPr bwMode="auto">
            <a:xfrm>
              <a:off x="5802313" y="2767013"/>
              <a:ext cx="3282950" cy="442913"/>
            </a:xfrm>
            <a:custGeom>
              <a:avLst/>
              <a:gdLst>
                <a:gd name="T0" fmla="*/ 0 w 2068"/>
                <a:gd name="T1" fmla="*/ 74 h 279"/>
                <a:gd name="T2" fmla="*/ 711 w 2068"/>
                <a:gd name="T3" fmla="*/ 0 h 279"/>
                <a:gd name="T4" fmla="*/ 2068 w 2068"/>
                <a:gd name="T5" fmla="*/ 128 h 279"/>
                <a:gd name="T6" fmla="*/ 1444 w 2068"/>
                <a:gd name="T7" fmla="*/ 279 h 279"/>
                <a:gd name="T8" fmla="*/ 0 w 2068"/>
                <a:gd name="T9" fmla="*/ 74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8" h="279">
                  <a:moveTo>
                    <a:pt x="0" y="74"/>
                  </a:moveTo>
                  <a:lnTo>
                    <a:pt x="711" y="0"/>
                  </a:lnTo>
                  <a:lnTo>
                    <a:pt x="2068" y="128"/>
                  </a:lnTo>
                  <a:lnTo>
                    <a:pt x="1444" y="279"/>
                  </a:lnTo>
                  <a:lnTo>
                    <a:pt x="0" y="74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00" name="Diagram"/>
          <p:cNvGrpSpPr/>
          <p:nvPr/>
        </p:nvGrpSpPr>
        <p:grpSpPr>
          <a:xfrm>
            <a:off x="3148013" y="3976222"/>
            <a:ext cx="2855274" cy="2327741"/>
            <a:chOff x="3148013" y="3976222"/>
            <a:chExt cx="2855274" cy="2327741"/>
          </a:xfrm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9" name="Subtitle Text"/>
          <p:cNvSpPr txBox="1"/>
          <p:nvPr/>
        </p:nvSpPr>
        <p:spPr>
          <a:xfrm>
            <a:off x="1073353" y="3639226"/>
            <a:ext cx="2731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Decision rendered by committee is final and binding.</a:t>
            </a:r>
          </a:p>
        </p:txBody>
      </p:sp>
      <p:sp>
        <p:nvSpPr>
          <p:cNvPr id="28" name="Page Title"/>
          <p:cNvSpPr txBox="1"/>
          <p:nvPr/>
        </p:nvSpPr>
        <p:spPr>
          <a:xfrm>
            <a:off x="946475" y="668720"/>
            <a:ext cx="10454326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5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General Presidents Project Maintenance Agreement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G.P.M.A.</a:t>
            </a:r>
          </a:p>
        </p:txBody>
      </p:sp>
    </p:spTree>
    <p:extLst>
      <p:ext uri="{BB962C8B-B14F-4D97-AF65-F5344CB8AC3E}">
        <p14:creationId xmlns:p14="http://schemas.microsoft.com/office/powerpoint/2010/main" val="37119500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4" grpId="0"/>
      <p:bldP spid="3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ne"/>
          <p:cNvCxnSpPr/>
          <p:nvPr/>
        </p:nvCxnSpPr>
        <p:spPr>
          <a:xfrm rot="10800000">
            <a:off x="2562274" y="4384676"/>
            <a:ext cx="752948" cy="244294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Line"/>
          <p:cNvCxnSpPr/>
          <p:nvPr/>
        </p:nvCxnSpPr>
        <p:spPr>
          <a:xfrm rot="10800000">
            <a:off x="3430739" y="2287024"/>
            <a:ext cx="2455308" cy="5635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Line"/>
          <p:cNvCxnSpPr/>
          <p:nvPr/>
        </p:nvCxnSpPr>
        <p:spPr>
          <a:xfrm rot="10800000">
            <a:off x="3148014" y="2873428"/>
            <a:ext cx="1647825" cy="411824"/>
          </a:xfrm>
          <a:prstGeom prst="bentConnector3">
            <a:avLst>
              <a:gd name="adj1" fmla="val 50000"/>
            </a:avLst>
          </a:prstGeom>
          <a:ln>
            <a:solidFill>
              <a:schemeClr val="tx2"/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Subtitle Text"/>
          <p:cNvSpPr txBox="1"/>
          <p:nvPr/>
        </p:nvSpPr>
        <p:spPr>
          <a:xfrm>
            <a:off x="8906927" y="3687858"/>
            <a:ext cx="30007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If no decision made by Grievance Committee, the case can be submitted to GPPMA standing Arbitrator for a decision no later than 30 days after the failure of the Grievance committee to make a decision. Ruling shall be final and binding.</a:t>
            </a:r>
            <a:endParaRPr lang="en-US" sz="1400" kern="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4" name="Title"/>
          <p:cNvSpPr txBox="1"/>
          <p:nvPr/>
        </p:nvSpPr>
        <p:spPr>
          <a:xfrm>
            <a:off x="1442819" y="2089590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four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07" name="Title"/>
          <p:cNvSpPr txBox="1"/>
          <p:nvPr/>
        </p:nvSpPr>
        <p:spPr>
          <a:xfrm>
            <a:off x="1206554" y="4419698"/>
            <a:ext cx="1746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one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0" name="Title"/>
          <p:cNvSpPr txBox="1"/>
          <p:nvPr/>
        </p:nvSpPr>
        <p:spPr>
          <a:xfrm>
            <a:off x="1140742" y="2850604"/>
            <a:ext cx="18123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three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113" name="Title"/>
          <p:cNvSpPr txBox="1"/>
          <p:nvPr/>
        </p:nvSpPr>
        <p:spPr>
          <a:xfrm>
            <a:off x="1227808" y="3593029"/>
            <a:ext cx="1469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two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grpSp>
        <p:nvGrpSpPr>
          <p:cNvPr id="126" name="Diagram"/>
          <p:cNvGrpSpPr/>
          <p:nvPr/>
        </p:nvGrpSpPr>
        <p:grpSpPr>
          <a:xfrm>
            <a:off x="3907234" y="3490427"/>
            <a:ext cx="3069333" cy="1793026"/>
            <a:chOff x="3930650" y="3560763"/>
            <a:chExt cx="3122613" cy="1698625"/>
          </a:xfrm>
          <a:scene3d>
            <a:camera prst="orthographicFront">
              <a:rot lat="601124" lon="21596525" rev="21573458"/>
            </a:camera>
            <a:lightRig rig="threePt" dir="t"/>
          </a:scene3d>
        </p:grpSpPr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3930650" y="3714751"/>
              <a:ext cx="3122613" cy="1544637"/>
            </a:xfrm>
            <a:custGeom>
              <a:avLst/>
              <a:gdLst>
                <a:gd name="connsiteX0" fmla="*/ 0 w 3122613"/>
                <a:gd name="connsiteY0" fmla="*/ 0 h 1544637"/>
                <a:gd name="connsiteX1" fmla="*/ 2070101 w 3122613"/>
                <a:gd name="connsiteY1" fmla="*/ 1111250 h 1544637"/>
                <a:gd name="connsiteX2" fmla="*/ 3122613 w 3122613"/>
                <a:gd name="connsiteY2" fmla="*/ 669925 h 1544637"/>
                <a:gd name="connsiteX3" fmla="*/ 3122613 w 3122613"/>
                <a:gd name="connsiteY3" fmla="*/ 1027112 h 1544637"/>
                <a:gd name="connsiteX4" fmla="*/ 2070101 w 3122613"/>
                <a:gd name="connsiteY4" fmla="*/ 1544637 h 1544637"/>
                <a:gd name="connsiteX5" fmla="*/ 0 w 3122613"/>
                <a:gd name="connsiteY5" fmla="*/ 265112 h 1544637"/>
                <a:gd name="connsiteX6" fmla="*/ 0 w 3122613"/>
                <a:gd name="connsiteY6" fmla="*/ 0 h 1544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22613" h="1544637">
                  <a:moveTo>
                    <a:pt x="0" y="0"/>
                  </a:moveTo>
                  <a:lnTo>
                    <a:pt x="2070101" y="1111250"/>
                  </a:lnTo>
                  <a:lnTo>
                    <a:pt x="3122613" y="669925"/>
                  </a:lnTo>
                  <a:lnTo>
                    <a:pt x="3122613" y="1027112"/>
                  </a:lnTo>
                  <a:lnTo>
                    <a:pt x="2070101" y="1544637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6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Freeform 44"/>
            <p:cNvSpPr>
              <a:spLocks/>
            </p:cNvSpPr>
            <p:nvPr/>
          </p:nvSpPr>
          <p:spPr bwMode="auto">
            <a:xfrm>
              <a:off x="3930650" y="3560763"/>
              <a:ext cx="3122613" cy="1265238"/>
            </a:xfrm>
            <a:custGeom>
              <a:avLst/>
              <a:gdLst>
                <a:gd name="T0" fmla="*/ 0 w 1967"/>
                <a:gd name="T1" fmla="*/ 97 h 797"/>
                <a:gd name="T2" fmla="*/ 545 w 1967"/>
                <a:gd name="T3" fmla="*/ 0 h 797"/>
                <a:gd name="T4" fmla="*/ 1967 w 1967"/>
                <a:gd name="T5" fmla="*/ 519 h 797"/>
                <a:gd name="T6" fmla="*/ 1304 w 1967"/>
                <a:gd name="T7" fmla="*/ 797 h 797"/>
                <a:gd name="T8" fmla="*/ 0 w 1967"/>
                <a:gd name="T9" fmla="*/ 97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7" h="797">
                  <a:moveTo>
                    <a:pt x="0" y="97"/>
                  </a:moveTo>
                  <a:lnTo>
                    <a:pt x="545" y="0"/>
                  </a:lnTo>
                  <a:lnTo>
                    <a:pt x="1967" y="519"/>
                  </a:lnTo>
                  <a:lnTo>
                    <a:pt x="1304" y="797"/>
                  </a:lnTo>
                  <a:lnTo>
                    <a:pt x="0" y="97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7" name="Diagram"/>
          <p:cNvGrpSpPr/>
          <p:nvPr/>
        </p:nvGrpSpPr>
        <p:grpSpPr>
          <a:xfrm>
            <a:off x="4783806" y="3022073"/>
            <a:ext cx="3298825" cy="1362603"/>
            <a:chOff x="4795838" y="3148013"/>
            <a:chExt cx="3298825" cy="1236663"/>
          </a:xfrm>
          <a:scene3d>
            <a:camera prst="orthographicFront">
              <a:rot lat="300000" lon="21299984" rev="0"/>
            </a:camera>
            <a:lightRig rig="threePt" dir="t"/>
          </a:scene3d>
        </p:grpSpPr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4795838" y="3295651"/>
              <a:ext cx="3298825" cy="1089025"/>
            </a:xfrm>
            <a:custGeom>
              <a:avLst/>
              <a:gdLst>
                <a:gd name="connsiteX0" fmla="*/ 0 w 3298825"/>
                <a:gd name="connsiteY0" fmla="*/ 0 h 1089025"/>
                <a:gd name="connsiteX1" fmla="*/ 2257425 w 3298825"/>
                <a:gd name="connsiteY1" fmla="*/ 658812 h 1089025"/>
                <a:gd name="connsiteX2" fmla="*/ 3298825 w 3298825"/>
                <a:gd name="connsiteY2" fmla="*/ 307975 h 1089025"/>
                <a:gd name="connsiteX3" fmla="*/ 3298825 w 3298825"/>
                <a:gd name="connsiteY3" fmla="*/ 647700 h 1089025"/>
                <a:gd name="connsiteX4" fmla="*/ 2257425 w 3298825"/>
                <a:gd name="connsiteY4" fmla="*/ 1089025 h 1089025"/>
                <a:gd name="connsiteX5" fmla="*/ 0 w 3298825"/>
                <a:gd name="connsiteY5" fmla="*/ 265112 h 1089025"/>
                <a:gd name="connsiteX6" fmla="*/ 0 w 3298825"/>
                <a:gd name="connsiteY6" fmla="*/ 0 h 1089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8825" h="1089025">
                  <a:moveTo>
                    <a:pt x="0" y="0"/>
                  </a:moveTo>
                  <a:lnTo>
                    <a:pt x="2257425" y="658812"/>
                  </a:lnTo>
                  <a:lnTo>
                    <a:pt x="3298825" y="307975"/>
                  </a:lnTo>
                  <a:lnTo>
                    <a:pt x="3298825" y="647700"/>
                  </a:lnTo>
                  <a:lnTo>
                    <a:pt x="2257425" y="1089025"/>
                  </a:lnTo>
                  <a:lnTo>
                    <a:pt x="0" y="26511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7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>
                  <a:alpha val="5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41"/>
            <p:cNvSpPr>
              <a:spLocks/>
            </p:cNvSpPr>
            <p:nvPr/>
          </p:nvSpPr>
          <p:spPr bwMode="auto">
            <a:xfrm>
              <a:off x="4795838" y="3148013"/>
              <a:ext cx="3298825" cy="806450"/>
            </a:xfrm>
            <a:custGeom>
              <a:avLst/>
              <a:gdLst>
                <a:gd name="T0" fmla="*/ 0 w 2078"/>
                <a:gd name="T1" fmla="*/ 93 h 508"/>
                <a:gd name="T2" fmla="*/ 634 w 2078"/>
                <a:gd name="T3" fmla="*/ 0 h 508"/>
                <a:gd name="T4" fmla="*/ 2078 w 2078"/>
                <a:gd name="T5" fmla="*/ 287 h 508"/>
                <a:gd name="T6" fmla="*/ 1422 w 2078"/>
                <a:gd name="T7" fmla="*/ 508 h 508"/>
                <a:gd name="T8" fmla="*/ 0 w 2078"/>
                <a:gd name="T9" fmla="*/ 93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8" h="508">
                  <a:moveTo>
                    <a:pt x="0" y="93"/>
                  </a:moveTo>
                  <a:lnTo>
                    <a:pt x="634" y="0"/>
                  </a:lnTo>
                  <a:lnTo>
                    <a:pt x="2078" y="287"/>
                  </a:lnTo>
                  <a:lnTo>
                    <a:pt x="1422" y="508"/>
                  </a:lnTo>
                  <a:lnTo>
                    <a:pt x="0" y="93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>
                  <a:alpha val="5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24" name="Freeform 123"/>
          <p:cNvSpPr>
            <a:spLocks/>
          </p:cNvSpPr>
          <p:nvPr/>
        </p:nvSpPr>
        <p:spPr bwMode="auto">
          <a:xfrm rot="323830">
            <a:off x="5884875" y="2708575"/>
            <a:ext cx="3236754" cy="828897"/>
          </a:xfrm>
          <a:custGeom>
            <a:avLst/>
            <a:gdLst>
              <a:gd name="connsiteX0" fmla="*/ 0 w 3282950"/>
              <a:gd name="connsiteY0" fmla="*/ 0 h 719138"/>
              <a:gd name="connsiteX1" fmla="*/ 2292350 w 3282950"/>
              <a:gd name="connsiteY1" fmla="*/ 325438 h 719138"/>
              <a:gd name="connsiteX2" fmla="*/ 3282950 w 3282950"/>
              <a:gd name="connsiteY2" fmla="*/ 85725 h 719138"/>
              <a:gd name="connsiteX3" fmla="*/ 3282950 w 3282950"/>
              <a:gd name="connsiteY3" fmla="*/ 382588 h 719138"/>
              <a:gd name="connsiteX4" fmla="*/ 2292350 w 3282950"/>
              <a:gd name="connsiteY4" fmla="*/ 719138 h 719138"/>
              <a:gd name="connsiteX5" fmla="*/ 0 w 3282950"/>
              <a:gd name="connsiteY5" fmla="*/ 263525 h 719138"/>
              <a:gd name="connsiteX6" fmla="*/ 0 w 3282950"/>
              <a:gd name="connsiteY6" fmla="*/ 0 h 719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82950" h="719138">
                <a:moveTo>
                  <a:pt x="0" y="0"/>
                </a:moveTo>
                <a:lnTo>
                  <a:pt x="2292350" y="325438"/>
                </a:lnTo>
                <a:lnTo>
                  <a:pt x="3282950" y="85725"/>
                </a:lnTo>
                <a:lnTo>
                  <a:pt x="3282950" y="382588"/>
                </a:lnTo>
                <a:lnTo>
                  <a:pt x="2292350" y="719138"/>
                </a:lnTo>
                <a:lnTo>
                  <a:pt x="0" y="2635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75000">
                <a:srgbClr val="E5DEDB">
                  <a:alpha val="15000"/>
                </a:srgbClr>
              </a:gs>
              <a:gs pos="67000">
                <a:srgbClr val="E5DEDB">
                  <a:alpha val="30000"/>
                </a:srgbClr>
              </a:gs>
              <a:gs pos="100000">
                <a:srgbClr val="E5DEDB">
                  <a:alpha val="5000"/>
                </a:srgbClr>
              </a:gs>
              <a:gs pos="58000">
                <a:srgbClr val="E5DEDB">
                  <a:alpha val="20000"/>
                </a:srgbClr>
              </a:gs>
              <a:gs pos="0">
                <a:srgbClr val="E5DEDB">
                  <a:alpha val="0"/>
                </a:srgbClr>
              </a:gs>
            </a:gsLst>
            <a:lin ang="0" scaled="0"/>
          </a:gradFill>
          <a:ln>
            <a:solidFill>
              <a:schemeClr val="tx1">
                <a:alpha val="82000"/>
              </a:schemeClr>
            </a:solidFill>
          </a:ln>
          <a:scene3d>
            <a:camera prst="orthographicFront">
              <a:rot lat="20969965" lon="21509049" rev="38189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00" name="Diagram"/>
          <p:cNvGrpSpPr/>
          <p:nvPr/>
        </p:nvGrpSpPr>
        <p:grpSpPr>
          <a:xfrm>
            <a:off x="3099885" y="3946748"/>
            <a:ext cx="2855274" cy="2393312"/>
            <a:chOff x="3148013" y="3976222"/>
            <a:chExt cx="2855274" cy="2327741"/>
          </a:xfrm>
          <a:scene3d>
            <a:camera prst="orthographicFront">
              <a:rot lat="0" lon="20699996" rev="0"/>
            </a:camera>
            <a:lightRig rig="threePt" dir="t"/>
          </a:scene3d>
        </p:grpSpPr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148013" y="4148138"/>
              <a:ext cx="2852738" cy="2155825"/>
            </a:xfrm>
            <a:custGeom>
              <a:avLst/>
              <a:gdLst>
                <a:gd name="connsiteX0" fmla="*/ 0 w 2852738"/>
                <a:gd name="connsiteY0" fmla="*/ 0 h 2155825"/>
                <a:gd name="connsiteX1" fmla="*/ 1730375 w 2852738"/>
                <a:gd name="connsiteY1" fmla="*/ 1662113 h 2155825"/>
                <a:gd name="connsiteX2" fmla="*/ 2852738 w 2852738"/>
                <a:gd name="connsiteY2" fmla="*/ 1111251 h 2155825"/>
                <a:gd name="connsiteX3" fmla="*/ 2852738 w 2852738"/>
                <a:gd name="connsiteY3" fmla="*/ 1527175 h 2155825"/>
                <a:gd name="connsiteX4" fmla="*/ 1730375 w 2852738"/>
                <a:gd name="connsiteY4" fmla="*/ 2155825 h 2155825"/>
                <a:gd name="connsiteX5" fmla="*/ 0 w 2852738"/>
                <a:gd name="connsiteY5" fmla="*/ 263525 h 2155825"/>
                <a:gd name="connsiteX6" fmla="*/ 0 w 2852738"/>
                <a:gd name="connsiteY6" fmla="*/ 0 h 215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52738" h="2155825">
                  <a:moveTo>
                    <a:pt x="0" y="0"/>
                  </a:moveTo>
                  <a:lnTo>
                    <a:pt x="1730375" y="1662113"/>
                  </a:lnTo>
                  <a:lnTo>
                    <a:pt x="2852738" y="1111251"/>
                  </a:lnTo>
                  <a:lnTo>
                    <a:pt x="2852738" y="1527175"/>
                  </a:lnTo>
                  <a:lnTo>
                    <a:pt x="1730375" y="2155825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rgbClr val="E5DEDB">
                    <a:alpha val="15000"/>
                  </a:srgbClr>
                </a:gs>
                <a:gs pos="61000">
                  <a:srgbClr val="E5DEDB">
                    <a:alpha val="30000"/>
                  </a:srgbClr>
                </a:gs>
                <a:gs pos="100000">
                  <a:srgbClr val="E5DEDB">
                    <a:alpha val="5000"/>
                  </a:srgbClr>
                </a:gs>
                <a:gs pos="58000">
                  <a:srgbClr val="E5DEDB">
                    <a:alpha val="20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Freeform 23"/>
            <p:cNvSpPr>
              <a:spLocks noChangeAspect="1"/>
            </p:cNvSpPr>
            <p:nvPr/>
          </p:nvSpPr>
          <p:spPr bwMode="auto">
            <a:xfrm>
              <a:off x="3156704" y="3976222"/>
              <a:ext cx="2846583" cy="1825200"/>
            </a:xfrm>
            <a:custGeom>
              <a:avLst/>
              <a:gdLst>
                <a:gd name="T0" fmla="*/ 0 w 2656"/>
                <a:gd name="T1" fmla="*/ 156 h 1703"/>
                <a:gd name="T2" fmla="*/ 729 w 2656"/>
                <a:gd name="T3" fmla="*/ 0 h 1703"/>
                <a:gd name="T4" fmla="*/ 2656 w 2656"/>
                <a:gd name="T5" fmla="*/ 1190 h 1703"/>
                <a:gd name="T6" fmla="*/ 1611 w 2656"/>
                <a:gd name="T7" fmla="*/ 1703 h 1703"/>
                <a:gd name="T8" fmla="*/ 0 w 2656"/>
                <a:gd name="T9" fmla="*/ 156 h 1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6" h="1703">
                  <a:moveTo>
                    <a:pt x="0" y="156"/>
                  </a:moveTo>
                  <a:lnTo>
                    <a:pt x="729" y="0"/>
                  </a:lnTo>
                  <a:lnTo>
                    <a:pt x="2656" y="1190"/>
                  </a:lnTo>
                  <a:lnTo>
                    <a:pt x="1611" y="1703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95000">
                  <a:srgbClr val="E5DEDB">
                    <a:alpha val="15000"/>
                  </a:srgbClr>
                </a:gs>
                <a:gs pos="0">
                  <a:srgbClr val="E5DEDB">
                    <a:alpha val="0"/>
                  </a:srgbClr>
                </a:gs>
              </a:gsLst>
              <a:lin ang="0" scaled="0"/>
            </a:gra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8" name="Page Title"/>
          <p:cNvSpPr txBox="1"/>
          <p:nvPr/>
        </p:nvSpPr>
        <p:spPr>
          <a:xfrm>
            <a:off x="946475" y="333222"/>
            <a:ext cx="10454326" cy="137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Grievance Procedures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950" kern="0" cap="all" spc="50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General Presidents Project Maintenance Agreement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G.P.M.A.</a:t>
            </a:r>
          </a:p>
        </p:txBody>
      </p:sp>
      <p:cxnSp>
        <p:nvCxnSpPr>
          <p:cNvPr id="25" name="Line"/>
          <p:cNvCxnSpPr/>
          <p:nvPr/>
        </p:nvCxnSpPr>
        <p:spPr>
          <a:xfrm>
            <a:off x="9697455" y="2578776"/>
            <a:ext cx="1419726" cy="484229"/>
          </a:xfrm>
          <a:prstGeom prst="bentConnector3">
            <a:avLst>
              <a:gd name="adj1" fmla="val 50000"/>
            </a:avLst>
          </a:prstGeom>
          <a:ln>
            <a:solidFill>
              <a:schemeClr val="accent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"/>
          <p:cNvSpPr txBox="1"/>
          <p:nvPr/>
        </p:nvSpPr>
        <p:spPr>
          <a:xfrm>
            <a:off x="10549128" y="2667001"/>
            <a:ext cx="1703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500" dirty="0" smtClean="0"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Step five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874015" y="2492218"/>
            <a:ext cx="1112170" cy="233762"/>
          </a:xfrm>
          <a:prstGeom prst="line">
            <a:avLst/>
          </a:prstGeom>
          <a:ln w="9525">
            <a:solidFill>
              <a:schemeClr val="tx1">
                <a:alpha val="8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Diagram"/>
          <p:cNvGrpSpPr/>
          <p:nvPr/>
        </p:nvGrpSpPr>
        <p:grpSpPr>
          <a:xfrm>
            <a:off x="6951855" y="1948512"/>
            <a:ext cx="3186863" cy="914400"/>
            <a:chOff x="5802313" y="2767013"/>
            <a:chExt cx="3282950" cy="836612"/>
          </a:xfrm>
          <a:scene3d>
            <a:camera prst="orthographicFront">
              <a:rot lat="837468" lon="690987" rev="384860"/>
            </a:camera>
            <a:lightRig rig="threePt" dir="t"/>
          </a:scene3d>
        </p:grpSpPr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5802313" y="2884487"/>
              <a:ext cx="3282950" cy="719138"/>
            </a:xfrm>
            <a:custGeom>
              <a:avLst/>
              <a:gdLst>
                <a:gd name="connsiteX0" fmla="*/ 0 w 3282950"/>
                <a:gd name="connsiteY0" fmla="*/ 0 h 719138"/>
                <a:gd name="connsiteX1" fmla="*/ 2292350 w 3282950"/>
                <a:gd name="connsiteY1" fmla="*/ 325438 h 719138"/>
                <a:gd name="connsiteX2" fmla="*/ 3282950 w 3282950"/>
                <a:gd name="connsiteY2" fmla="*/ 85725 h 719138"/>
                <a:gd name="connsiteX3" fmla="*/ 3282950 w 3282950"/>
                <a:gd name="connsiteY3" fmla="*/ 382588 h 719138"/>
                <a:gd name="connsiteX4" fmla="*/ 2292350 w 3282950"/>
                <a:gd name="connsiteY4" fmla="*/ 719138 h 719138"/>
                <a:gd name="connsiteX5" fmla="*/ 0 w 3282950"/>
                <a:gd name="connsiteY5" fmla="*/ 263525 h 719138"/>
                <a:gd name="connsiteX6" fmla="*/ 0 w 3282950"/>
                <a:gd name="connsiteY6" fmla="*/ 0 h 719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82950" h="719138">
                  <a:moveTo>
                    <a:pt x="0" y="0"/>
                  </a:moveTo>
                  <a:lnTo>
                    <a:pt x="2292350" y="325438"/>
                  </a:lnTo>
                  <a:lnTo>
                    <a:pt x="3282950" y="85725"/>
                  </a:lnTo>
                  <a:lnTo>
                    <a:pt x="3282950" y="382588"/>
                  </a:lnTo>
                  <a:lnTo>
                    <a:pt x="2292350" y="719138"/>
                  </a:lnTo>
                  <a:lnTo>
                    <a:pt x="0" y="26352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75000">
                  <a:schemeClr val="accent1">
                    <a:alpha val="19000"/>
                  </a:schemeClr>
                </a:gs>
                <a:gs pos="69000">
                  <a:schemeClr val="accent1">
                    <a:alpha val="29000"/>
                  </a:schemeClr>
                </a:gs>
                <a:gs pos="100000">
                  <a:schemeClr val="accent1">
                    <a:alpha val="0"/>
                  </a:schemeClr>
                </a:gs>
                <a:gs pos="58000">
                  <a:schemeClr val="accent1">
                    <a:alpha val="17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0" scaled="0"/>
            </a:gra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Freeform 42"/>
            <p:cNvSpPr>
              <a:spLocks/>
            </p:cNvSpPr>
            <p:nvPr/>
          </p:nvSpPr>
          <p:spPr bwMode="auto">
            <a:xfrm>
              <a:off x="5802313" y="2767013"/>
              <a:ext cx="3282950" cy="442913"/>
            </a:xfrm>
            <a:custGeom>
              <a:avLst/>
              <a:gdLst>
                <a:gd name="T0" fmla="*/ 0 w 2068"/>
                <a:gd name="T1" fmla="*/ 74 h 279"/>
                <a:gd name="T2" fmla="*/ 711 w 2068"/>
                <a:gd name="T3" fmla="*/ 0 h 279"/>
                <a:gd name="T4" fmla="*/ 2068 w 2068"/>
                <a:gd name="T5" fmla="*/ 128 h 279"/>
                <a:gd name="T6" fmla="*/ 1444 w 2068"/>
                <a:gd name="T7" fmla="*/ 279 h 279"/>
                <a:gd name="T8" fmla="*/ 0 w 2068"/>
                <a:gd name="T9" fmla="*/ 74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8" h="279">
                  <a:moveTo>
                    <a:pt x="0" y="74"/>
                  </a:moveTo>
                  <a:lnTo>
                    <a:pt x="711" y="0"/>
                  </a:lnTo>
                  <a:lnTo>
                    <a:pt x="2068" y="128"/>
                  </a:lnTo>
                  <a:lnTo>
                    <a:pt x="1444" y="279"/>
                  </a:lnTo>
                  <a:lnTo>
                    <a:pt x="0" y="74"/>
                  </a:lnTo>
                  <a:close/>
                </a:path>
              </a:pathLst>
            </a:custGeom>
            <a:gradFill>
              <a:gsLst>
                <a:gs pos="95000">
                  <a:schemeClr val="accent1">
                    <a:alpha val="13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0" scaled="0"/>
            </a:gra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60" name="Line"/>
          <p:cNvCxnSpPr>
            <a:stCxn id="129" idx="1"/>
          </p:cNvCxnSpPr>
          <p:nvPr/>
        </p:nvCxnSpPr>
        <p:spPr>
          <a:xfrm flipH="1" flipV="1">
            <a:off x="2699192" y="3534924"/>
            <a:ext cx="1190694" cy="411824"/>
          </a:xfrm>
          <a:prstGeom prst="bentConnector3">
            <a:avLst>
              <a:gd name="adj1" fmla="val 38747"/>
            </a:avLst>
          </a:prstGeom>
          <a:ln>
            <a:solidFill>
              <a:schemeClr val="tx2"/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986601" y="2485347"/>
            <a:ext cx="2148302" cy="307279"/>
          </a:xfrm>
          <a:prstGeom prst="line">
            <a:avLst/>
          </a:prstGeom>
          <a:ln w="9525">
            <a:solidFill>
              <a:schemeClr val="tx1">
                <a:alpha val="82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415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3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age Title"/>
          <p:cNvSpPr txBox="1"/>
          <p:nvPr/>
        </p:nvSpPr>
        <p:spPr>
          <a:xfrm>
            <a:off x="2594860" y="1752255"/>
            <a:ext cx="7002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cap="all" spc="5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all" spc="50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questions &amp; comments</a:t>
            </a:r>
          </a:p>
        </p:txBody>
      </p:sp>
      <p:sp>
        <p:nvSpPr>
          <p:cNvPr id="24" name="Company"/>
          <p:cNvSpPr>
            <a:spLocks noEditPoints="1"/>
          </p:cNvSpPr>
          <p:nvPr/>
        </p:nvSpPr>
        <p:spPr bwMode="auto">
          <a:xfrm>
            <a:off x="2316955" y="2744004"/>
            <a:ext cx="7558088" cy="2695575"/>
          </a:xfrm>
          <a:custGeom>
            <a:avLst/>
            <a:gdLst>
              <a:gd name="T0" fmla="*/ 3910 w 4151"/>
              <a:gd name="T1" fmla="*/ 392 h 1478"/>
              <a:gd name="T2" fmla="*/ 3535 w 4151"/>
              <a:gd name="T3" fmla="*/ 724 h 1478"/>
              <a:gd name="T4" fmla="*/ 3135 w 4151"/>
              <a:gd name="T5" fmla="*/ 593 h 1478"/>
              <a:gd name="T6" fmla="*/ 2954 w 4151"/>
              <a:gd name="T7" fmla="*/ 320 h 1478"/>
              <a:gd name="T8" fmla="*/ 2083 w 4151"/>
              <a:gd name="T9" fmla="*/ 230 h 1478"/>
              <a:gd name="T10" fmla="*/ 1932 w 4151"/>
              <a:gd name="T11" fmla="*/ 77 h 1478"/>
              <a:gd name="T12" fmla="*/ 1481 w 4151"/>
              <a:gd name="T13" fmla="*/ 664 h 1478"/>
              <a:gd name="T14" fmla="*/ 1397 w 4151"/>
              <a:gd name="T15" fmla="*/ 534 h 1478"/>
              <a:gd name="T16" fmla="*/ 1412 w 4151"/>
              <a:gd name="T17" fmla="*/ 82 h 1478"/>
              <a:gd name="T18" fmla="*/ 367 w 4151"/>
              <a:gd name="T19" fmla="*/ 527 h 1478"/>
              <a:gd name="T20" fmla="*/ 183 w 4151"/>
              <a:gd name="T21" fmla="*/ 135 h 1478"/>
              <a:gd name="T22" fmla="*/ 50 w 4151"/>
              <a:gd name="T23" fmla="*/ 567 h 1478"/>
              <a:gd name="T24" fmla="*/ 261 w 4151"/>
              <a:gd name="T25" fmla="*/ 1257 h 1478"/>
              <a:gd name="T26" fmla="*/ 280 w 4151"/>
              <a:gd name="T27" fmla="*/ 1338 h 1478"/>
              <a:gd name="T28" fmla="*/ 464 w 4151"/>
              <a:gd name="T29" fmla="*/ 1355 h 1478"/>
              <a:gd name="T30" fmla="*/ 493 w 4151"/>
              <a:gd name="T31" fmla="*/ 1359 h 1478"/>
              <a:gd name="T32" fmla="*/ 619 w 4151"/>
              <a:gd name="T33" fmla="*/ 1288 h 1478"/>
              <a:gd name="T34" fmla="*/ 513 w 4151"/>
              <a:gd name="T35" fmla="*/ 1201 h 1478"/>
              <a:gd name="T36" fmla="*/ 884 w 4151"/>
              <a:gd name="T37" fmla="*/ 1420 h 1478"/>
              <a:gd name="T38" fmla="*/ 1154 w 4151"/>
              <a:gd name="T39" fmla="*/ 828 h 1478"/>
              <a:gd name="T40" fmla="*/ 1165 w 4151"/>
              <a:gd name="T41" fmla="*/ 1375 h 1478"/>
              <a:gd name="T42" fmla="*/ 1206 w 4151"/>
              <a:gd name="T43" fmla="*/ 1317 h 1478"/>
              <a:gd name="T44" fmla="*/ 1381 w 4151"/>
              <a:gd name="T45" fmla="*/ 1363 h 1478"/>
              <a:gd name="T46" fmla="*/ 1403 w 4151"/>
              <a:gd name="T47" fmla="*/ 1251 h 1478"/>
              <a:gd name="T48" fmla="*/ 1545 w 4151"/>
              <a:gd name="T49" fmla="*/ 1336 h 1478"/>
              <a:gd name="T50" fmla="*/ 1359 w 4151"/>
              <a:gd name="T51" fmla="*/ 1063 h 1478"/>
              <a:gd name="T52" fmla="*/ 1509 w 4151"/>
              <a:gd name="T53" fmla="*/ 747 h 1478"/>
              <a:gd name="T54" fmla="*/ 1952 w 4151"/>
              <a:gd name="T55" fmla="*/ 1439 h 1478"/>
              <a:gd name="T56" fmla="*/ 2014 w 4151"/>
              <a:gd name="T57" fmla="*/ 1329 h 1478"/>
              <a:gd name="T58" fmla="*/ 2134 w 4151"/>
              <a:gd name="T59" fmla="*/ 1430 h 1478"/>
              <a:gd name="T60" fmla="*/ 2235 w 4151"/>
              <a:gd name="T61" fmla="*/ 1327 h 1478"/>
              <a:gd name="T62" fmla="*/ 2377 w 4151"/>
              <a:gd name="T63" fmla="*/ 1387 h 1478"/>
              <a:gd name="T64" fmla="*/ 2687 w 4151"/>
              <a:gd name="T65" fmla="*/ 1232 h 1478"/>
              <a:gd name="T66" fmla="*/ 2807 w 4151"/>
              <a:gd name="T67" fmla="*/ 1292 h 1478"/>
              <a:gd name="T68" fmla="*/ 2837 w 4151"/>
              <a:gd name="T69" fmla="*/ 1297 h 1478"/>
              <a:gd name="T70" fmla="*/ 3014 w 4151"/>
              <a:gd name="T71" fmla="*/ 1251 h 1478"/>
              <a:gd name="T72" fmla="*/ 3056 w 4151"/>
              <a:gd name="T73" fmla="*/ 1309 h 1478"/>
              <a:gd name="T74" fmla="*/ 3095 w 4151"/>
              <a:gd name="T75" fmla="*/ 817 h 1478"/>
              <a:gd name="T76" fmla="*/ 3318 w 4151"/>
              <a:gd name="T77" fmla="*/ 1276 h 1478"/>
              <a:gd name="T78" fmla="*/ 3500 w 4151"/>
              <a:gd name="T79" fmla="*/ 1363 h 1478"/>
              <a:gd name="T80" fmla="*/ 3618 w 4151"/>
              <a:gd name="T81" fmla="*/ 1258 h 1478"/>
              <a:gd name="T82" fmla="*/ 3718 w 4151"/>
              <a:gd name="T83" fmla="*/ 1423 h 1478"/>
              <a:gd name="T84" fmla="*/ 3802 w 4151"/>
              <a:gd name="T85" fmla="*/ 1266 h 1478"/>
              <a:gd name="T86" fmla="*/ 3923 w 4151"/>
              <a:gd name="T87" fmla="*/ 1294 h 1478"/>
              <a:gd name="T88" fmla="*/ 3950 w 4151"/>
              <a:gd name="T89" fmla="*/ 886 h 1478"/>
              <a:gd name="T90" fmla="*/ 468 w 4151"/>
              <a:gd name="T91" fmla="*/ 1201 h 1478"/>
              <a:gd name="T92" fmla="*/ 846 w 4151"/>
              <a:gd name="T93" fmla="*/ 1344 h 1478"/>
              <a:gd name="T94" fmla="*/ 1430 w 4151"/>
              <a:gd name="T95" fmla="*/ 1244 h 1478"/>
              <a:gd name="T96" fmla="*/ 3783 w 4151"/>
              <a:gd name="T97" fmla="*/ 1240 h 1478"/>
              <a:gd name="T98" fmla="*/ 2311 w 4151"/>
              <a:gd name="T99" fmla="*/ 617 h 1478"/>
              <a:gd name="T100" fmla="*/ 2036 w 4151"/>
              <a:gd name="T101" fmla="*/ 1264 h 1478"/>
              <a:gd name="T102" fmla="*/ 2191 w 4151"/>
              <a:gd name="T103" fmla="*/ 1244 h 1478"/>
              <a:gd name="T104" fmla="*/ 2293 w 4151"/>
              <a:gd name="T105" fmla="*/ 1015 h 1478"/>
              <a:gd name="T106" fmla="*/ 2369 w 4151"/>
              <a:gd name="T107" fmla="*/ 1232 h 1478"/>
              <a:gd name="T108" fmla="*/ 2817 w 4151"/>
              <a:gd name="T109" fmla="*/ 1142 h 1478"/>
              <a:gd name="T110" fmla="*/ 2628 w 4151"/>
              <a:gd name="T111" fmla="*/ 1252 h 1478"/>
              <a:gd name="T112" fmla="*/ 2972 w 4151"/>
              <a:gd name="T113" fmla="*/ 1158 h 1478"/>
              <a:gd name="T114" fmla="*/ 3423 w 4151"/>
              <a:gd name="T115" fmla="*/ 754 h 1478"/>
              <a:gd name="T116" fmla="*/ 3540 w 4151"/>
              <a:gd name="T117" fmla="*/ 1335 h 1478"/>
              <a:gd name="T118" fmla="*/ 3483 w 4151"/>
              <a:gd name="T119" fmla="*/ 1006 h 1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4151" h="1478">
                <a:moveTo>
                  <a:pt x="4122" y="443"/>
                </a:moveTo>
                <a:cubicBezTo>
                  <a:pt x="4117" y="438"/>
                  <a:pt x="4112" y="435"/>
                  <a:pt x="4106" y="432"/>
                </a:cubicBezTo>
                <a:cubicBezTo>
                  <a:pt x="4109" y="431"/>
                  <a:pt x="4111" y="429"/>
                  <a:pt x="4113" y="427"/>
                </a:cubicBezTo>
                <a:cubicBezTo>
                  <a:pt x="4124" y="414"/>
                  <a:pt x="4127" y="405"/>
                  <a:pt x="4109" y="408"/>
                </a:cubicBezTo>
                <a:cubicBezTo>
                  <a:pt x="4091" y="412"/>
                  <a:pt x="4057" y="385"/>
                  <a:pt x="4098" y="277"/>
                </a:cubicBezTo>
                <a:cubicBezTo>
                  <a:pt x="4126" y="199"/>
                  <a:pt x="4099" y="163"/>
                  <a:pt x="4060" y="138"/>
                </a:cubicBezTo>
                <a:cubicBezTo>
                  <a:pt x="4029" y="118"/>
                  <a:pt x="3988" y="137"/>
                  <a:pt x="3975" y="155"/>
                </a:cubicBezTo>
                <a:cubicBezTo>
                  <a:pt x="3926" y="148"/>
                  <a:pt x="3894" y="183"/>
                  <a:pt x="3883" y="190"/>
                </a:cubicBezTo>
                <a:cubicBezTo>
                  <a:pt x="3876" y="195"/>
                  <a:pt x="3872" y="197"/>
                  <a:pt x="3868" y="201"/>
                </a:cubicBezTo>
                <a:cubicBezTo>
                  <a:pt x="3845" y="208"/>
                  <a:pt x="3817" y="243"/>
                  <a:pt x="3832" y="289"/>
                </a:cubicBezTo>
                <a:cubicBezTo>
                  <a:pt x="3837" y="304"/>
                  <a:pt x="3851" y="312"/>
                  <a:pt x="3867" y="315"/>
                </a:cubicBezTo>
                <a:cubicBezTo>
                  <a:pt x="3871" y="325"/>
                  <a:pt x="3872" y="335"/>
                  <a:pt x="3871" y="344"/>
                </a:cubicBezTo>
                <a:cubicBezTo>
                  <a:pt x="3870" y="357"/>
                  <a:pt x="3872" y="363"/>
                  <a:pt x="3880" y="362"/>
                </a:cubicBezTo>
                <a:cubicBezTo>
                  <a:pt x="3888" y="362"/>
                  <a:pt x="3896" y="364"/>
                  <a:pt x="3894" y="370"/>
                </a:cubicBezTo>
                <a:cubicBezTo>
                  <a:pt x="3890" y="385"/>
                  <a:pt x="3903" y="376"/>
                  <a:pt x="3902" y="384"/>
                </a:cubicBezTo>
                <a:cubicBezTo>
                  <a:pt x="3900" y="392"/>
                  <a:pt x="3910" y="392"/>
                  <a:pt x="3910" y="392"/>
                </a:cubicBezTo>
                <a:cubicBezTo>
                  <a:pt x="3910" y="392"/>
                  <a:pt x="3908" y="405"/>
                  <a:pt x="3917" y="412"/>
                </a:cubicBezTo>
                <a:cubicBezTo>
                  <a:pt x="3925" y="418"/>
                  <a:pt x="3949" y="394"/>
                  <a:pt x="3957" y="403"/>
                </a:cubicBezTo>
                <a:cubicBezTo>
                  <a:pt x="3965" y="412"/>
                  <a:pt x="3954" y="421"/>
                  <a:pt x="3954" y="421"/>
                </a:cubicBezTo>
                <a:cubicBezTo>
                  <a:pt x="3954" y="421"/>
                  <a:pt x="3920" y="431"/>
                  <a:pt x="3908" y="431"/>
                </a:cubicBezTo>
                <a:cubicBezTo>
                  <a:pt x="3897" y="431"/>
                  <a:pt x="3888" y="437"/>
                  <a:pt x="3876" y="455"/>
                </a:cubicBezTo>
                <a:cubicBezTo>
                  <a:pt x="3865" y="473"/>
                  <a:pt x="3859" y="494"/>
                  <a:pt x="3804" y="519"/>
                </a:cubicBezTo>
                <a:cubicBezTo>
                  <a:pt x="3766" y="537"/>
                  <a:pt x="3768" y="565"/>
                  <a:pt x="3773" y="589"/>
                </a:cubicBezTo>
                <a:cubicBezTo>
                  <a:pt x="3748" y="614"/>
                  <a:pt x="3700" y="653"/>
                  <a:pt x="3682" y="672"/>
                </a:cubicBezTo>
                <a:cubicBezTo>
                  <a:pt x="3674" y="680"/>
                  <a:pt x="3665" y="691"/>
                  <a:pt x="3656" y="701"/>
                </a:cubicBezTo>
                <a:cubicBezTo>
                  <a:pt x="3648" y="687"/>
                  <a:pt x="3640" y="675"/>
                  <a:pt x="3633" y="677"/>
                </a:cubicBezTo>
                <a:cubicBezTo>
                  <a:pt x="3623" y="682"/>
                  <a:pt x="3623" y="686"/>
                  <a:pt x="3614" y="681"/>
                </a:cubicBezTo>
                <a:cubicBezTo>
                  <a:pt x="3605" y="676"/>
                  <a:pt x="3600" y="686"/>
                  <a:pt x="3588" y="692"/>
                </a:cubicBezTo>
                <a:cubicBezTo>
                  <a:pt x="3586" y="693"/>
                  <a:pt x="3585" y="694"/>
                  <a:pt x="3584" y="694"/>
                </a:cubicBezTo>
                <a:cubicBezTo>
                  <a:pt x="3579" y="692"/>
                  <a:pt x="3575" y="691"/>
                  <a:pt x="3572" y="693"/>
                </a:cubicBezTo>
                <a:cubicBezTo>
                  <a:pt x="3565" y="701"/>
                  <a:pt x="3566" y="705"/>
                  <a:pt x="3556" y="704"/>
                </a:cubicBezTo>
                <a:cubicBezTo>
                  <a:pt x="3546" y="702"/>
                  <a:pt x="3544" y="714"/>
                  <a:pt x="3535" y="724"/>
                </a:cubicBezTo>
                <a:cubicBezTo>
                  <a:pt x="3526" y="734"/>
                  <a:pt x="3528" y="735"/>
                  <a:pt x="3535" y="736"/>
                </a:cubicBezTo>
                <a:cubicBezTo>
                  <a:pt x="3543" y="736"/>
                  <a:pt x="3548" y="732"/>
                  <a:pt x="3551" y="727"/>
                </a:cubicBezTo>
                <a:cubicBezTo>
                  <a:pt x="3553" y="722"/>
                  <a:pt x="3557" y="727"/>
                  <a:pt x="3563" y="726"/>
                </a:cubicBezTo>
                <a:cubicBezTo>
                  <a:pt x="3568" y="724"/>
                  <a:pt x="3566" y="731"/>
                  <a:pt x="3562" y="735"/>
                </a:cubicBezTo>
                <a:cubicBezTo>
                  <a:pt x="3558" y="739"/>
                  <a:pt x="3547" y="751"/>
                  <a:pt x="3557" y="751"/>
                </a:cubicBezTo>
                <a:cubicBezTo>
                  <a:pt x="3567" y="751"/>
                  <a:pt x="3573" y="746"/>
                  <a:pt x="3576" y="743"/>
                </a:cubicBezTo>
                <a:cubicBezTo>
                  <a:pt x="3578" y="741"/>
                  <a:pt x="3583" y="745"/>
                  <a:pt x="3590" y="751"/>
                </a:cubicBezTo>
                <a:cubicBezTo>
                  <a:pt x="3594" y="755"/>
                  <a:pt x="3601" y="761"/>
                  <a:pt x="3609" y="766"/>
                </a:cubicBezTo>
                <a:cubicBezTo>
                  <a:pt x="3591" y="763"/>
                  <a:pt x="3591" y="763"/>
                  <a:pt x="3591" y="763"/>
                </a:cubicBezTo>
                <a:cubicBezTo>
                  <a:pt x="3521" y="749"/>
                  <a:pt x="3521" y="749"/>
                  <a:pt x="3521" y="749"/>
                </a:cubicBezTo>
                <a:cubicBezTo>
                  <a:pt x="3461" y="491"/>
                  <a:pt x="3461" y="491"/>
                  <a:pt x="3461" y="491"/>
                </a:cubicBezTo>
                <a:cubicBezTo>
                  <a:pt x="3338" y="492"/>
                  <a:pt x="3338" y="492"/>
                  <a:pt x="3338" y="492"/>
                </a:cubicBezTo>
                <a:cubicBezTo>
                  <a:pt x="3377" y="675"/>
                  <a:pt x="3377" y="675"/>
                  <a:pt x="3377" y="675"/>
                </a:cubicBezTo>
                <a:cubicBezTo>
                  <a:pt x="3210" y="675"/>
                  <a:pt x="3210" y="675"/>
                  <a:pt x="3210" y="675"/>
                </a:cubicBezTo>
                <a:cubicBezTo>
                  <a:pt x="3226" y="618"/>
                  <a:pt x="3221" y="570"/>
                  <a:pt x="3196" y="560"/>
                </a:cubicBezTo>
                <a:cubicBezTo>
                  <a:pt x="3179" y="553"/>
                  <a:pt x="3157" y="567"/>
                  <a:pt x="3135" y="593"/>
                </a:cubicBezTo>
                <a:cubicBezTo>
                  <a:pt x="3139" y="584"/>
                  <a:pt x="3142" y="577"/>
                  <a:pt x="3145" y="573"/>
                </a:cubicBezTo>
                <a:cubicBezTo>
                  <a:pt x="3161" y="548"/>
                  <a:pt x="3176" y="498"/>
                  <a:pt x="3176" y="420"/>
                </a:cubicBezTo>
                <a:cubicBezTo>
                  <a:pt x="3176" y="343"/>
                  <a:pt x="3140" y="330"/>
                  <a:pt x="3123" y="330"/>
                </a:cubicBezTo>
                <a:cubicBezTo>
                  <a:pt x="3105" y="330"/>
                  <a:pt x="3091" y="329"/>
                  <a:pt x="3078" y="319"/>
                </a:cubicBezTo>
                <a:cubicBezTo>
                  <a:pt x="3064" y="309"/>
                  <a:pt x="3061" y="295"/>
                  <a:pt x="3053" y="298"/>
                </a:cubicBezTo>
                <a:cubicBezTo>
                  <a:pt x="3046" y="300"/>
                  <a:pt x="3042" y="292"/>
                  <a:pt x="3040" y="279"/>
                </a:cubicBezTo>
                <a:cubicBezTo>
                  <a:pt x="3037" y="266"/>
                  <a:pt x="3043" y="248"/>
                  <a:pt x="3043" y="248"/>
                </a:cubicBezTo>
                <a:cubicBezTo>
                  <a:pt x="3061" y="244"/>
                  <a:pt x="3068" y="195"/>
                  <a:pt x="3051" y="189"/>
                </a:cubicBezTo>
                <a:cubicBezTo>
                  <a:pt x="3051" y="189"/>
                  <a:pt x="3049" y="159"/>
                  <a:pt x="3040" y="138"/>
                </a:cubicBezTo>
                <a:cubicBezTo>
                  <a:pt x="3039" y="137"/>
                  <a:pt x="3039" y="136"/>
                  <a:pt x="3038" y="135"/>
                </a:cubicBezTo>
                <a:cubicBezTo>
                  <a:pt x="3037" y="106"/>
                  <a:pt x="3002" y="93"/>
                  <a:pt x="2992" y="98"/>
                </a:cubicBezTo>
                <a:cubicBezTo>
                  <a:pt x="2980" y="85"/>
                  <a:pt x="2874" y="82"/>
                  <a:pt x="2880" y="219"/>
                </a:cubicBezTo>
                <a:cubicBezTo>
                  <a:pt x="2885" y="219"/>
                  <a:pt x="2891" y="218"/>
                  <a:pt x="2897" y="218"/>
                </a:cubicBezTo>
                <a:cubicBezTo>
                  <a:pt x="2897" y="229"/>
                  <a:pt x="2900" y="243"/>
                  <a:pt x="2908" y="248"/>
                </a:cubicBezTo>
                <a:cubicBezTo>
                  <a:pt x="2909" y="252"/>
                  <a:pt x="2914" y="263"/>
                  <a:pt x="2919" y="278"/>
                </a:cubicBezTo>
                <a:cubicBezTo>
                  <a:pt x="2924" y="293"/>
                  <a:pt x="2952" y="312"/>
                  <a:pt x="2954" y="320"/>
                </a:cubicBezTo>
                <a:cubicBezTo>
                  <a:pt x="2956" y="329"/>
                  <a:pt x="2959" y="344"/>
                  <a:pt x="2946" y="359"/>
                </a:cubicBezTo>
                <a:cubicBezTo>
                  <a:pt x="2932" y="374"/>
                  <a:pt x="2923" y="376"/>
                  <a:pt x="2889" y="391"/>
                </a:cubicBezTo>
                <a:cubicBezTo>
                  <a:pt x="2855" y="406"/>
                  <a:pt x="2839" y="453"/>
                  <a:pt x="2840" y="485"/>
                </a:cubicBezTo>
                <a:cubicBezTo>
                  <a:pt x="2841" y="510"/>
                  <a:pt x="2824" y="551"/>
                  <a:pt x="2819" y="573"/>
                </a:cubicBezTo>
                <a:cubicBezTo>
                  <a:pt x="2794" y="567"/>
                  <a:pt x="2769" y="635"/>
                  <a:pt x="2791" y="675"/>
                </a:cubicBezTo>
                <a:cubicBezTo>
                  <a:pt x="2431" y="675"/>
                  <a:pt x="2431" y="675"/>
                  <a:pt x="2431" y="675"/>
                </a:cubicBezTo>
                <a:cubicBezTo>
                  <a:pt x="2438" y="659"/>
                  <a:pt x="2445" y="641"/>
                  <a:pt x="2451" y="626"/>
                </a:cubicBezTo>
                <a:cubicBezTo>
                  <a:pt x="2466" y="588"/>
                  <a:pt x="2472" y="478"/>
                  <a:pt x="2479" y="457"/>
                </a:cubicBezTo>
                <a:cubicBezTo>
                  <a:pt x="2487" y="436"/>
                  <a:pt x="2446" y="390"/>
                  <a:pt x="2446" y="390"/>
                </a:cubicBezTo>
                <a:cubicBezTo>
                  <a:pt x="2453" y="385"/>
                  <a:pt x="2453" y="374"/>
                  <a:pt x="2447" y="363"/>
                </a:cubicBezTo>
                <a:cubicBezTo>
                  <a:pt x="2443" y="356"/>
                  <a:pt x="2399" y="323"/>
                  <a:pt x="2395" y="335"/>
                </a:cubicBezTo>
                <a:cubicBezTo>
                  <a:pt x="2389" y="327"/>
                  <a:pt x="2374" y="325"/>
                  <a:pt x="2350" y="312"/>
                </a:cubicBezTo>
                <a:cubicBezTo>
                  <a:pt x="2338" y="306"/>
                  <a:pt x="2327" y="300"/>
                  <a:pt x="2317" y="294"/>
                </a:cubicBezTo>
                <a:cubicBezTo>
                  <a:pt x="2273" y="269"/>
                  <a:pt x="2245" y="250"/>
                  <a:pt x="2228" y="236"/>
                </a:cubicBezTo>
                <a:cubicBezTo>
                  <a:pt x="2207" y="219"/>
                  <a:pt x="2142" y="230"/>
                  <a:pt x="2125" y="222"/>
                </a:cubicBezTo>
                <a:cubicBezTo>
                  <a:pt x="2108" y="215"/>
                  <a:pt x="2089" y="240"/>
                  <a:pt x="2083" y="230"/>
                </a:cubicBezTo>
                <a:cubicBezTo>
                  <a:pt x="2077" y="221"/>
                  <a:pt x="2089" y="206"/>
                  <a:pt x="2094" y="196"/>
                </a:cubicBezTo>
                <a:cubicBezTo>
                  <a:pt x="2101" y="197"/>
                  <a:pt x="2125" y="173"/>
                  <a:pt x="2115" y="154"/>
                </a:cubicBezTo>
                <a:cubicBezTo>
                  <a:pt x="2121" y="141"/>
                  <a:pt x="2125" y="121"/>
                  <a:pt x="2125" y="121"/>
                </a:cubicBezTo>
                <a:cubicBezTo>
                  <a:pt x="2125" y="121"/>
                  <a:pt x="2131" y="99"/>
                  <a:pt x="2126" y="73"/>
                </a:cubicBezTo>
                <a:cubicBezTo>
                  <a:pt x="2134" y="82"/>
                  <a:pt x="2136" y="88"/>
                  <a:pt x="2133" y="75"/>
                </a:cubicBezTo>
                <a:cubicBezTo>
                  <a:pt x="2132" y="65"/>
                  <a:pt x="2121" y="54"/>
                  <a:pt x="2117" y="48"/>
                </a:cubicBezTo>
                <a:cubicBezTo>
                  <a:pt x="2116" y="47"/>
                  <a:pt x="2115" y="46"/>
                  <a:pt x="2114" y="45"/>
                </a:cubicBezTo>
                <a:cubicBezTo>
                  <a:pt x="2115" y="44"/>
                  <a:pt x="2116" y="44"/>
                  <a:pt x="2118" y="45"/>
                </a:cubicBezTo>
                <a:cubicBezTo>
                  <a:pt x="2132" y="51"/>
                  <a:pt x="2141" y="69"/>
                  <a:pt x="2132" y="53"/>
                </a:cubicBezTo>
                <a:cubicBezTo>
                  <a:pt x="2124" y="38"/>
                  <a:pt x="2089" y="16"/>
                  <a:pt x="2066" y="10"/>
                </a:cubicBezTo>
                <a:cubicBezTo>
                  <a:pt x="2033" y="0"/>
                  <a:pt x="2006" y="14"/>
                  <a:pt x="1967" y="24"/>
                </a:cubicBezTo>
                <a:cubicBezTo>
                  <a:pt x="1965" y="25"/>
                  <a:pt x="1963" y="26"/>
                  <a:pt x="1961" y="27"/>
                </a:cubicBezTo>
                <a:cubicBezTo>
                  <a:pt x="1951" y="29"/>
                  <a:pt x="1928" y="46"/>
                  <a:pt x="1925" y="56"/>
                </a:cubicBezTo>
                <a:cubicBezTo>
                  <a:pt x="1921" y="68"/>
                  <a:pt x="1930" y="55"/>
                  <a:pt x="1935" y="54"/>
                </a:cubicBezTo>
                <a:cubicBezTo>
                  <a:pt x="1941" y="53"/>
                  <a:pt x="1927" y="67"/>
                  <a:pt x="1925" y="75"/>
                </a:cubicBezTo>
                <a:cubicBezTo>
                  <a:pt x="1923" y="83"/>
                  <a:pt x="1931" y="73"/>
                  <a:pt x="1932" y="77"/>
                </a:cubicBezTo>
                <a:cubicBezTo>
                  <a:pt x="1931" y="88"/>
                  <a:pt x="1931" y="99"/>
                  <a:pt x="1933" y="108"/>
                </a:cubicBezTo>
                <a:cubicBezTo>
                  <a:pt x="1933" y="108"/>
                  <a:pt x="1925" y="121"/>
                  <a:pt x="1925" y="141"/>
                </a:cubicBezTo>
                <a:cubicBezTo>
                  <a:pt x="1925" y="160"/>
                  <a:pt x="1942" y="171"/>
                  <a:pt x="1942" y="171"/>
                </a:cubicBezTo>
                <a:cubicBezTo>
                  <a:pt x="1942" y="171"/>
                  <a:pt x="1940" y="181"/>
                  <a:pt x="1950" y="201"/>
                </a:cubicBezTo>
                <a:cubicBezTo>
                  <a:pt x="1959" y="222"/>
                  <a:pt x="1974" y="253"/>
                  <a:pt x="1974" y="253"/>
                </a:cubicBezTo>
                <a:cubicBezTo>
                  <a:pt x="1942" y="253"/>
                  <a:pt x="1933" y="295"/>
                  <a:pt x="1933" y="295"/>
                </a:cubicBezTo>
                <a:cubicBezTo>
                  <a:pt x="1933" y="295"/>
                  <a:pt x="1898" y="306"/>
                  <a:pt x="1872" y="329"/>
                </a:cubicBezTo>
                <a:cubicBezTo>
                  <a:pt x="1845" y="352"/>
                  <a:pt x="1854" y="360"/>
                  <a:pt x="1847" y="384"/>
                </a:cubicBezTo>
                <a:cubicBezTo>
                  <a:pt x="1839" y="409"/>
                  <a:pt x="1833" y="459"/>
                  <a:pt x="1841" y="476"/>
                </a:cubicBezTo>
                <a:cubicBezTo>
                  <a:pt x="1849" y="493"/>
                  <a:pt x="1847" y="520"/>
                  <a:pt x="1841" y="543"/>
                </a:cubicBezTo>
                <a:cubicBezTo>
                  <a:pt x="1835" y="565"/>
                  <a:pt x="1849" y="542"/>
                  <a:pt x="1842" y="586"/>
                </a:cubicBezTo>
                <a:cubicBezTo>
                  <a:pt x="1825" y="584"/>
                  <a:pt x="1835" y="656"/>
                  <a:pt x="1849" y="649"/>
                </a:cubicBezTo>
                <a:cubicBezTo>
                  <a:pt x="1850" y="653"/>
                  <a:pt x="1851" y="659"/>
                  <a:pt x="1851" y="674"/>
                </a:cubicBezTo>
                <a:cubicBezTo>
                  <a:pt x="1851" y="674"/>
                  <a:pt x="1851" y="675"/>
                  <a:pt x="1851" y="675"/>
                </a:cubicBezTo>
                <a:cubicBezTo>
                  <a:pt x="1486" y="675"/>
                  <a:pt x="1486" y="675"/>
                  <a:pt x="1486" y="675"/>
                </a:cubicBezTo>
                <a:cubicBezTo>
                  <a:pt x="1484" y="671"/>
                  <a:pt x="1483" y="667"/>
                  <a:pt x="1481" y="664"/>
                </a:cubicBezTo>
                <a:cubicBezTo>
                  <a:pt x="1491" y="664"/>
                  <a:pt x="1492" y="640"/>
                  <a:pt x="1495" y="620"/>
                </a:cubicBezTo>
                <a:cubicBezTo>
                  <a:pt x="1497" y="614"/>
                  <a:pt x="1498" y="610"/>
                  <a:pt x="1500" y="605"/>
                </a:cubicBezTo>
                <a:cubicBezTo>
                  <a:pt x="1493" y="605"/>
                  <a:pt x="1487" y="605"/>
                  <a:pt x="1483" y="606"/>
                </a:cubicBezTo>
                <a:cubicBezTo>
                  <a:pt x="1482" y="606"/>
                  <a:pt x="1482" y="606"/>
                  <a:pt x="1482" y="606"/>
                </a:cubicBezTo>
                <a:cubicBezTo>
                  <a:pt x="1482" y="606"/>
                  <a:pt x="1483" y="606"/>
                  <a:pt x="1479" y="606"/>
                </a:cubicBezTo>
                <a:cubicBezTo>
                  <a:pt x="1479" y="606"/>
                  <a:pt x="1479" y="607"/>
                  <a:pt x="1479" y="607"/>
                </a:cubicBezTo>
                <a:cubicBezTo>
                  <a:pt x="1479" y="607"/>
                  <a:pt x="1479" y="607"/>
                  <a:pt x="1479" y="607"/>
                </a:cubicBezTo>
                <a:cubicBezTo>
                  <a:pt x="1479" y="607"/>
                  <a:pt x="1479" y="607"/>
                  <a:pt x="1479" y="607"/>
                </a:cubicBezTo>
                <a:cubicBezTo>
                  <a:pt x="1479" y="607"/>
                  <a:pt x="1480" y="607"/>
                  <a:pt x="1480" y="607"/>
                </a:cubicBezTo>
                <a:cubicBezTo>
                  <a:pt x="1480" y="607"/>
                  <a:pt x="1481" y="607"/>
                  <a:pt x="1481" y="607"/>
                </a:cubicBezTo>
                <a:cubicBezTo>
                  <a:pt x="1473" y="607"/>
                  <a:pt x="1460" y="608"/>
                  <a:pt x="1444" y="608"/>
                </a:cubicBezTo>
                <a:cubicBezTo>
                  <a:pt x="1451" y="588"/>
                  <a:pt x="1451" y="588"/>
                  <a:pt x="1451" y="588"/>
                </a:cubicBezTo>
                <a:cubicBezTo>
                  <a:pt x="1459" y="579"/>
                  <a:pt x="1470" y="570"/>
                  <a:pt x="1479" y="566"/>
                </a:cubicBezTo>
                <a:cubicBezTo>
                  <a:pt x="1491" y="559"/>
                  <a:pt x="1481" y="556"/>
                  <a:pt x="1468" y="556"/>
                </a:cubicBezTo>
                <a:cubicBezTo>
                  <a:pt x="1455" y="556"/>
                  <a:pt x="1449" y="576"/>
                  <a:pt x="1424" y="571"/>
                </a:cubicBezTo>
                <a:cubicBezTo>
                  <a:pt x="1398" y="566"/>
                  <a:pt x="1410" y="534"/>
                  <a:pt x="1397" y="534"/>
                </a:cubicBezTo>
                <a:cubicBezTo>
                  <a:pt x="1383" y="534"/>
                  <a:pt x="1395" y="578"/>
                  <a:pt x="1386" y="578"/>
                </a:cubicBezTo>
                <a:cubicBezTo>
                  <a:pt x="1377" y="578"/>
                  <a:pt x="1371" y="540"/>
                  <a:pt x="1362" y="540"/>
                </a:cubicBezTo>
                <a:cubicBezTo>
                  <a:pt x="1353" y="540"/>
                  <a:pt x="1361" y="566"/>
                  <a:pt x="1362" y="578"/>
                </a:cubicBezTo>
                <a:cubicBezTo>
                  <a:pt x="1363" y="589"/>
                  <a:pt x="1353" y="546"/>
                  <a:pt x="1341" y="547"/>
                </a:cubicBezTo>
                <a:cubicBezTo>
                  <a:pt x="1330" y="547"/>
                  <a:pt x="1347" y="578"/>
                  <a:pt x="1341" y="575"/>
                </a:cubicBezTo>
                <a:cubicBezTo>
                  <a:pt x="1335" y="571"/>
                  <a:pt x="1322" y="563"/>
                  <a:pt x="1311" y="567"/>
                </a:cubicBezTo>
                <a:cubicBezTo>
                  <a:pt x="1300" y="571"/>
                  <a:pt x="1307" y="575"/>
                  <a:pt x="1327" y="585"/>
                </a:cubicBezTo>
                <a:cubicBezTo>
                  <a:pt x="1339" y="591"/>
                  <a:pt x="1349" y="596"/>
                  <a:pt x="1357" y="602"/>
                </a:cubicBezTo>
                <a:cubicBezTo>
                  <a:pt x="1359" y="610"/>
                  <a:pt x="1359" y="610"/>
                  <a:pt x="1359" y="610"/>
                </a:cubicBezTo>
                <a:cubicBezTo>
                  <a:pt x="1330" y="611"/>
                  <a:pt x="1306" y="611"/>
                  <a:pt x="1304" y="611"/>
                </a:cubicBezTo>
                <a:cubicBezTo>
                  <a:pt x="1296" y="482"/>
                  <a:pt x="1296" y="482"/>
                  <a:pt x="1296" y="482"/>
                </a:cubicBezTo>
                <a:cubicBezTo>
                  <a:pt x="1475" y="475"/>
                  <a:pt x="1475" y="475"/>
                  <a:pt x="1475" y="475"/>
                </a:cubicBezTo>
                <a:cubicBezTo>
                  <a:pt x="1476" y="475"/>
                  <a:pt x="1493" y="473"/>
                  <a:pt x="1514" y="478"/>
                </a:cubicBezTo>
                <a:cubicBezTo>
                  <a:pt x="1518" y="455"/>
                  <a:pt x="1522" y="438"/>
                  <a:pt x="1522" y="438"/>
                </a:cubicBezTo>
                <a:cubicBezTo>
                  <a:pt x="1540" y="410"/>
                  <a:pt x="1511" y="386"/>
                  <a:pt x="1511" y="386"/>
                </a:cubicBezTo>
                <a:cubicBezTo>
                  <a:pt x="1551" y="338"/>
                  <a:pt x="1500" y="99"/>
                  <a:pt x="1412" y="82"/>
                </a:cubicBezTo>
                <a:cubicBezTo>
                  <a:pt x="1224" y="80"/>
                  <a:pt x="1284" y="301"/>
                  <a:pt x="1296" y="292"/>
                </a:cubicBezTo>
                <a:cubicBezTo>
                  <a:pt x="1271" y="320"/>
                  <a:pt x="1204" y="305"/>
                  <a:pt x="1181" y="320"/>
                </a:cubicBezTo>
                <a:cubicBezTo>
                  <a:pt x="1158" y="335"/>
                  <a:pt x="1136" y="391"/>
                  <a:pt x="1133" y="442"/>
                </a:cubicBezTo>
                <a:cubicBezTo>
                  <a:pt x="1130" y="493"/>
                  <a:pt x="1098" y="594"/>
                  <a:pt x="1114" y="619"/>
                </a:cubicBezTo>
                <a:cubicBezTo>
                  <a:pt x="1129" y="645"/>
                  <a:pt x="1151" y="647"/>
                  <a:pt x="1151" y="647"/>
                </a:cubicBezTo>
                <a:cubicBezTo>
                  <a:pt x="1147" y="657"/>
                  <a:pt x="1143" y="666"/>
                  <a:pt x="1140" y="675"/>
                </a:cubicBezTo>
                <a:cubicBezTo>
                  <a:pt x="418" y="675"/>
                  <a:pt x="418" y="675"/>
                  <a:pt x="418" y="675"/>
                </a:cubicBezTo>
                <a:cubicBezTo>
                  <a:pt x="409" y="664"/>
                  <a:pt x="402" y="654"/>
                  <a:pt x="402" y="654"/>
                </a:cubicBezTo>
                <a:cubicBezTo>
                  <a:pt x="402" y="654"/>
                  <a:pt x="410" y="641"/>
                  <a:pt x="418" y="637"/>
                </a:cubicBezTo>
                <a:cubicBezTo>
                  <a:pt x="420" y="636"/>
                  <a:pt x="424" y="629"/>
                  <a:pt x="427" y="622"/>
                </a:cubicBezTo>
                <a:cubicBezTo>
                  <a:pt x="427" y="622"/>
                  <a:pt x="427" y="622"/>
                  <a:pt x="427" y="622"/>
                </a:cubicBezTo>
                <a:cubicBezTo>
                  <a:pt x="427" y="622"/>
                  <a:pt x="427" y="621"/>
                  <a:pt x="427" y="621"/>
                </a:cubicBezTo>
                <a:cubicBezTo>
                  <a:pt x="427" y="620"/>
                  <a:pt x="428" y="620"/>
                  <a:pt x="428" y="619"/>
                </a:cubicBezTo>
                <a:cubicBezTo>
                  <a:pt x="434" y="602"/>
                  <a:pt x="458" y="547"/>
                  <a:pt x="442" y="541"/>
                </a:cubicBezTo>
                <a:cubicBezTo>
                  <a:pt x="425" y="535"/>
                  <a:pt x="412" y="526"/>
                  <a:pt x="399" y="517"/>
                </a:cubicBezTo>
                <a:cubicBezTo>
                  <a:pt x="387" y="508"/>
                  <a:pt x="382" y="522"/>
                  <a:pt x="367" y="527"/>
                </a:cubicBezTo>
                <a:cubicBezTo>
                  <a:pt x="366" y="527"/>
                  <a:pt x="365" y="527"/>
                  <a:pt x="365" y="527"/>
                </a:cubicBezTo>
                <a:cubicBezTo>
                  <a:pt x="365" y="527"/>
                  <a:pt x="361" y="524"/>
                  <a:pt x="354" y="524"/>
                </a:cubicBezTo>
                <a:cubicBezTo>
                  <a:pt x="346" y="525"/>
                  <a:pt x="346" y="515"/>
                  <a:pt x="340" y="513"/>
                </a:cubicBezTo>
                <a:cubicBezTo>
                  <a:pt x="333" y="510"/>
                  <a:pt x="332" y="508"/>
                  <a:pt x="325" y="503"/>
                </a:cubicBezTo>
                <a:cubicBezTo>
                  <a:pt x="317" y="498"/>
                  <a:pt x="318" y="507"/>
                  <a:pt x="313" y="500"/>
                </a:cubicBezTo>
                <a:cubicBezTo>
                  <a:pt x="307" y="493"/>
                  <a:pt x="299" y="498"/>
                  <a:pt x="299" y="498"/>
                </a:cubicBezTo>
                <a:cubicBezTo>
                  <a:pt x="299" y="498"/>
                  <a:pt x="282" y="468"/>
                  <a:pt x="267" y="446"/>
                </a:cubicBezTo>
                <a:cubicBezTo>
                  <a:pt x="251" y="425"/>
                  <a:pt x="204" y="392"/>
                  <a:pt x="203" y="389"/>
                </a:cubicBezTo>
                <a:cubicBezTo>
                  <a:pt x="201" y="385"/>
                  <a:pt x="169" y="367"/>
                  <a:pt x="169" y="367"/>
                </a:cubicBezTo>
                <a:cubicBezTo>
                  <a:pt x="169" y="367"/>
                  <a:pt x="161" y="355"/>
                  <a:pt x="160" y="343"/>
                </a:cubicBezTo>
                <a:cubicBezTo>
                  <a:pt x="159" y="332"/>
                  <a:pt x="163" y="331"/>
                  <a:pt x="172" y="326"/>
                </a:cubicBezTo>
                <a:cubicBezTo>
                  <a:pt x="182" y="321"/>
                  <a:pt x="185" y="304"/>
                  <a:pt x="191" y="285"/>
                </a:cubicBezTo>
                <a:cubicBezTo>
                  <a:pt x="196" y="267"/>
                  <a:pt x="198" y="228"/>
                  <a:pt x="194" y="219"/>
                </a:cubicBezTo>
                <a:cubicBezTo>
                  <a:pt x="189" y="210"/>
                  <a:pt x="194" y="197"/>
                  <a:pt x="190" y="190"/>
                </a:cubicBezTo>
                <a:cubicBezTo>
                  <a:pt x="186" y="182"/>
                  <a:pt x="174" y="150"/>
                  <a:pt x="177" y="150"/>
                </a:cubicBezTo>
                <a:cubicBezTo>
                  <a:pt x="181" y="150"/>
                  <a:pt x="179" y="138"/>
                  <a:pt x="183" y="135"/>
                </a:cubicBezTo>
                <a:cubicBezTo>
                  <a:pt x="188" y="132"/>
                  <a:pt x="190" y="125"/>
                  <a:pt x="180" y="126"/>
                </a:cubicBezTo>
                <a:cubicBezTo>
                  <a:pt x="169" y="127"/>
                  <a:pt x="163" y="120"/>
                  <a:pt x="162" y="116"/>
                </a:cubicBezTo>
                <a:cubicBezTo>
                  <a:pt x="162" y="113"/>
                  <a:pt x="163" y="107"/>
                  <a:pt x="157" y="108"/>
                </a:cubicBezTo>
                <a:cubicBezTo>
                  <a:pt x="151" y="109"/>
                  <a:pt x="139" y="107"/>
                  <a:pt x="139" y="102"/>
                </a:cubicBezTo>
                <a:cubicBezTo>
                  <a:pt x="139" y="97"/>
                  <a:pt x="138" y="94"/>
                  <a:pt x="132" y="97"/>
                </a:cubicBezTo>
                <a:cubicBezTo>
                  <a:pt x="126" y="100"/>
                  <a:pt x="117" y="101"/>
                  <a:pt x="117" y="94"/>
                </a:cubicBezTo>
                <a:cubicBezTo>
                  <a:pt x="118" y="86"/>
                  <a:pt x="116" y="89"/>
                  <a:pt x="107" y="94"/>
                </a:cubicBezTo>
                <a:cubicBezTo>
                  <a:pt x="96" y="95"/>
                  <a:pt x="91" y="93"/>
                  <a:pt x="91" y="89"/>
                </a:cubicBezTo>
                <a:cubicBezTo>
                  <a:pt x="91" y="84"/>
                  <a:pt x="84" y="91"/>
                  <a:pt x="78" y="95"/>
                </a:cubicBezTo>
                <a:cubicBezTo>
                  <a:pt x="72" y="99"/>
                  <a:pt x="32" y="120"/>
                  <a:pt x="17" y="139"/>
                </a:cubicBezTo>
                <a:cubicBezTo>
                  <a:pt x="3" y="158"/>
                  <a:pt x="0" y="173"/>
                  <a:pt x="3" y="198"/>
                </a:cubicBezTo>
                <a:cubicBezTo>
                  <a:pt x="6" y="222"/>
                  <a:pt x="14" y="267"/>
                  <a:pt x="28" y="287"/>
                </a:cubicBezTo>
                <a:cubicBezTo>
                  <a:pt x="43" y="307"/>
                  <a:pt x="41" y="324"/>
                  <a:pt x="34" y="324"/>
                </a:cubicBezTo>
                <a:cubicBezTo>
                  <a:pt x="27" y="324"/>
                  <a:pt x="28" y="351"/>
                  <a:pt x="28" y="381"/>
                </a:cubicBezTo>
                <a:cubicBezTo>
                  <a:pt x="28" y="411"/>
                  <a:pt x="11" y="458"/>
                  <a:pt x="11" y="490"/>
                </a:cubicBezTo>
                <a:cubicBezTo>
                  <a:pt x="11" y="523"/>
                  <a:pt x="28" y="537"/>
                  <a:pt x="50" y="567"/>
                </a:cubicBezTo>
                <a:cubicBezTo>
                  <a:pt x="56" y="576"/>
                  <a:pt x="64" y="588"/>
                  <a:pt x="72" y="602"/>
                </a:cubicBezTo>
                <a:cubicBezTo>
                  <a:pt x="58" y="629"/>
                  <a:pt x="62" y="685"/>
                  <a:pt x="85" y="744"/>
                </a:cubicBezTo>
                <a:cubicBezTo>
                  <a:pt x="114" y="818"/>
                  <a:pt x="163" y="868"/>
                  <a:pt x="193" y="856"/>
                </a:cubicBezTo>
                <a:cubicBezTo>
                  <a:pt x="197" y="854"/>
                  <a:pt x="200" y="852"/>
                  <a:pt x="202" y="850"/>
                </a:cubicBezTo>
                <a:cubicBezTo>
                  <a:pt x="204" y="852"/>
                  <a:pt x="206" y="855"/>
                  <a:pt x="208" y="856"/>
                </a:cubicBezTo>
                <a:cubicBezTo>
                  <a:pt x="225" y="870"/>
                  <a:pt x="220" y="874"/>
                  <a:pt x="243" y="894"/>
                </a:cubicBezTo>
                <a:cubicBezTo>
                  <a:pt x="250" y="900"/>
                  <a:pt x="255" y="908"/>
                  <a:pt x="259" y="915"/>
                </a:cubicBezTo>
                <a:cubicBezTo>
                  <a:pt x="231" y="926"/>
                  <a:pt x="214" y="939"/>
                  <a:pt x="214" y="953"/>
                </a:cubicBezTo>
                <a:cubicBezTo>
                  <a:pt x="214" y="985"/>
                  <a:pt x="303" y="1012"/>
                  <a:pt x="415" y="1017"/>
                </a:cubicBezTo>
                <a:cubicBezTo>
                  <a:pt x="415" y="1201"/>
                  <a:pt x="415" y="1201"/>
                  <a:pt x="415" y="1201"/>
                </a:cubicBezTo>
                <a:cubicBezTo>
                  <a:pt x="403" y="1194"/>
                  <a:pt x="389" y="1189"/>
                  <a:pt x="378" y="1186"/>
                </a:cubicBezTo>
                <a:cubicBezTo>
                  <a:pt x="349" y="1177"/>
                  <a:pt x="328" y="1178"/>
                  <a:pt x="311" y="1184"/>
                </a:cubicBezTo>
                <a:cubicBezTo>
                  <a:pt x="294" y="1191"/>
                  <a:pt x="283" y="1203"/>
                  <a:pt x="276" y="1217"/>
                </a:cubicBezTo>
                <a:cubicBezTo>
                  <a:pt x="273" y="1221"/>
                  <a:pt x="272" y="1226"/>
                  <a:pt x="270" y="1230"/>
                </a:cubicBezTo>
                <a:cubicBezTo>
                  <a:pt x="270" y="1233"/>
                  <a:pt x="268" y="1242"/>
                  <a:pt x="267" y="1251"/>
                </a:cubicBezTo>
                <a:cubicBezTo>
                  <a:pt x="265" y="1253"/>
                  <a:pt x="263" y="1255"/>
                  <a:pt x="261" y="1257"/>
                </a:cubicBezTo>
                <a:cubicBezTo>
                  <a:pt x="223" y="1288"/>
                  <a:pt x="222" y="1315"/>
                  <a:pt x="221" y="1347"/>
                </a:cubicBezTo>
                <a:cubicBezTo>
                  <a:pt x="221" y="1347"/>
                  <a:pt x="221" y="1347"/>
                  <a:pt x="221" y="1347"/>
                </a:cubicBezTo>
                <a:cubicBezTo>
                  <a:pt x="221" y="1351"/>
                  <a:pt x="221" y="1353"/>
                  <a:pt x="220" y="1357"/>
                </a:cubicBezTo>
                <a:cubicBezTo>
                  <a:pt x="227" y="1358"/>
                  <a:pt x="227" y="1358"/>
                  <a:pt x="227" y="1358"/>
                </a:cubicBezTo>
                <a:cubicBezTo>
                  <a:pt x="228" y="1362"/>
                  <a:pt x="230" y="1366"/>
                  <a:pt x="234" y="1368"/>
                </a:cubicBezTo>
                <a:cubicBezTo>
                  <a:pt x="234" y="1368"/>
                  <a:pt x="234" y="1368"/>
                  <a:pt x="234" y="1368"/>
                </a:cubicBezTo>
                <a:cubicBezTo>
                  <a:pt x="234" y="1368"/>
                  <a:pt x="234" y="1368"/>
                  <a:pt x="234" y="1368"/>
                </a:cubicBezTo>
                <a:cubicBezTo>
                  <a:pt x="236" y="1371"/>
                  <a:pt x="240" y="1372"/>
                  <a:pt x="243" y="1373"/>
                </a:cubicBezTo>
                <a:cubicBezTo>
                  <a:pt x="263" y="1384"/>
                  <a:pt x="263" y="1384"/>
                  <a:pt x="263" y="1384"/>
                </a:cubicBezTo>
                <a:cubicBezTo>
                  <a:pt x="263" y="1384"/>
                  <a:pt x="263" y="1384"/>
                  <a:pt x="263" y="1384"/>
                </a:cubicBezTo>
                <a:cubicBezTo>
                  <a:pt x="266" y="1385"/>
                  <a:pt x="269" y="1386"/>
                  <a:pt x="273" y="1386"/>
                </a:cubicBezTo>
                <a:cubicBezTo>
                  <a:pt x="286" y="1386"/>
                  <a:pt x="296" y="1375"/>
                  <a:pt x="296" y="1361"/>
                </a:cubicBezTo>
                <a:cubicBezTo>
                  <a:pt x="296" y="1353"/>
                  <a:pt x="292" y="1345"/>
                  <a:pt x="286" y="1341"/>
                </a:cubicBezTo>
                <a:cubicBezTo>
                  <a:pt x="286" y="1341"/>
                  <a:pt x="286" y="1341"/>
                  <a:pt x="286" y="1341"/>
                </a:cubicBezTo>
                <a:cubicBezTo>
                  <a:pt x="286" y="1341"/>
                  <a:pt x="286" y="1341"/>
                  <a:pt x="286" y="1341"/>
                </a:cubicBezTo>
                <a:cubicBezTo>
                  <a:pt x="284" y="1340"/>
                  <a:pt x="282" y="1339"/>
                  <a:pt x="280" y="1338"/>
                </a:cubicBezTo>
                <a:cubicBezTo>
                  <a:pt x="259" y="1327"/>
                  <a:pt x="259" y="1327"/>
                  <a:pt x="259" y="1327"/>
                </a:cubicBezTo>
                <a:cubicBezTo>
                  <a:pt x="259" y="1327"/>
                  <a:pt x="259" y="1327"/>
                  <a:pt x="259" y="1327"/>
                </a:cubicBezTo>
                <a:cubicBezTo>
                  <a:pt x="257" y="1326"/>
                  <a:pt x="254" y="1325"/>
                  <a:pt x="251" y="1325"/>
                </a:cubicBezTo>
                <a:cubicBezTo>
                  <a:pt x="253" y="1313"/>
                  <a:pt x="257" y="1301"/>
                  <a:pt x="268" y="1289"/>
                </a:cubicBezTo>
                <a:cubicBezTo>
                  <a:pt x="269" y="1299"/>
                  <a:pt x="273" y="1307"/>
                  <a:pt x="278" y="1308"/>
                </a:cubicBezTo>
                <a:cubicBezTo>
                  <a:pt x="279" y="1308"/>
                  <a:pt x="279" y="1308"/>
                  <a:pt x="280" y="1308"/>
                </a:cubicBezTo>
                <a:cubicBezTo>
                  <a:pt x="311" y="1304"/>
                  <a:pt x="311" y="1304"/>
                  <a:pt x="311" y="1304"/>
                </a:cubicBezTo>
                <a:cubicBezTo>
                  <a:pt x="311" y="1304"/>
                  <a:pt x="311" y="1304"/>
                  <a:pt x="311" y="1304"/>
                </a:cubicBezTo>
                <a:cubicBezTo>
                  <a:pt x="315" y="1303"/>
                  <a:pt x="321" y="1294"/>
                  <a:pt x="321" y="1281"/>
                </a:cubicBezTo>
                <a:cubicBezTo>
                  <a:pt x="321" y="1271"/>
                  <a:pt x="319" y="1262"/>
                  <a:pt x="315" y="1257"/>
                </a:cubicBezTo>
                <a:cubicBezTo>
                  <a:pt x="324" y="1254"/>
                  <a:pt x="331" y="1251"/>
                  <a:pt x="341" y="1248"/>
                </a:cubicBezTo>
                <a:cubicBezTo>
                  <a:pt x="363" y="1243"/>
                  <a:pt x="387" y="1239"/>
                  <a:pt x="415" y="1235"/>
                </a:cubicBezTo>
                <a:cubicBezTo>
                  <a:pt x="415" y="1235"/>
                  <a:pt x="415" y="1235"/>
                  <a:pt x="415" y="1235"/>
                </a:cubicBezTo>
                <a:cubicBezTo>
                  <a:pt x="415" y="1244"/>
                  <a:pt x="422" y="1251"/>
                  <a:pt x="431" y="1253"/>
                </a:cubicBezTo>
                <a:cubicBezTo>
                  <a:pt x="467" y="1291"/>
                  <a:pt x="465" y="1326"/>
                  <a:pt x="464" y="1347"/>
                </a:cubicBezTo>
                <a:cubicBezTo>
                  <a:pt x="464" y="1350"/>
                  <a:pt x="464" y="1352"/>
                  <a:pt x="464" y="1355"/>
                </a:cubicBezTo>
                <a:cubicBezTo>
                  <a:pt x="464" y="1355"/>
                  <a:pt x="464" y="1355"/>
                  <a:pt x="463" y="1355"/>
                </a:cubicBezTo>
                <a:cubicBezTo>
                  <a:pt x="463" y="1355"/>
                  <a:pt x="463" y="1355"/>
                  <a:pt x="463" y="1355"/>
                </a:cubicBezTo>
                <a:cubicBezTo>
                  <a:pt x="462" y="1356"/>
                  <a:pt x="462" y="1356"/>
                  <a:pt x="462" y="1356"/>
                </a:cubicBezTo>
                <a:cubicBezTo>
                  <a:pt x="462" y="1356"/>
                  <a:pt x="462" y="1356"/>
                  <a:pt x="462" y="1356"/>
                </a:cubicBezTo>
                <a:cubicBezTo>
                  <a:pt x="438" y="1371"/>
                  <a:pt x="438" y="1371"/>
                  <a:pt x="438" y="1371"/>
                </a:cubicBezTo>
                <a:cubicBezTo>
                  <a:pt x="436" y="1372"/>
                  <a:pt x="434" y="1373"/>
                  <a:pt x="432" y="1375"/>
                </a:cubicBezTo>
                <a:cubicBezTo>
                  <a:pt x="432" y="1375"/>
                  <a:pt x="432" y="1375"/>
                  <a:pt x="432" y="1375"/>
                </a:cubicBezTo>
                <a:cubicBezTo>
                  <a:pt x="432" y="1375"/>
                  <a:pt x="432" y="1375"/>
                  <a:pt x="432" y="1375"/>
                </a:cubicBezTo>
                <a:cubicBezTo>
                  <a:pt x="428" y="1379"/>
                  <a:pt x="425" y="1385"/>
                  <a:pt x="425" y="1393"/>
                </a:cubicBezTo>
                <a:cubicBezTo>
                  <a:pt x="425" y="1406"/>
                  <a:pt x="434" y="1418"/>
                  <a:pt x="446" y="1419"/>
                </a:cubicBezTo>
                <a:cubicBezTo>
                  <a:pt x="451" y="1420"/>
                  <a:pt x="456" y="1418"/>
                  <a:pt x="459" y="1416"/>
                </a:cubicBezTo>
                <a:cubicBezTo>
                  <a:pt x="459" y="1416"/>
                  <a:pt x="459" y="1416"/>
                  <a:pt x="459" y="1416"/>
                </a:cubicBezTo>
                <a:cubicBezTo>
                  <a:pt x="482" y="1401"/>
                  <a:pt x="482" y="1401"/>
                  <a:pt x="482" y="1401"/>
                </a:cubicBezTo>
                <a:cubicBezTo>
                  <a:pt x="490" y="1398"/>
                  <a:pt x="496" y="1390"/>
                  <a:pt x="496" y="1380"/>
                </a:cubicBezTo>
                <a:cubicBezTo>
                  <a:pt x="496" y="1371"/>
                  <a:pt x="492" y="1367"/>
                  <a:pt x="487" y="1359"/>
                </a:cubicBezTo>
                <a:cubicBezTo>
                  <a:pt x="493" y="1359"/>
                  <a:pt x="493" y="1359"/>
                  <a:pt x="493" y="1359"/>
                </a:cubicBezTo>
                <a:cubicBezTo>
                  <a:pt x="493" y="1359"/>
                  <a:pt x="493" y="1353"/>
                  <a:pt x="493" y="1349"/>
                </a:cubicBezTo>
                <a:cubicBezTo>
                  <a:pt x="495" y="1324"/>
                  <a:pt x="498" y="1282"/>
                  <a:pt x="455" y="1236"/>
                </a:cubicBezTo>
                <a:cubicBezTo>
                  <a:pt x="455" y="1236"/>
                  <a:pt x="455" y="1235"/>
                  <a:pt x="455" y="1235"/>
                </a:cubicBezTo>
                <a:cubicBezTo>
                  <a:pt x="455" y="1231"/>
                  <a:pt x="455" y="1231"/>
                  <a:pt x="455" y="1231"/>
                </a:cubicBezTo>
                <a:cubicBezTo>
                  <a:pt x="463" y="1230"/>
                  <a:pt x="475" y="1230"/>
                  <a:pt x="485" y="1229"/>
                </a:cubicBezTo>
                <a:cubicBezTo>
                  <a:pt x="485" y="1232"/>
                  <a:pt x="485" y="1235"/>
                  <a:pt x="485" y="1237"/>
                </a:cubicBezTo>
                <a:cubicBezTo>
                  <a:pt x="482" y="1241"/>
                  <a:pt x="481" y="1248"/>
                  <a:pt x="481" y="1256"/>
                </a:cubicBezTo>
                <a:cubicBezTo>
                  <a:pt x="481" y="1270"/>
                  <a:pt x="485" y="1282"/>
                  <a:pt x="491" y="1283"/>
                </a:cubicBezTo>
                <a:cubicBezTo>
                  <a:pt x="492" y="1283"/>
                  <a:pt x="492" y="1283"/>
                  <a:pt x="492" y="1283"/>
                </a:cubicBezTo>
                <a:cubicBezTo>
                  <a:pt x="523" y="1279"/>
                  <a:pt x="523" y="1279"/>
                  <a:pt x="523" y="1279"/>
                </a:cubicBezTo>
                <a:cubicBezTo>
                  <a:pt x="523" y="1279"/>
                  <a:pt x="523" y="1279"/>
                  <a:pt x="523" y="1279"/>
                </a:cubicBezTo>
                <a:cubicBezTo>
                  <a:pt x="531" y="1278"/>
                  <a:pt x="534" y="1269"/>
                  <a:pt x="534" y="1256"/>
                </a:cubicBezTo>
                <a:cubicBezTo>
                  <a:pt x="534" y="1245"/>
                  <a:pt x="531" y="1234"/>
                  <a:pt x="527" y="1231"/>
                </a:cubicBezTo>
                <a:cubicBezTo>
                  <a:pt x="531" y="1231"/>
                  <a:pt x="537" y="1232"/>
                  <a:pt x="541" y="1232"/>
                </a:cubicBezTo>
                <a:cubicBezTo>
                  <a:pt x="562" y="1235"/>
                  <a:pt x="582" y="1241"/>
                  <a:pt x="596" y="1250"/>
                </a:cubicBezTo>
                <a:cubicBezTo>
                  <a:pt x="608" y="1259"/>
                  <a:pt x="617" y="1271"/>
                  <a:pt x="619" y="1288"/>
                </a:cubicBezTo>
                <a:cubicBezTo>
                  <a:pt x="619" y="1288"/>
                  <a:pt x="619" y="1288"/>
                  <a:pt x="619" y="1288"/>
                </a:cubicBezTo>
                <a:cubicBezTo>
                  <a:pt x="616" y="1292"/>
                  <a:pt x="615" y="1296"/>
                  <a:pt x="615" y="1302"/>
                </a:cubicBezTo>
                <a:cubicBezTo>
                  <a:pt x="615" y="1313"/>
                  <a:pt x="623" y="1324"/>
                  <a:pt x="631" y="1327"/>
                </a:cubicBezTo>
                <a:cubicBezTo>
                  <a:pt x="631" y="1327"/>
                  <a:pt x="631" y="1327"/>
                  <a:pt x="631" y="1327"/>
                </a:cubicBezTo>
                <a:cubicBezTo>
                  <a:pt x="632" y="1327"/>
                  <a:pt x="632" y="1327"/>
                  <a:pt x="632" y="1327"/>
                </a:cubicBezTo>
                <a:cubicBezTo>
                  <a:pt x="633" y="1328"/>
                  <a:pt x="632" y="1328"/>
                  <a:pt x="633" y="1328"/>
                </a:cubicBezTo>
                <a:cubicBezTo>
                  <a:pt x="651" y="1333"/>
                  <a:pt x="651" y="1333"/>
                  <a:pt x="651" y="1333"/>
                </a:cubicBezTo>
                <a:cubicBezTo>
                  <a:pt x="651" y="1333"/>
                  <a:pt x="651" y="1333"/>
                  <a:pt x="651" y="1333"/>
                </a:cubicBezTo>
                <a:cubicBezTo>
                  <a:pt x="655" y="1334"/>
                  <a:pt x="656" y="1334"/>
                  <a:pt x="658" y="1334"/>
                </a:cubicBezTo>
                <a:cubicBezTo>
                  <a:pt x="669" y="1336"/>
                  <a:pt x="678" y="1325"/>
                  <a:pt x="678" y="1312"/>
                </a:cubicBezTo>
                <a:cubicBezTo>
                  <a:pt x="678" y="1300"/>
                  <a:pt x="671" y="1289"/>
                  <a:pt x="659" y="1286"/>
                </a:cubicBezTo>
                <a:cubicBezTo>
                  <a:pt x="659" y="1286"/>
                  <a:pt x="659" y="1286"/>
                  <a:pt x="659" y="1286"/>
                </a:cubicBezTo>
                <a:cubicBezTo>
                  <a:pt x="645" y="1282"/>
                  <a:pt x="645" y="1282"/>
                  <a:pt x="645" y="1282"/>
                </a:cubicBezTo>
                <a:cubicBezTo>
                  <a:pt x="642" y="1257"/>
                  <a:pt x="630" y="1239"/>
                  <a:pt x="611" y="1227"/>
                </a:cubicBezTo>
                <a:cubicBezTo>
                  <a:pt x="593" y="1214"/>
                  <a:pt x="570" y="1207"/>
                  <a:pt x="545" y="1204"/>
                </a:cubicBezTo>
                <a:cubicBezTo>
                  <a:pt x="535" y="1202"/>
                  <a:pt x="524" y="1201"/>
                  <a:pt x="513" y="1201"/>
                </a:cubicBezTo>
                <a:cubicBezTo>
                  <a:pt x="513" y="1197"/>
                  <a:pt x="513" y="1195"/>
                  <a:pt x="513" y="1194"/>
                </a:cubicBezTo>
                <a:cubicBezTo>
                  <a:pt x="513" y="1193"/>
                  <a:pt x="513" y="1193"/>
                  <a:pt x="513" y="1193"/>
                </a:cubicBezTo>
                <a:cubicBezTo>
                  <a:pt x="511" y="1187"/>
                  <a:pt x="509" y="1181"/>
                  <a:pt x="506" y="1177"/>
                </a:cubicBezTo>
                <a:cubicBezTo>
                  <a:pt x="499" y="1168"/>
                  <a:pt x="489" y="1165"/>
                  <a:pt x="478" y="1167"/>
                </a:cubicBezTo>
                <a:cubicBezTo>
                  <a:pt x="471" y="1168"/>
                  <a:pt x="463" y="1171"/>
                  <a:pt x="455" y="1175"/>
                </a:cubicBezTo>
                <a:cubicBezTo>
                  <a:pt x="455" y="1018"/>
                  <a:pt x="455" y="1018"/>
                  <a:pt x="455" y="1018"/>
                </a:cubicBezTo>
                <a:cubicBezTo>
                  <a:pt x="545" y="1018"/>
                  <a:pt x="623" y="1004"/>
                  <a:pt x="664" y="984"/>
                </a:cubicBezTo>
                <a:cubicBezTo>
                  <a:pt x="681" y="990"/>
                  <a:pt x="687" y="988"/>
                  <a:pt x="700" y="988"/>
                </a:cubicBezTo>
                <a:cubicBezTo>
                  <a:pt x="715" y="988"/>
                  <a:pt x="706" y="1005"/>
                  <a:pt x="703" y="1027"/>
                </a:cubicBezTo>
                <a:cubicBezTo>
                  <a:pt x="700" y="1048"/>
                  <a:pt x="701" y="1112"/>
                  <a:pt x="704" y="1138"/>
                </a:cubicBezTo>
                <a:cubicBezTo>
                  <a:pt x="707" y="1164"/>
                  <a:pt x="704" y="1287"/>
                  <a:pt x="705" y="1303"/>
                </a:cubicBezTo>
                <a:cubicBezTo>
                  <a:pt x="706" y="1320"/>
                  <a:pt x="689" y="1362"/>
                  <a:pt x="685" y="1376"/>
                </a:cubicBezTo>
                <a:cubicBezTo>
                  <a:pt x="681" y="1389"/>
                  <a:pt x="684" y="1414"/>
                  <a:pt x="691" y="1418"/>
                </a:cubicBezTo>
                <a:cubicBezTo>
                  <a:pt x="699" y="1422"/>
                  <a:pt x="758" y="1427"/>
                  <a:pt x="765" y="1418"/>
                </a:cubicBezTo>
                <a:cubicBezTo>
                  <a:pt x="772" y="1410"/>
                  <a:pt x="790" y="1406"/>
                  <a:pt x="801" y="1410"/>
                </a:cubicBezTo>
                <a:cubicBezTo>
                  <a:pt x="813" y="1415"/>
                  <a:pt x="835" y="1422"/>
                  <a:pt x="884" y="1420"/>
                </a:cubicBezTo>
                <a:cubicBezTo>
                  <a:pt x="934" y="1418"/>
                  <a:pt x="956" y="1402"/>
                  <a:pt x="956" y="1390"/>
                </a:cubicBezTo>
                <a:cubicBezTo>
                  <a:pt x="956" y="1379"/>
                  <a:pt x="926" y="1379"/>
                  <a:pt x="907" y="1379"/>
                </a:cubicBezTo>
                <a:cubicBezTo>
                  <a:pt x="905" y="1379"/>
                  <a:pt x="904" y="1379"/>
                  <a:pt x="903" y="1379"/>
                </a:cubicBezTo>
                <a:cubicBezTo>
                  <a:pt x="903" y="1145"/>
                  <a:pt x="903" y="1145"/>
                  <a:pt x="903" y="1145"/>
                </a:cubicBezTo>
                <a:cubicBezTo>
                  <a:pt x="918" y="1144"/>
                  <a:pt x="934" y="1140"/>
                  <a:pt x="947" y="1134"/>
                </a:cubicBezTo>
                <a:cubicBezTo>
                  <a:pt x="969" y="1122"/>
                  <a:pt x="981" y="1138"/>
                  <a:pt x="1005" y="1139"/>
                </a:cubicBezTo>
                <a:cubicBezTo>
                  <a:pt x="1029" y="1141"/>
                  <a:pt x="1104" y="1103"/>
                  <a:pt x="1119" y="1090"/>
                </a:cubicBezTo>
                <a:cubicBezTo>
                  <a:pt x="1133" y="1078"/>
                  <a:pt x="1122" y="1057"/>
                  <a:pt x="1112" y="1058"/>
                </a:cubicBezTo>
                <a:cubicBezTo>
                  <a:pt x="1102" y="1058"/>
                  <a:pt x="1058" y="1058"/>
                  <a:pt x="1016" y="1049"/>
                </a:cubicBezTo>
                <a:cubicBezTo>
                  <a:pt x="973" y="1039"/>
                  <a:pt x="954" y="1026"/>
                  <a:pt x="962" y="1020"/>
                </a:cubicBezTo>
                <a:cubicBezTo>
                  <a:pt x="969" y="1014"/>
                  <a:pt x="964" y="1002"/>
                  <a:pt x="951" y="984"/>
                </a:cubicBezTo>
                <a:cubicBezTo>
                  <a:pt x="937" y="967"/>
                  <a:pt x="935" y="948"/>
                  <a:pt x="906" y="903"/>
                </a:cubicBezTo>
                <a:cubicBezTo>
                  <a:pt x="905" y="902"/>
                  <a:pt x="904" y="901"/>
                  <a:pt x="903" y="899"/>
                </a:cubicBezTo>
                <a:cubicBezTo>
                  <a:pt x="903" y="747"/>
                  <a:pt x="903" y="747"/>
                  <a:pt x="903" y="747"/>
                </a:cubicBezTo>
                <a:cubicBezTo>
                  <a:pt x="1126" y="747"/>
                  <a:pt x="1126" y="747"/>
                  <a:pt x="1126" y="747"/>
                </a:cubicBezTo>
                <a:cubicBezTo>
                  <a:pt x="1125" y="780"/>
                  <a:pt x="1135" y="806"/>
                  <a:pt x="1154" y="828"/>
                </a:cubicBezTo>
                <a:cubicBezTo>
                  <a:pt x="1130" y="838"/>
                  <a:pt x="1115" y="850"/>
                  <a:pt x="1115" y="862"/>
                </a:cubicBezTo>
                <a:cubicBezTo>
                  <a:pt x="1115" y="895"/>
                  <a:pt x="1207" y="921"/>
                  <a:pt x="1327" y="924"/>
                </a:cubicBezTo>
                <a:cubicBezTo>
                  <a:pt x="1327" y="983"/>
                  <a:pt x="1327" y="983"/>
                  <a:pt x="1327" y="983"/>
                </a:cubicBezTo>
                <a:cubicBezTo>
                  <a:pt x="1311" y="1003"/>
                  <a:pt x="1301" y="1033"/>
                  <a:pt x="1285" y="1049"/>
                </a:cubicBezTo>
                <a:cubicBezTo>
                  <a:pt x="1270" y="1065"/>
                  <a:pt x="1254" y="1054"/>
                  <a:pt x="1250" y="1080"/>
                </a:cubicBezTo>
                <a:cubicBezTo>
                  <a:pt x="1246" y="1106"/>
                  <a:pt x="1252" y="1131"/>
                  <a:pt x="1234" y="1155"/>
                </a:cubicBezTo>
                <a:cubicBezTo>
                  <a:pt x="1217" y="1179"/>
                  <a:pt x="1207" y="1192"/>
                  <a:pt x="1209" y="1224"/>
                </a:cubicBezTo>
                <a:cubicBezTo>
                  <a:pt x="1207" y="1226"/>
                  <a:pt x="1206" y="1228"/>
                  <a:pt x="1204" y="1230"/>
                </a:cubicBezTo>
                <a:cubicBezTo>
                  <a:pt x="1202" y="1235"/>
                  <a:pt x="1201" y="1239"/>
                  <a:pt x="1199" y="1243"/>
                </a:cubicBezTo>
                <a:cubicBezTo>
                  <a:pt x="1198" y="1246"/>
                  <a:pt x="1197" y="1254"/>
                  <a:pt x="1196" y="1263"/>
                </a:cubicBezTo>
                <a:cubicBezTo>
                  <a:pt x="1194" y="1265"/>
                  <a:pt x="1192" y="1267"/>
                  <a:pt x="1190" y="1269"/>
                </a:cubicBezTo>
                <a:cubicBezTo>
                  <a:pt x="1154" y="1298"/>
                  <a:pt x="1153" y="1323"/>
                  <a:pt x="1152" y="1355"/>
                </a:cubicBezTo>
                <a:cubicBezTo>
                  <a:pt x="1152" y="1355"/>
                  <a:pt x="1152" y="1355"/>
                  <a:pt x="1152" y="1355"/>
                </a:cubicBezTo>
                <a:cubicBezTo>
                  <a:pt x="1152" y="1359"/>
                  <a:pt x="1152" y="1360"/>
                  <a:pt x="1152" y="1365"/>
                </a:cubicBezTo>
                <a:cubicBezTo>
                  <a:pt x="1158" y="1365"/>
                  <a:pt x="1158" y="1365"/>
                  <a:pt x="1158" y="1365"/>
                </a:cubicBezTo>
                <a:cubicBezTo>
                  <a:pt x="1159" y="1369"/>
                  <a:pt x="1161" y="1372"/>
                  <a:pt x="1165" y="1375"/>
                </a:cubicBezTo>
                <a:cubicBezTo>
                  <a:pt x="1165" y="1375"/>
                  <a:pt x="1165" y="1375"/>
                  <a:pt x="1165" y="1375"/>
                </a:cubicBezTo>
                <a:cubicBezTo>
                  <a:pt x="1165" y="1375"/>
                  <a:pt x="1165" y="1375"/>
                  <a:pt x="1165" y="1375"/>
                </a:cubicBezTo>
                <a:cubicBezTo>
                  <a:pt x="1167" y="1375"/>
                  <a:pt x="1170" y="1379"/>
                  <a:pt x="1174" y="1379"/>
                </a:cubicBezTo>
                <a:cubicBezTo>
                  <a:pt x="1192" y="1389"/>
                  <a:pt x="1192" y="1389"/>
                  <a:pt x="1192" y="1389"/>
                </a:cubicBezTo>
                <a:cubicBezTo>
                  <a:pt x="1192" y="1389"/>
                  <a:pt x="1192" y="1389"/>
                  <a:pt x="1192" y="1389"/>
                </a:cubicBezTo>
                <a:cubicBezTo>
                  <a:pt x="1195" y="1391"/>
                  <a:pt x="1198" y="1391"/>
                  <a:pt x="1202" y="1391"/>
                </a:cubicBezTo>
                <a:cubicBezTo>
                  <a:pt x="1214" y="1391"/>
                  <a:pt x="1224" y="1381"/>
                  <a:pt x="1224" y="1368"/>
                </a:cubicBezTo>
                <a:cubicBezTo>
                  <a:pt x="1224" y="1360"/>
                  <a:pt x="1220" y="1353"/>
                  <a:pt x="1214" y="1349"/>
                </a:cubicBezTo>
                <a:cubicBezTo>
                  <a:pt x="1214" y="1349"/>
                  <a:pt x="1214" y="1349"/>
                  <a:pt x="1214" y="1349"/>
                </a:cubicBezTo>
                <a:cubicBezTo>
                  <a:pt x="1214" y="1348"/>
                  <a:pt x="1214" y="1348"/>
                  <a:pt x="1214" y="1348"/>
                </a:cubicBezTo>
                <a:cubicBezTo>
                  <a:pt x="1212" y="1347"/>
                  <a:pt x="1211" y="1346"/>
                  <a:pt x="1209" y="1346"/>
                </a:cubicBezTo>
                <a:cubicBezTo>
                  <a:pt x="1188" y="1335"/>
                  <a:pt x="1188" y="1335"/>
                  <a:pt x="1188" y="1335"/>
                </a:cubicBezTo>
                <a:cubicBezTo>
                  <a:pt x="1188" y="1335"/>
                  <a:pt x="1188" y="1335"/>
                  <a:pt x="1188" y="1335"/>
                </a:cubicBezTo>
                <a:cubicBezTo>
                  <a:pt x="1186" y="1334"/>
                  <a:pt x="1184" y="1334"/>
                  <a:pt x="1181" y="1333"/>
                </a:cubicBezTo>
                <a:cubicBezTo>
                  <a:pt x="1183" y="1322"/>
                  <a:pt x="1187" y="1311"/>
                  <a:pt x="1197" y="1300"/>
                </a:cubicBezTo>
                <a:cubicBezTo>
                  <a:pt x="1198" y="1309"/>
                  <a:pt x="1202" y="1316"/>
                  <a:pt x="1206" y="1317"/>
                </a:cubicBezTo>
                <a:cubicBezTo>
                  <a:pt x="1207" y="1317"/>
                  <a:pt x="1208" y="1317"/>
                  <a:pt x="1209" y="1317"/>
                </a:cubicBezTo>
                <a:cubicBezTo>
                  <a:pt x="1239" y="1314"/>
                  <a:pt x="1239" y="1314"/>
                  <a:pt x="1239" y="1314"/>
                </a:cubicBezTo>
                <a:cubicBezTo>
                  <a:pt x="1239" y="1313"/>
                  <a:pt x="1239" y="1313"/>
                  <a:pt x="1239" y="1313"/>
                </a:cubicBezTo>
                <a:cubicBezTo>
                  <a:pt x="1243" y="1313"/>
                  <a:pt x="1248" y="1304"/>
                  <a:pt x="1248" y="1292"/>
                </a:cubicBezTo>
                <a:cubicBezTo>
                  <a:pt x="1248" y="1282"/>
                  <a:pt x="1246" y="1274"/>
                  <a:pt x="1242" y="1269"/>
                </a:cubicBezTo>
                <a:cubicBezTo>
                  <a:pt x="1250" y="1266"/>
                  <a:pt x="1259" y="1263"/>
                  <a:pt x="1268" y="1261"/>
                </a:cubicBezTo>
                <a:cubicBezTo>
                  <a:pt x="1285" y="1256"/>
                  <a:pt x="1303" y="1253"/>
                  <a:pt x="1327" y="1250"/>
                </a:cubicBezTo>
                <a:cubicBezTo>
                  <a:pt x="1327" y="1252"/>
                  <a:pt x="1327" y="1252"/>
                  <a:pt x="1327" y="1252"/>
                </a:cubicBezTo>
                <a:cubicBezTo>
                  <a:pt x="1327" y="1261"/>
                  <a:pt x="1336" y="1271"/>
                  <a:pt x="1346" y="1271"/>
                </a:cubicBezTo>
                <a:cubicBezTo>
                  <a:pt x="1349" y="1271"/>
                  <a:pt x="1351" y="1269"/>
                  <a:pt x="1354" y="1268"/>
                </a:cubicBezTo>
                <a:cubicBezTo>
                  <a:pt x="1387" y="1303"/>
                  <a:pt x="1385" y="1335"/>
                  <a:pt x="1384" y="1355"/>
                </a:cubicBezTo>
                <a:cubicBezTo>
                  <a:pt x="1383" y="1357"/>
                  <a:pt x="1383" y="1360"/>
                  <a:pt x="1383" y="1362"/>
                </a:cubicBezTo>
                <a:cubicBezTo>
                  <a:pt x="1383" y="1362"/>
                  <a:pt x="1383" y="1362"/>
                  <a:pt x="1382" y="1362"/>
                </a:cubicBezTo>
                <a:cubicBezTo>
                  <a:pt x="1382" y="1362"/>
                  <a:pt x="1382" y="1362"/>
                  <a:pt x="1382" y="1362"/>
                </a:cubicBezTo>
                <a:cubicBezTo>
                  <a:pt x="1381" y="1363"/>
                  <a:pt x="1381" y="1363"/>
                  <a:pt x="1381" y="1363"/>
                </a:cubicBezTo>
                <a:cubicBezTo>
                  <a:pt x="1381" y="1363"/>
                  <a:pt x="1381" y="1363"/>
                  <a:pt x="1381" y="1363"/>
                </a:cubicBezTo>
                <a:cubicBezTo>
                  <a:pt x="1358" y="1377"/>
                  <a:pt x="1358" y="1377"/>
                  <a:pt x="1358" y="1377"/>
                </a:cubicBezTo>
                <a:cubicBezTo>
                  <a:pt x="1356" y="1378"/>
                  <a:pt x="1354" y="1379"/>
                  <a:pt x="1353" y="1381"/>
                </a:cubicBezTo>
                <a:cubicBezTo>
                  <a:pt x="1353" y="1381"/>
                  <a:pt x="1353" y="1381"/>
                  <a:pt x="1353" y="1381"/>
                </a:cubicBezTo>
                <a:cubicBezTo>
                  <a:pt x="1353" y="1381"/>
                  <a:pt x="1353" y="1381"/>
                  <a:pt x="1353" y="1381"/>
                </a:cubicBezTo>
                <a:cubicBezTo>
                  <a:pt x="1348" y="1385"/>
                  <a:pt x="1346" y="1391"/>
                  <a:pt x="1346" y="1398"/>
                </a:cubicBezTo>
                <a:cubicBezTo>
                  <a:pt x="1346" y="1411"/>
                  <a:pt x="1355" y="1422"/>
                  <a:pt x="1366" y="1423"/>
                </a:cubicBezTo>
                <a:cubicBezTo>
                  <a:pt x="1371" y="1423"/>
                  <a:pt x="1375" y="1422"/>
                  <a:pt x="1379" y="1419"/>
                </a:cubicBezTo>
                <a:cubicBezTo>
                  <a:pt x="1379" y="1419"/>
                  <a:pt x="1379" y="1419"/>
                  <a:pt x="1379" y="1419"/>
                </a:cubicBezTo>
                <a:cubicBezTo>
                  <a:pt x="1400" y="1406"/>
                  <a:pt x="1400" y="1406"/>
                  <a:pt x="1400" y="1406"/>
                </a:cubicBezTo>
                <a:cubicBezTo>
                  <a:pt x="1408" y="1403"/>
                  <a:pt x="1413" y="1396"/>
                  <a:pt x="1413" y="1386"/>
                </a:cubicBezTo>
                <a:cubicBezTo>
                  <a:pt x="1413" y="1378"/>
                  <a:pt x="1410" y="1371"/>
                  <a:pt x="1405" y="1367"/>
                </a:cubicBezTo>
                <a:cubicBezTo>
                  <a:pt x="1411" y="1367"/>
                  <a:pt x="1411" y="1367"/>
                  <a:pt x="1411" y="1367"/>
                </a:cubicBezTo>
                <a:cubicBezTo>
                  <a:pt x="1411" y="1363"/>
                  <a:pt x="1411" y="1360"/>
                  <a:pt x="1411" y="1357"/>
                </a:cubicBezTo>
                <a:cubicBezTo>
                  <a:pt x="1413" y="1332"/>
                  <a:pt x="1416" y="1290"/>
                  <a:pt x="1371" y="1245"/>
                </a:cubicBezTo>
                <a:cubicBezTo>
                  <a:pt x="1381" y="1244"/>
                  <a:pt x="1392" y="1244"/>
                  <a:pt x="1402" y="1243"/>
                </a:cubicBezTo>
                <a:cubicBezTo>
                  <a:pt x="1403" y="1246"/>
                  <a:pt x="1403" y="1249"/>
                  <a:pt x="1403" y="1251"/>
                </a:cubicBezTo>
                <a:cubicBezTo>
                  <a:pt x="1400" y="1255"/>
                  <a:pt x="1399" y="1261"/>
                  <a:pt x="1399" y="1268"/>
                </a:cubicBezTo>
                <a:cubicBezTo>
                  <a:pt x="1399" y="1281"/>
                  <a:pt x="1403" y="1293"/>
                  <a:pt x="1409" y="1294"/>
                </a:cubicBezTo>
                <a:cubicBezTo>
                  <a:pt x="1410" y="1294"/>
                  <a:pt x="1409" y="1294"/>
                  <a:pt x="1410" y="1293"/>
                </a:cubicBezTo>
                <a:cubicBezTo>
                  <a:pt x="1439" y="1290"/>
                  <a:pt x="1439" y="1290"/>
                  <a:pt x="1439" y="1290"/>
                </a:cubicBezTo>
                <a:cubicBezTo>
                  <a:pt x="1439" y="1290"/>
                  <a:pt x="1439" y="1290"/>
                  <a:pt x="1439" y="1290"/>
                </a:cubicBezTo>
                <a:cubicBezTo>
                  <a:pt x="1447" y="1289"/>
                  <a:pt x="1449" y="1280"/>
                  <a:pt x="1449" y="1268"/>
                </a:cubicBezTo>
                <a:cubicBezTo>
                  <a:pt x="1449" y="1257"/>
                  <a:pt x="1447" y="1248"/>
                  <a:pt x="1443" y="1244"/>
                </a:cubicBezTo>
                <a:cubicBezTo>
                  <a:pt x="1447" y="1245"/>
                  <a:pt x="1452" y="1245"/>
                  <a:pt x="1456" y="1246"/>
                </a:cubicBezTo>
                <a:cubicBezTo>
                  <a:pt x="1476" y="1249"/>
                  <a:pt x="1494" y="1254"/>
                  <a:pt x="1508" y="1263"/>
                </a:cubicBezTo>
                <a:cubicBezTo>
                  <a:pt x="1520" y="1271"/>
                  <a:pt x="1528" y="1282"/>
                  <a:pt x="1529" y="1298"/>
                </a:cubicBezTo>
                <a:cubicBezTo>
                  <a:pt x="1529" y="1298"/>
                  <a:pt x="1529" y="1299"/>
                  <a:pt x="1529" y="1299"/>
                </a:cubicBezTo>
                <a:cubicBezTo>
                  <a:pt x="1527" y="1302"/>
                  <a:pt x="1527" y="1307"/>
                  <a:pt x="1527" y="1311"/>
                </a:cubicBezTo>
                <a:cubicBezTo>
                  <a:pt x="1527" y="1322"/>
                  <a:pt x="1531" y="1332"/>
                  <a:pt x="1543" y="1336"/>
                </a:cubicBezTo>
                <a:cubicBezTo>
                  <a:pt x="1543" y="1336"/>
                  <a:pt x="1543" y="1336"/>
                  <a:pt x="1543" y="1336"/>
                </a:cubicBezTo>
                <a:cubicBezTo>
                  <a:pt x="1543" y="1336"/>
                  <a:pt x="1543" y="1336"/>
                  <a:pt x="1543" y="1336"/>
                </a:cubicBezTo>
                <a:cubicBezTo>
                  <a:pt x="1544" y="1336"/>
                  <a:pt x="1544" y="1336"/>
                  <a:pt x="1545" y="1336"/>
                </a:cubicBezTo>
                <a:cubicBezTo>
                  <a:pt x="1564" y="1341"/>
                  <a:pt x="1564" y="1341"/>
                  <a:pt x="1564" y="1341"/>
                </a:cubicBezTo>
                <a:cubicBezTo>
                  <a:pt x="1563" y="1341"/>
                  <a:pt x="1563" y="1341"/>
                  <a:pt x="1563" y="1341"/>
                </a:cubicBezTo>
                <a:cubicBezTo>
                  <a:pt x="1565" y="1342"/>
                  <a:pt x="1566" y="1342"/>
                  <a:pt x="1568" y="1342"/>
                </a:cubicBezTo>
                <a:cubicBezTo>
                  <a:pt x="1579" y="1344"/>
                  <a:pt x="1588" y="1334"/>
                  <a:pt x="1588" y="1321"/>
                </a:cubicBezTo>
                <a:cubicBezTo>
                  <a:pt x="1588" y="1309"/>
                  <a:pt x="1579" y="1299"/>
                  <a:pt x="1571" y="1296"/>
                </a:cubicBezTo>
                <a:cubicBezTo>
                  <a:pt x="1571" y="1296"/>
                  <a:pt x="1571" y="1296"/>
                  <a:pt x="1571" y="1296"/>
                </a:cubicBezTo>
                <a:cubicBezTo>
                  <a:pt x="1556" y="1292"/>
                  <a:pt x="1556" y="1292"/>
                  <a:pt x="1556" y="1292"/>
                </a:cubicBezTo>
                <a:cubicBezTo>
                  <a:pt x="1553" y="1269"/>
                  <a:pt x="1541" y="1252"/>
                  <a:pt x="1523" y="1240"/>
                </a:cubicBezTo>
                <a:cubicBezTo>
                  <a:pt x="1506" y="1228"/>
                  <a:pt x="1484" y="1222"/>
                  <a:pt x="1461" y="1218"/>
                </a:cubicBezTo>
                <a:cubicBezTo>
                  <a:pt x="1450" y="1217"/>
                  <a:pt x="1440" y="1216"/>
                  <a:pt x="1430" y="1216"/>
                </a:cubicBezTo>
                <a:cubicBezTo>
                  <a:pt x="1430" y="1212"/>
                  <a:pt x="1429" y="1210"/>
                  <a:pt x="1429" y="1209"/>
                </a:cubicBezTo>
                <a:cubicBezTo>
                  <a:pt x="1428" y="1202"/>
                  <a:pt x="1426" y="1197"/>
                  <a:pt x="1423" y="1193"/>
                </a:cubicBezTo>
                <a:cubicBezTo>
                  <a:pt x="1416" y="1184"/>
                  <a:pt x="1407" y="1182"/>
                  <a:pt x="1397" y="1183"/>
                </a:cubicBezTo>
                <a:cubicBezTo>
                  <a:pt x="1389" y="1184"/>
                  <a:pt x="1379" y="1188"/>
                  <a:pt x="1371" y="1192"/>
                </a:cubicBezTo>
                <a:cubicBezTo>
                  <a:pt x="1368" y="1194"/>
                  <a:pt x="1363" y="1196"/>
                  <a:pt x="1359" y="1199"/>
                </a:cubicBezTo>
                <a:cubicBezTo>
                  <a:pt x="1359" y="1063"/>
                  <a:pt x="1359" y="1063"/>
                  <a:pt x="1359" y="1063"/>
                </a:cubicBezTo>
                <a:cubicBezTo>
                  <a:pt x="1360" y="1062"/>
                  <a:pt x="1360" y="1062"/>
                  <a:pt x="1361" y="1061"/>
                </a:cubicBezTo>
                <a:cubicBezTo>
                  <a:pt x="1401" y="1024"/>
                  <a:pt x="1477" y="995"/>
                  <a:pt x="1477" y="995"/>
                </a:cubicBezTo>
                <a:cubicBezTo>
                  <a:pt x="1477" y="995"/>
                  <a:pt x="1485" y="993"/>
                  <a:pt x="1517" y="1017"/>
                </a:cubicBezTo>
                <a:cubicBezTo>
                  <a:pt x="1548" y="1040"/>
                  <a:pt x="1637" y="1120"/>
                  <a:pt x="1656" y="1142"/>
                </a:cubicBezTo>
                <a:cubicBezTo>
                  <a:pt x="1675" y="1163"/>
                  <a:pt x="1693" y="1191"/>
                  <a:pt x="1710" y="1222"/>
                </a:cubicBezTo>
                <a:cubicBezTo>
                  <a:pt x="1728" y="1254"/>
                  <a:pt x="1742" y="1277"/>
                  <a:pt x="1760" y="1268"/>
                </a:cubicBezTo>
                <a:cubicBezTo>
                  <a:pt x="1778" y="1258"/>
                  <a:pt x="1795" y="1228"/>
                  <a:pt x="1799" y="1210"/>
                </a:cubicBezTo>
                <a:cubicBezTo>
                  <a:pt x="1803" y="1192"/>
                  <a:pt x="1762" y="1159"/>
                  <a:pt x="1740" y="1141"/>
                </a:cubicBezTo>
                <a:cubicBezTo>
                  <a:pt x="1718" y="1123"/>
                  <a:pt x="1691" y="1102"/>
                  <a:pt x="1669" y="1070"/>
                </a:cubicBezTo>
                <a:cubicBezTo>
                  <a:pt x="1648" y="1038"/>
                  <a:pt x="1626" y="1005"/>
                  <a:pt x="1594" y="959"/>
                </a:cubicBezTo>
                <a:cubicBezTo>
                  <a:pt x="1578" y="937"/>
                  <a:pt x="1560" y="911"/>
                  <a:pt x="1545" y="889"/>
                </a:cubicBezTo>
                <a:cubicBezTo>
                  <a:pt x="1560" y="881"/>
                  <a:pt x="1568" y="872"/>
                  <a:pt x="1568" y="862"/>
                </a:cubicBezTo>
                <a:cubicBezTo>
                  <a:pt x="1568" y="847"/>
                  <a:pt x="1547" y="834"/>
                  <a:pt x="1515" y="823"/>
                </a:cubicBezTo>
                <a:cubicBezTo>
                  <a:pt x="1515" y="823"/>
                  <a:pt x="1515" y="823"/>
                  <a:pt x="1515" y="823"/>
                </a:cubicBezTo>
                <a:cubicBezTo>
                  <a:pt x="1515" y="823"/>
                  <a:pt x="1511" y="795"/>
                  <a:pt x="1511" y="768"/>
                </a:cubicBezTo>
                <a:cubicBezTo>
                  <a:pt x="1511" y="762"/>
                  <a:pt x="1510" y="755"/>
                  <a:pt x="1509" y="747"/>
                </a:cubicBezTo>
                <a:cubicBezTo>
                  <a:pt x="1831" y="747"/>
                  <a:pt x="1831" y="747"/>
                  <a:pt x="1831" y="747"/>
                </a:cubicBezTo>
                <a:cubicBezTo>
                  <a:pt x="1827" y="760"/>
                  <a:pt x="1824" y="776"/>
                  <a:pt x="1822" y="796"/>
                </a:cubicBezTo>
                <a:cubicBezTo>
                  <a:pt x="1818" y="835"/>
                  <a:pt x="1847" y="970"/>
                  <a:pt x="1858" y="1029"/>
                </a:cubicBezTo>
                <a:cubicBezTo>
                  <a:pt x="1870" y="1089"/>
                  <a:pt x="1889" y="1172"/>
                  <a:pt x="1889" y="1172"/>
                </a:cubicBezTo>
                <a:cubicBezTo>
                  <a:pt x="1946" y="1170"/>
                  <a:pt x="1946" y="1170"/>
                  <a:pt x="1946" y="1170"/>
                </a:cubicBezTo>
                <a:cubicBezTo>
                  <a:pt x="1946" y="1170"/>
                  <a:pt x="1953" y="1189"/>
                  <a:pt x="1951" y="1213"/>
                </a:cubicBezTo>
                <a:cubicBezTo>
                  <a:pt x="1948" y="1236"/>
                  <a:pt x="1929" y="1248"/>
                  <a:pt x="1908" y="1283"/>
                </a:cubicBezTo>
                <a:cubicBezTo>
                  <a:pt x="1890" y="1313"/>
                  <a:pt x="1896" y="1334"/>
                  <a:pt x="1921" y="1337"/>
                </a:cubicBezTo>
                <a:cubicBezTo>
                  <a:pt x="1910" y="1357"/>
                  <a:pt x="1909" y="1377"/>
                  <a:pt x="1908" y="1399"/>
                </a:cubicBezTo>
                <a:cubicBezTo>
                  <a:pt x="1908" y="1403"/>
                  <a:pt x="1908" y="1406"/>
                  <a:pt x="1908" y="1411"/>
                </a:cubicBezTo>
                <a:cubicBezTo>
                  <a:pt x="1913" y="1411"/>
                  <a:pt x="1913" y="1411"/>
                  <a:pt x="1913" y="1411"/>
                </a:cubicBezTo>
                <a:cubicBezTo>
                  <a:pt x="1915" y="1416"/>
                  <a:pt x="1917" y="1420"/>
                  <a:pt x="1921" y="1423"/>
                </a:cubicBezTo>
                <a:cubicBezTo>
                  <a:pt x="1921" y="1423"/>
                  <a:pt x="1921" y="1423"/>
                  <a:pt x="1921" y="1423"/>
                </a:cubicBezTo>
                <a:cubicBezTo>
                  <a:pt x="1921" y="1423"/>
                  <a:pt x="1921" y="1423"/>
                  <a:pt x="1921" y="1423"/>
                </a:cubicBezTo>
                <a:cubicBezTo>
                  <a:pt x="1924" y="1426"/>
                  <a:pt x="1927" y="1427"/>
                  <a:pt x="1931" y="1428"/>
                </a:cubicBezTo>
                <a:cubicBezTo>
                  <a:pt x="1952" y="1439"/>
                  <a:pt x="1952" y="1439"/>
                  <a:pt x="1952" y="1439"/>
                </a:cubicBezTo>
                <a:cubicBezTo>
                  <a:pt x="1952" y="1439"/>
                  <a:pt x="1952" y="1439"/>
                  <a:pt x="1952" y="1439"/>
                </a:cubicBezTo>
                <a:cubicBezTo>
                  <a:pt x="1955" y="1441"/>
                  <a:pt x="1959" y="1442"/>
                  <a:pt x="1963" y="1442"/>
                </a:cubicBezTo>
                <a:cubicBezTo>
                  <a:pt x="1977" y="1442"/>
                  <a:pt x="1988" y="1430"/>
                  <a:pt x="1988" y="1416"/>
                </a:cubicBezTo>
                <a:cubicBezTo>
                  <a:pt x="1988" y="1406"/>
                  <a:pt x="1984" y="1398"/>
                  <a:pt x="1977" y="1394"/>
                </a:cubicBezTo>
                <a:cubicBezTo>
                  <a:pt x="1977" y="1394"/>
                  <a:pt x="1977" y="1394"/>
                  <a:pt x="1977" y="1394"/>
                </a:cubicBezTo>
                <a:cubicBezTo>
                  <a:pt x="1977" y="1393"/>
                  <a:pt x="1977" y="1393"/>
                  <a:pt x="1977" y="1393"/>
                </a:cubicBezTo>
                <a:cubicBezTo>
                  <a:pt x="1975" y="1392"/>
                  <a:pt x="1973" y="1391"/>
                  <a:pt x="1971" y="1390"/>
                </a:cubicBezTo>
                <a:cubicBezTo>
                  <a:pt x="1948" y="1379"/>
                  <a:pt x="1948" y="1379"/>
                  <a:pt x="1948" y="1379"/>
                </a:cubicBezTo>
                <a:cubicBezTo>
                  <a:pt x="1948" y="1379"/>
                  <a:pt x="1948" y="1379"/>
                  <a:pt x="1948" y="1379"/>
                </a:cubicBezTo>
                <a:cubicBezTo>
                  <a:pt x="1945" y="1377"/>
                  <a:pt x="1942" y="1376"/>
                  <a:pt x="1939" y="1376"/>
                </a:cubicBezTo>
                <a:cubicBezTo>
                  <a:pt x="1941" y="1363"/>
                  <a:pt x="1945" y="1350"/>
                  <a:pt x="1957" y="1337"/>
                </a:cubicBezTo>
                <a:cubicBezTo>
                  <a:pt x="1959" y="1348"/>
                  <a:pt x="1963" y="1357"/>
                  <a:pt x="1968" y="1358"/>
                </a:cubicBezTo>
                <a:cubicBezTo>
                  <a:pt x="1969" y="1358"/>
                  <a:pt x="1969" y="1358"/>
                  <a:pt x="1970" y="1358"/>
                </a:cubicBezTo>
                <a:cubicBezTo>
                  <a:pt x="2003" y="1354"/>
                  <a:pt x="2003" y="1354"/>
                  <a:pt x="2003" y="1354"/>
                </a:cubicBezTo>
                <a:cubicBezTo>
                  <a:pt x="2003" y="1354"/>
                  <a:pt x="2003" y="1354"/>
                  <a:pt x="2003" y="1354"/>
                </a:cubicBezTo>
                <a:cubicBezTo>
                  <a:pt x="2011" y="1353"/>
                  <a:pt x="2014" y="1343"/>
                  <a:pt x="2014" y="1329"/>
                </a:cubicBezTo>
                <a:cubicBezTo>
                  <a:pt x="2014" y="1318"/>
                  <a:pt x="2012" y="1307"/>
                  <a:pt x="2007" y="1303"/>
                </a:cubicBezTo>
                <a:cubicBezTo>
                  <a:pt x="2017" y="1299"/>
                  <a:pt x="2026" y="1296"/>
                  <a:pt x="2036" y="1293"/>
                </a:cubicBezTo>
                <a:cubicBezTo>
                  <a:pt x="2056" y="1288"/>
                  <a:pt x="2079" y="1284"/>
                  <a:pt x="2103" y="1281"/>
                </a:cubicBezTo>
                <a:cubicBezTo>
                  <a:pt x="2103" y="1284"/>
                  <a:pt x="2103" y="1284"/>
                  <a:pt x="2103" y="1284"/>
                </a:cubicBezTo>
                <a:cubicBezTo>
                  <a:pt x="2103" y="1295"/>
                  <a:pt x="2113" y="1304"/>
                  <a:pt x="2124" y="1304"/>
                </a:cubicBezTo>
                <a:cubicBezTo>
                  <a:pt x="2128" y="1304"/>
                  <a:pt x="2133" y="1303"/>
                  <a:pt x="2136" y="1301"/>
                </a:cubicBezTo>
                <a:cubicBezTo>
                  <a:pt x="2174" y="1341"/>
                  <a:pt x="2171" y="1378"/>
                  <a:pt x="2170" y="1400"/>
                </a:cubicBezTo>
                <a:cubicBezTo>
                  <a:pt x="2170" y="1403"/>
                  <a:pt x="2170" y="1405"/>
                  <a:pt x="2169" y="1408"/>
                </a:cubicBezTo>
                <a:cubicBezTo>
                  <a:pt x="2169" y="1408"/>
                  <a:pt x="2168" y="1408"/>
                  <a:pt x="2168" y="1409"/>
                </a:cubicBezTo>
                <a:cubicBezTo>
                  <a:pt x="2168" y="1409"/>
                  <a:pt x="2168" y="1409"/>
                  <a:pt x="2168" y="1409"/>
                </a:cubicBezTo>
                <a:cubicBezTo>
                  <a:pt x="2166" y="1409"/>
                  <a:pt x="2166" y="1409"/>
                  <a:pt x="2166" y="1409"/>
                </a:cubicBezTo>
                <a:cubicBezTo>
                  <a:pt x="2166" y="1409"/>
                  <a:pt x="2166" y="1409"/>
                  <a:pt x="2166" y="1409"/>
                </a:cubicBezTo>
                <a:cubicBezTo>
                  <a:pt x="2140" y="1426"/>
                  <a:pt x="2140" y="1426"/>
                  <a:pt x="2140" y="1426"/>
                </a:cubicBezTo>
                <a:cubicBezTo>
                  <a:pt x="2138" y="1427"/>
                  <a:pt x="2136" y="1428"/>
                  <a:pt x="2134" y="1430"/>
                </a:cubicBezTo>
                <a:cubicBezTo>
                  <a:pt x="2134" y="1430"/>
                  <a:pt x="2134" y="1430"/>
                  <a:pt x="2134" y="1430"/>
                </a:cubicBezTo>
                <a:cubicBezTo>
                  <a:pt x="2134" y="1430"/>
                  <a:pt x="2134" y="1430"/>
                  <a:pt x="2134" y="1430"/>
                </a:cubicBezTo>
                <a:cubicBezTo>
                  <a:pt x="2129" y="1434"/>
                  <a:pt x="2126" y="1441"/>
                  <a:pt x="2126" y="1449"/>
                </a:cubicBezTo>
                <a:cubicBezTo>
                  <a:pt x="2126" y="1464"/>
                  <a:pt x="2136" y="1477"/>
                  <a:pt x="2149" y="1478"/>
                </a:cubicBezTo>
                <a:cubicBezTo>
                  <a:pt x="2154" y="1478"/>
                  <a:pt x="2159" y="1477"/>
                  <a:pt x="2163" y="1474"/>
                </a:cubicBezTo>
                <a:cubicBezTo>
                  <a:pt x="2163" y="1474"/>
                  <a:pt x="2163" y="1474"/>
                  <a:pt x="2163" y="1474"/>
                </a:cubicBezTo>
                <a:cubicBezTo>
                  <a:pt x="2187" y="1458"/>
                  <a:pt x="2187" y="1458"/>
                  <a:pt x="2187" y="1458"/>
                </a:cubicBezTo>
                <a:cubicBezTo>
                  <a:pt x="2196" y="1455"/>
                  <a:pt x="2202" y="1448"/>
                  <a:pt x="2202" y="1436"/>
                </a:cubicBezTo>
                <a:cubicBezTo>
                  <a:pt x="2202" y="1427"/>
                  <a:pt x="2198" y="1419"/>
                  <a:pt x="2193" y="1415"/>
                </a:cubicBezTo>
                <a:cubicBezTo>
                  <a:pt x="2198" y="1415"/>
                  <a:pt x="2198" y="1415"/>
                  <a:pt x="2198" y="1415"/>
                </a:cubicBezTo>
                <a:cubicBezTo>
                  <a:pt x="2198" y="1411"/>
                  <a:pt x="2198" y="1407"/>
                  <a:pt x="2199" y="1404"/>
                </a:cubicBezTo>
                <a:cubicBezTo>
                  <a:pt x="2201" y="1375"/>
                  <a:pt x="2204" y="1327"/>
                  <a:pt x="2152" y="1276"/>
                </a:cubicBezTo>
                <a:cubicBezTo>
                  <a:pt x="2164" y="1275"/>
                  <a:pt x="2178" y="1273"/>
                  <a:pt x="2192" y="1273"/>
                </a:cubicBezTo>
                <a:cubicBezTo>
                  <a:pt x="2192" y="1276"/>
                  <a:pt x="2192" y="1279"/>
                  <a:pt x="2192" y="1281"/>
                </a:cubicBezTo>
                <a:cubicBezTo>
                  <a:pt x="2188" y="1285"/>
                  <a:pt x="2186" y="1293"/>
                  <a:pt x="2186" y="1303"/>
                </a:cubicBezTo>
                <a:cubicBezTo>
                  <a:pt x="2186" y="1317"/>
                  <a:pt x="2191" y="1330"/>
                  <a:pt x="2198" y="1331"/>
                </a:cubicBezTo>
                <a:cubicBezTo>
                  <a:pt x="2199" y="1332"/>
                  <a:pt x="2199" y="1331"/>
                  <a:pt x="2200" y="1331"/>
                </a:cubicBezTo>
                <a:cubicBezTo>
                  <a:pt x="2235" y="1327"/>
                  <a:pt x="2235" y="1327"/>
                  <a:pt x="2235" y="1327"/>
                </a:cubicBezTo>
                <a:cubicBezTo>
                  <a:pt x="2235" y="1327"/>
                  <a:pt x="2235" y="1327"/>
                  <a:pt x="2235" y="1327"/>
                </a:cubicBezTo>
                <a:cubicBezTo>
                  <a:pt x="2239" y="1326"/>
                  <a:pt x="2245" y="1316"/>
                  <a:pt x="2245" y="1303"/>
                </a:cubicBezTo>
                <a:cubicBezTo>
                  <a:pt x="2245" y="1288"/>
                  <a:pt x="2240" y="1275"/>
                  <a:pt x="2234" y="1274"/>
                </a:cubicBezTo>
                <a:cubicBezTo>
                  <a:pt x="2234" y="1274"/>
                  <a:pt x="2234" y="1274"/>
                  <a:pt x="2234" y="1274"/>
                </a:cubicBezTo>
                <a:cubicBezTo>
                  <a:pt x="2236" y="1274"/>
                  <a:pt x="2238" y="1274"/>
                  <a:pt x="2241" y="1275"/>
                </a:cubicBezTo>
                <a:cubicBezTo>
                  <a:pt x="2244" y="1280"/>
                  <a:pt x="2250" y="1287"/>
                  <a:pt x="2259" y="1294"/>
                </a:cubicBezTo>
                <a:cubicBezTo>
                  <a:pt x="2282" y="1315"/>
                  <a:pt x="2312" y="1322"/>
                  <a:pt x="2333" y="1325"/>
                </a:cubicBezTo>
                <a:cubicBezTo>
                  <a:pt x="2334" y="1328"/>
                  <a:pt x="2335" y="1332"/>
                  <a:pt x="2335" y="1335"/>
                </a:cubicBezTo>
                <a:cubicBezTo>
                  <a:pt x="2332" y="1340"/>
                  <a:pt x="2330" y="1345"/>
                  <a:pt x="2330" y="1351"/>
                </a:cubicBezTo>
                <a:cubicBezTo>
                  <a:pt x="2330" y="1364"/>
                  <a:pt x="2338" y="1375"/>
                  <a:pt x="2348" y="1379"/>
                </a:cubicBezTo>
                <a:cubicBezTo>
                  <a:pt x="2348" y="1379"/>
                  <a:pt x="2348" y="1379"/>
                  <a:pt x="2348" y="1379"/>
                </a:cubicBezTo>
                <a:cubicBezTo>
                  <a:pt x="2349" y="1379"/>
                  <a:pt x="2349" y="1379"/>
                  <a:pt x="2349" y="1379"/>
                </a:cubicBezTo>
                <a:cubicBezTo>
                  <a:pt x="2349" y="1379"/>
                  <a:pt x="2350" y="1380"/>
                  <a:pt x="2350" y="1380"/>
                </a:cubicBezTo>
                <a:cubicBezTo>
                  <a:pt x="2371" y="1385"/>
                  <a:pt x="2371" y="1385"/>
                  <a:pt x="2371" y="1385"/>
                </a:cubicBezTo>
                <a:cubicBezTo>
                  <a:pt x="2371" y="1385"/>
                  <a:pt x="2371" y="1385"/>
                  <a:pt x="2371" y="1385"/>
                </a:cubicBezTo>
                <a:cubicBezTo>
                  <a:pt x="2371" y="1386"/>
                  <a:pt x="2375" y="1386"/>
                  <a:pt x="2377" y="1387"/>
                </a:cubicBezTo>
                <a:cubicBezTo>
                  <a:pt x="2390" y="1388"/>
                  <a:pt x="2400" y="1377"/>
                  <a:pt x="2400" y="1362"/>
                </a:cubicBezTo>
                <a:cubicBezTo>
                  <a:pt x="2400" y="1357"/>
                  <a:pt x="2399" y="1352"/>
                  <a:pt x="2397" y="1347"/>
                </a:cubicBezTo>
                <a:cubicBezTo>
                  <a:pt x="2407" y="1352"/>
                  <a:pt x="2419" y="1358"/>
                  <a:pt x="2433" y="1363"/>
                </a:cubicBezTo>
                <a:cubicBezTo>
                  <a:pt x="2477" y="1380"/>
                  <a:pt x="2505" y="1355"/>
                  <a:pt x="2532" y="1346"/>
                </a:cubicBezTo>
                <a:cubicBezTo>
                  <a:pt x="2559" y="1338"/>
                  <a:pt x="2561" y="1357"/>
                  <a:pt x="2561" y="1357"/>
                </a:cubicBezTo>
                <a:cubicBezTo>
                  <a:pt x="2561" y="1357"/>
                  <a:pt x="2571" y="1363"/>
                  <a:pt x="2617" y="1353"/>
                </a:cubicBezTo>
                <a:cubicBezTo>
                  <a:pt x="2659" y="1344"/>
                  <a:pt x="2649" y="1300"/>
                  <a:pt x="2639" y="1275"/>
                </a:cubicBezTo>
                <a:cubicBezTo>
                  <a:pt x="2641" y="1276"/>
                  <a:pt x="2644" y="1277"/>
                  <a:pt x="2647" y="1276"/>
                </a:cubicBezTo>
                <a:cubicBezTo>
                  <a:pt x="2649" y="1276"/>
                  <a:pt x="2651" y="1276"/>
                  <a:pt x="2651" y="1275"/>
                </a:cubicBezTo>
                <a:cubicBezTo>
                  <a:pt x="2651" y="1275"/>
                  <a:pt x="2651" y="1275"/>
                  <a:pt x="2651" y="1275"/>
                </a:cubicBezTo>
                <a:cubicBezTo>
                  <a:pt x="2671" y="1270"/>
                  <a:pt x="2671" y="1270"/>
                  <a:pt x="2671" y="1270"/>
                </a:cubicBezTo>
                <a:cubicBezTo>
                  <a:pt x="2672" y="1270"/>
                  <a:pt x="2673" y="1270"/>
                  <a:pt x="2674" y="1270"/>
                </a:cubicBezTo>
                <a:cubicBezTo>
                  <a:pt x="2674" y="1269"/>
                  <a:pt x="2674" y="1269"/>
                  <a:pt x="2674" y="1269"/>
                </a:cubicBezTo>
                <a:cubicBezTo>
                  <a:pt x="2675" y="1269"/>
                  <a:pt x="2675" y="1269"/>
                  <a:pt x="2675" y="1269"/>
                </a:cubicBezTo>
                <a:cubicBezTo>
                  <a:pt x="2684" y="1266"/>
                  <a:pt x="2690" y="1256"/>
                  <a:pt x="2690" y="1245"/>
                </a:cubicBezTo>
                <a:cubicBezTo>
                  <a:pt x="2690" y="1240"/>
                  <a:pt x="2689" y="1235"/>
                  <a:pt x="2687" y="1232"/>
                </a:cubicBezTo>
                <a:cubicBezTo>
                  <a:pt x="2687" y="1232"/>
                  <a:pt x="2687" y="1232"/>
                  <a:pt x="2687" y="1232"/>
                </a:cubicBezTo>
                <a:cubicBezTo>
                  <a:pt x="2689" y="1216"/>
                  <a:pt x="2697" y="1204"/>
                  <a:pt x="2709" y="1196"/>
                </a:cubicBezTo>
                <a:cubicBezTo>
                  <a:pt x="2722" y="1187"/>
                  <a:pt x="2741" y="1181"/>
                  <a:pt x="2761" y="1178"/>
                </a:cubicBezTo>
                <a:cubicBezTo>
                  <a:pt x="2765" y="1178"/>
                  <a:pt x="2770" y="1177"/>
                  <a:pt x="2775" y="1177"/>
                </a:cubicBezTo>
                <a:cubicBezTo>
                  <a:pt x="2770" y="1180"/>
                  <a:pt x="2766" y="1190"/>
                  <a:pt x="2766" y="1201"/>
                </a:cubicBezTo>
                <a:cubicBezTo>
                  <a:pt x="2766" y="1213"/>
                  <a:pt x="2767" y="1223"/>
                  <a:pt x="2775" y="1223"/>
                </a:cubicBezTo>
                <a:cubicBezTo>
                  <a:pt x="2775" y="1223"/>
                  <a:pt x="2775" y="1223"/>
                  <a:pt x="2775" y="1223"/>
                </a:cubicBezTo>
                <a:cubicBezTo>
                  <a:pt x="2806" y="1227"/>
                  <a:pt x="2806" y="1227"/>
                  <a:pt x="2806" y="1227"/>
                </a:cubicBezTo>
                <a:cubicBezTo>
                  <a:pt x="2807" y="1227"/>
                  <a:pt x="2808" y="1227"/>
                  <a:pt x="2809" y="1227"/>
                </a:cubicBezTo>
                <a:cubicBezTo>
                  <a:pt x="2815" y="1226"/>
                  <a:pt x="2819" y="1214"/>
                  <a:pt x="2819" y="1201"/>
                </a:cubicBezTo>
                <a:cubicBezTo>
                  <a:pt x="2819" y="1194"/>
                  <a:pt x="2818" y="1187"/>
                  <a:pt x="2815" y="1183"/>
                </a:cubicBezTo>
                <a:cubicBezTo>
                  <a:pt x="2815" y="1181"/>
                  <a:pt x="2815" y="1178"/>
                  <a:pt x="2815" y="1176"/>
                </a:cubicBezTo>
                <a:cubicBezTo>
                  <a:pt x="2825" y="1176"/>
                  <a:pt x="2831" y="1176"/>
                  <a:pt x="2843" y="1177"/>
                </a:cubicBezTo>
                <a:cubicBezTo>
                  <a:pt x="2843" y="1181"/>
                  <a:pt x="2843" y="1181"/>
                  <a:pt x="2843" y="1181"/>
                </a:cubicBezTo>
                <a:cubicBezTo>
                  <a:pt x="2843" y="1181"/>
                  <a:pt x="2843" y="1182"/>
                  <a:pt x="2843" y="1182"/>
                </a:cubicBezTo>
                <a:cubicBezTo>
                  <a:pt x="2802" y="1226"/>
                  <a:pt x="2805" y="1268"/>
                  <a:pt x="2807" y="1292"/>
                </a:cubicBezTo>
                <a:cubicBezTo>
                  <a:pt x="2807" y="1296"/>
                  <a:pt x="2808" y="1299"/>
                  <a:pt x="2808" y="1303"/>
                </a:cubicBezTo>
                <a:cubicBezTo>
                  <a:pt x="2813" y="1303"/>
                  <a:pt x="2813" y="1303"/>
                  <a:pt x="2813" y="1303"/>
                </a:cubicBezTo>
                <a:cubicBezTo>
                  <a:pt x="2808" y="1307"/>
                  <a:pt x="2803" y="1313"/>
                  <a:pt x="2803" y="1321"/>
                </a:cubicBezTo>
                <a:cubicBezTo>
                  <a:pt x="2803" y="1328"/>
                  <a:pt x="2807" y="1333"/>
                  <a:pt x="2807" y="1337"/>
                </a:cubicBezTo>
                <a:cubicBezTo>
                  <a:pt x="2807" y="1339"/>
                  <a:pt x="2807" y="1339"/>
                  <a:pt x="2807" y="1339"/>
                </a:cubicBezTo>
                <a:cubicBezTo>
                  <a:pt x="2811" y="1339"/>
                  <a:pt x="2811" y="1339"/>
                  <a:pt x="2811" y="1339"/>
                </a:cubicBezTo>
                <a:cubicBezTo>
                  <a:pt x="2813" y="1339"/>
                  <a:pt x="2816" y="1341"/>
                  <a:pt x="2818" y="1342"/>
                </a:cubicBezTo>
                <a:cubicBezTo>
                  <a:pt x="2840" y="1355"/>
                  <a:pt x="2840" y="1355"/>
                  <a:pt x="2840" y="1355"/>
                </a:cubicBezTo>
                <a:cubicBezTo>
                  <a:pt x="2840" y="1355"/>
                  <a:pt x="2840" y="1355"/>
                  <a:pt x="2840" y="1355"/>
                </a:cubicBezTo>
                <a:cubicBezTo>
                  <a:pt x="2843" y="1357"/>
                  <a:pt x="2848" y="1359"/>
                  <a:pt x="2852" y="1358"/>
                </a:cubicBezTo>
                <a:cubicBezTo>
                  <a:pt x="2864" y="1357"/>
                  <a:pt x="2873" y="1345"/>
                  <a:pt x="2873" y="1332"/>
                </a:cubicBezTo>
                <a:cubicBezTo>
                  <a:pt x="2873" y="1325"/>
                  <a:pt x="2870" y="1319"/>
                  <a:pt x="2866" y="1315"/>
                </a:cubicBezTo>
                <a:cubicBezTo>
                  <a:pt x="2866" y="1315"/>
                  <a:pt x="2866" y="1315"/>
                  <a:pt x="2866" y="1315"/>
                </a:cubicBezTo>
                <a:cubicBezTo>
                  <a:pt x="2866" y="1315"/>
                  <a:pt x="2866" y="1315"/>
                  <a:pt x="2866" y="1315"/>
                </a:cubicBezTo>
                <a:cubicBezTo>
                  <a:pt x="2864" y="1314"/>
                  <a:pt x="2863" y="1312"/>
                  <a:pt x="2861" y="1312"/>
                </a:cubicBezTo>
                <a:cubicBezTo>
                  <a:pt x="2837" y="1297"/>
                  <a:pt x="2837" y="1297"/>
                  <a:pt x="2837" y="1297"/>
                </a:cubicBezTo>
                <a:cubicBezTo>
                  <a:pt x="2837" y="1297"/>
                  <a:pt x="2837" y="1297"/>
                  <a:pt x="2837" y="1297"/>
                </a:cubicBezTo>
                <a:cubicBezTo>
                  <a:pt x="2836" y="1296"/>
                  <a:pt x="2836" y="1296"/>
                  <a:pt x="2836" y="1296"/>
                </a:cubicBezTo>
                <a:cubicBezTo>
                  <a:pt x="2836" y="1296"/>
                  <a:pt x="2836" y="1296"/>
                  <a:pt x="2836" y="1296"/>
                </a:cubicBezTo>
                <a:cubicBezTo>
                  <a:pt x="2836" y="1296"/>
                  <a:pt x="2835" y="1296"/>
                  <a:pt x="2835" y="1296"/>
                </a:cubicBezTo>
                <a:cubicBezTo>
                  <a:pt x="2835" y="1294"/>
                  <a:pt x="2835" y="1291"/>
                  <a:pt x="2835" y="1289"/>
                </a:cubicBezTo>
                <a:cubicBezTo>
                  <a:pt x="2833" y="1269"/>
                  <a:pt x="2831" y="1235"/>
                  <a:pt x="2866" y="1199"/>
                </a:cubicBezTo>
                <a:cubicBezTo>
                  <a:pt x="2874" y="1197"/>
                  <a:pt x="2879" y="1190"/>
                  <a:pt x="2879" y="1181"/>
                </a:cubicBezTo>
                <a:cubicBezTo>
                  <a:pt x="2879" y="1181"/>
                  <a:pt x="2879" y="1181"/>
                  <a:pt x="2879" y="1181"/>
                </a:cubicBezTo>
                <a:cubicBezTo>
                  <a:pt x="2897" y="1183"/>
                  <a:pt x="2912" y="1185"/>
                  <a:pt x="2927" y="1188"/>
                </a:cubicBezTo>
                <a:cubicBezTo>
                  <a:pt x="2927" y="1387"/>
                  <a:pt x="2927" y="1387"/>
                  <a:pt x="2927" y="1387"/>
                </a:cubicBezTo>
                <a:cubicBezTo>
                  <a:pt x="2971" y="1387"/>
                  <a:pt x="2971" y="1387"/>
                  <a:pt x="2971" y="1387"/>
                </a:cubicBezTo>
                <a:cubicBezTo>
                  <a:pt x="2971" y="1231"/>
                  <a:pt x="2971" y="1231"/>
                  <a:pt x="2971" y="1231"/>
                </a:cubicBezTo>
                <a:cubicBezTo>
                  <a:pt x="2972" y="1240"/>
                  <a:pt x="2976" y="1247"/>
                  <a:pt x="2979" y="1247"/>
                </a:cubicBezTo>
                <a:cubicBezTo>
                  <a:pt x="2979" y="1247"/>
                  <a:pt x="2979" y="1247"/>
                  <a:pt x="2979" y="1247"/>
                </a:cubicBezTo>
                <a:cubicBezTo>
                  <a:pt x="3011" y="1251"/>
                  <a:pt x="3011" y="1251"/>
                  <a:pt x="3011" y="1251"/>
                </a:cubicBezTo>
                <a:cubicBezTo>
                  <a:pt x="3012" y="1251"/>
                  <a:pt x="3013" y="1251"/>
                  <a:pt x="3014" y="1251"/>
                </a:cubicBezTo>
                <a:cubicBezTo>
                  <a:pt x="3018" y="1250"/>
                  <a:pt x="3022" y="1243"/>
                  <a:pt x="3024" y="1233"/>
                </a:cubicBezTo>
                <a:cubicBezTo>
                  <a:pt x="3033" y="1244"/>
                  <a:pt x="3037" y="1255"/>
                  <a:pt x="3039" y="1267"/>
                </a:cubicBezTo>
                <a:cubicBezTo>
                  <a:pt x="3036" y="1267"/>
                  <a:pt x="3035" y="1268"/>
                  <a:pt x="3031" y="1269"/>
                </a:cubicBezTo>
                <a:cubicBezTo>
                  <a:pt x="3031" y="1269"/>
                  <a:pt x="3031" y="1269"/>
                  <a:pt x="3031" y="1269"/>
                </a:cubicBezTo>
                <a:cubicBezTo>
                  <a:pt x="3011" y="1280"/>
                  <a:pt x="3011" y="1280"/>
                  <a:pt x="3011" y="1280"/>
                </a:cubicBezTo>
                <a:cubicBezTo>
                  <a:pt x="3009" y="1280"/>
                  <a:pt x="3008" y="1281"/>
                  <a:pt x="3006" y="1283"/>
                </a:cubicBezTo>
                <a:cubicBezTo>
                  <a:pt x="3006" y="1283"/>
                  <a:pt x="3006" y="1283"/>
                  <a:pt x="3006" y="1283"/>
                </a:cubicBezTo>
                <a:cubicBezTo>
                  <a:pt x="3006" y="1283"/>
                  <a:pt x="3006" y="1283"/>
                  <a:pt x="3006" y="1283"/>
                </a:cubicBezTo>
                <a:cubicBezTo>
                  <a:pt x="3000" y="1287"/>
                  <a:pt x="2996" y="1294"/>
                  <a:pt x="2996" y="1302"/>
                </a:cubicBezTo>
                <a:cubicBezTo>
                  <a:pt x="2996" y="1315"/>
                  <a:pt x="3006" y="1326"/>
                  <a:pt x="3019" y="1326"/>
                </a:cubicBezTo>
                <a:cubicBezTo>
                  <a:pt x="3022" y="1326"/>
                  <a:pt x="3026" y="1325"/>
                  <a:pt x="3029" y="1323"/>
                </a:cubicBezTo>
                <a:cubicBezTo>
                  <a:pt x="3029" y="1324"/>
                  <a:pt x="3029" y="1324"/>
                  <a:pt x="3029" y="1324"/>
                </a:cubicBezTo>
                <a:cubicBezTo>
                  <a:pt x="3047" y="1314"/>
                  <a:pt x="3047" y="1314"/>
                  <a:pt x="3047" y="1314"/>
                </a:cubicBezTo>
                <a:cubicBezTo>
                  <a:pt x="3051" y="1313"/>
                  <a:pt x="3054" y="1311"/>
                  <a:pt x="3056" y="1309"/>
                </a:cubicBezTo>
                <a:cubicBezTo>
                  <a:pt x="3056" y="1309"/>
                  <a:pt x="3056" y="1309"/>
                  <a:pt x="3056" y="1309"/>
                </a:cubicBezTo>
                <a:cubicBezTo>
                  <a:pt x="3056" y="1309"/>
                  <a:pt x="3056" y="1309"/>
                  <a:pt x="3056" y="1309"/>
                </a:cubicBezTo>
                <a:cubicBezTo>
                  <a:pt x="3059" y="1306"/>
                  <a:pt x="3062" y="1302"/>
                  <a:pt x="3063" y="1298"/>
                </a:cubicBezTo>
                <a:cubicBezTo>
                  <a:pt x="3069" y="1298"/>
                  <a:pt x="3069" y="1298"/>
                  <a:pt x="3069" y="1298"/>
                </a:cubicBezTo>
                <a:cubicBezTo>
                  <a:pt x="3069" y="1294"/>
                  <a:pt x="3069" y="1291"/>
                  <a:pt x="3069" y="1287"/>
                </a:cubicBezTo>
                <a:cubicBezTo>
                  <a:pt x="3067" y="1257"/>
                  <a:pt x="3066" y="1231"/>
                  <a:pt x="3030" y="1201"/>
                </a:cubicBezTo>
                <a:cubicBezTo>
                  <a:pt x="3028" y="1200"/>
                  <a:pt x="3026" y="1198"/>
                  <a:pt x="3024" y="1197"/>
                </a:cubicBezTo>
                <a:cubicBezTo>
                  <a:pt x="3023" y="1187"/>
                  <a:pt x="3022" y="1179"/>
                  <a:pt x="3021" y="1176"/>
                </a:cubicBezTo>
                <a:cubicBezTo>
                  <a:pt x="3020" y="1172"/>
                  <a:pt x="3018" y="1168"/>
                  <a:pt x="3016" y="1163"/>
                </a:cubicBezTo>
                <a:cubicBezTo>
                  <a:pt x="3009" y="1150"/>
                  <a:pt x="2998" y="1138"/>
                  <a:pt x="2981" y="1132"/>
                </a:cubicBezTo>
                <a:cubicBezTo>
                  <a:pt x="2978" y="1131"/>
                  <a:pt x="2975" y="1130"/>
                  <a:pt x="2971" y="1129"/>
                </a:cubicBezTo>
                <a:cubicBezTo>
                  <a:pt x="2971" y="962"/>
                  <a:pt x="2971" y="962"/>
                  <a:pt x="2971" y="962"/>
                </a:cubicBezTo>
                <a:cubicBezTo>
                  <a:pt x="3032" y="951"/>
                  <a:pt x="3074" y="932"/>
                  <a:pt x="3074" y="911"/>
                </a:cubicBezTo>
                <a:cubicBezTo>
                  <a:pt x="3074" y="898"/>
                  <a:pt x="3060" y="887"/>
                  <a:pt x="3037" y="877"/>
                </a:cubicBezTo>
                <a:cubicBezTo>
                  <a:pt x="3044" y="868"/>
                  <a:pt x="3049" y="863"/>
                  <a:pt x="3052" y="864"/>
                </a:cubicBezTo>
                <a:cubicBezTo>
                  <a:pt x="3064" y="867"/>
                  <a:pt x="3069" y="865"/>
                  <a:pt x="3074" y="852"/>
                </a:cubicBezTo>
                <a:cubicBezTo>
                  <a:pt x="3076" y="846"/>
                  <a:pt x="3082" y="831"/>
                  <a:pt x="3087" y="812"/>
                </a:cubicBezTo>
                <a:cubicBezTo>
                  <a:pt x="3089" y="814"/>
                  <a:pt x="3092" y="816"/>
                  <a:pt x="3095" y="817"/>
                </a:cubicBezTo>
                <a:cubicBezTo>
                  <a:pt x="3119" y="827"/>
                  <a:pt x="3154" y="797"/>
                  <a:pt x="3181" y="747"/>
                </a:cubicBezTo>
                <a:cubicBezTo>
                  <a:pt x="3414" y="747"/>
                  <a:pt x="3414" y="747"/>
                  <a:pt x="3414" y="747"/>
                </a:cubicBezTo>
                <a:cubicBezTo>
                  <a:pt x="3423" y="755"/>
                  <a:pt x="3423" y="755"/>
                  <a:pt x="3423" y="755"/>
                </a:cubicBezTo>
                <a:cubicBezTo>
                  <a:pt x="3423" y="755"/>
                  <a:pt x="3423" y="755"/>
                  <a:pt x="3423" y="755"/>
                </a:cubicBezTo>
                <a:cubicBezTo>
                  <a:pt x="3423" y="755"/>
                  <a:pt x="3423" y="755"/>
                  <a:pt x="3423" y="755"/>
                </a:cubicBezTo>
                <a:cubicBezTo>
                  <a:pt x="3423" y="755"/>
                  <a:pt x="3423" y="755"/>
                  <a:pt x="3423" y="755"/>
                </a:cubicBezTo>
                <a:cubicBezTo>
                  <a:pt x="3423" y="755"/>
                  <a:pt x="3423" y="755"/>
                  <a:pt x="3423" y="755"/>
                </a:cubicBezTo>
                <a:cubicBezTo>
                  <a:pt x="3418" y="755"/>
                  <a:pt x="3407" y="754"/>
                  <a:pt x="3384" y="754"/>
                </a:cubicBezTo>
                <a:cubicBezTo>
                  <a:pt x="3327" y="754"/>
                  <a:pt x="3313" y="797"/>
                  <a:pt x="3303" y="839"/>
                </a:cubicBezTo>
                <a:cubicBezTo>
                  <a:pt x="3293" y="881"/>
                  <a:pt x="3263" y="1077"/>
                  <a:pt x="3256" y="1119"/>
                </a:cubicBezTo>
                <a:cubicBezTo>
                  <a:pt x="3250" y="1161"/>
                  <a:pt x="3215" y="1218"/>
                  <a:pt x="3203" y="1254"/>
                </a:cubicBezTo>
                <a:cubicBezTo>
                  <a:pt x="3192" y="1289"/>
                  <a:pt x="3179" y="1328"/>
                  <a:pt x="3152" y="1341"/>
                </a:cubicBezTo>
                <a:cubicBezTo>
                  <a:pt x="3124" y="1354"/>
                  <a:pt x="3120" y="1363"/>
                  <a:pt x="3134" y="1381"/>
                </a:cubicBezTo>
                <a:cubicBezTo>
                  <a:pt x="3149" y="1399"/>
                  <a:pt x="3192" y="1392"/>
                  <a:pt x="3223" y="1389"/>
                </a:cubicBezTo>
                <a:cubicBezTo>
                  <a:pt x="3253" y="1386"/>
                  <a:pt x="3260" y="1328"/>
                  <a:pt x="3274" y="1307"/>
                </a:cubicBezTo>
                <a:cubicBezTo>
                  <a:pt x="3289" y="1286"/>
                  <a:pt x="3311" y="1260"/>
                  <a:pt x="3318" y="1276"/>
                </a:cubicBezTo>
                <a:cubicBezTo>
                  <a:pt x="3324" y="1292"/>
                  <a:pt x="3314" y="1371"/>
                  <a:pt x="3314" y="1371"/>
                </a:cubicBezTo>
                <a:cubicBezTo>
                  <a:pt x="3330" y="1371"/>
                  <a:pt x="3330" y="1371"/>
                  <a:pt x="3330" y="1371"/>
                </a:cubicBezTo>
                <a:cubicBezTo>
                  <a:pt x="3330" y="1371"/>
                  <a:pt x="3345" y="1263"/>
                  <a:pt x="3348" y="1247"/>
                </a:cubicBezTo>
                <a:cubicBezTo>
                  <a:pt x="3351" y="1231"/>
                  <a:pt x="3306" y="1179"/>
                  <a:pt x="3306" y="1179"/>
                </a:cubicBezTo>
                <a:cubicBezTo>
                  <a:pt x="3306" y="1179"/>
                  <a:pt x="3311" y="1145"/>
                  <a:pt x="3327" y="1114"/>
                </a:cubicBezTo>
                <a:cubicBezTo>
                  <a:pt x="3343" y="1083"/>
                  <a:pt x="3382" y="1004"/>
                  <a:pt x="3382" y="1004"/>
                </a:cubicBezTo>
                <a:cubicBezTo>
                  <a:pt x="3382" y="1004"/>
                  <a:pt x="3392" y="1012"/>
                  <a:pt x="3405" y="1075"/>
                </a:cubicBezTo>
                <a:cubicBezTo>
                  <a:pt x="3417" y="1138"/>
                  <a:pt x="3421" y="1164"/>
                  <a:pt x="3421" y="1205"/>
                </a:cubicBezTo>
                <a:cubicBezTo>
                  <a:pt x="3421" y="1247"/>
                  <a:pt x="3413" y="1268"/>
                  <a:pt x="3413" y="1294"/>
                </a:cubicBezTo>
                <a:cubicBezTo>
                  <a:pt x="3413" y="1320"/>
                  <a:pt x="3405" y="1341"/>
                  <a:pt x="3377" y="1349"/>
                </a:cubicBezTo>
                <a:cubicBezTo>
                  <a:pt x="3350" y="1357"/>
                  <a:pt x="3356" y="1363"/>
                  <a:pt x="3364" y="1384"/>
                </a:cubicBezTo>
                <a:cubicBezTo>
                  <a:pt x="3372" y="1405"/>
                  <a:pt x="3395" y="1403"/>
                  <a:pt x="3442" y="1405"/>
                </a:cubicBezTo>
                <a:cubicBezTo>
                  <a:pt x="3488" y="1407"/>
                  <a:pt x="3493" y="1358"/>
                  <a:pt x="3498" y="1333"/>
                </a:cubicBezTo>
                <a:cubicBezTo>
                  <a:pt x="3499" y="1326"/>
                  <a:pt x="3502" y="1319"/>
                  <a:pt x="3505" y="1312"/>
                </a:cubicBezTo>
                <a:cubicBezTo>
                  <a:pt x="3501" y="1325"/>
                  <a:pt x="3501" y="1338"/>
                  <a:pt x="3500" y="1352"/>
                </a:cubicBezTo>
                <a:cubicBezTo>
                  <a:pt x="3500" y="1355"/>
                  <a:pt x="3500" y="1359"/>
                  <a:pt x="3500" y="1363"/>
                </a:cubicBezTo>
                <a:cubicBezTo>
                  <a:pt x="3506" y="1363"/>
                  <a:pt x="3506" y="1363"/>
                  <a:pt x="3506" y="1363"/>
                </a:cubicBezTo>
                <a:cubicBezTo>
                  <a:pt x="3507" y="1367"/>
                  <a:pt x="3510" y="1371"/>
                  <a:pt x="3513" y="1374"/>
                </a:cubicBezTo>
                <a:cubicBezTo>
                  <a:pt x="3513" y="1374"/>
                  <a:pt x="3513" y="1374"/>
                  <a:pt x="3513" y="1374"/>
                </a:cubicBezTo>
                <a:cubicBezTo>
                  <a:pt x="3513" y="1374"/>
                  <a:pt x="3513" y="1374"/>
                  <a:pt x="3513" y="1374"/>
                </a:cubicBezTo>
                <a:cubicBezTo>
                  <a:pt x="3516" y="1376"/>
                  <a:pt x="3519" y="1378"/>
                  <a:pt x="3522" y="1379"/>
                </a:cubicBezTo>
                <a:cubicBezTo>
                  <a:pt x="3541" y="1388"/>
                  <a:pt x="3541" y="1388"/>
                  <a:pt x="3541" y="1388"/>
                </a:cubicBezTo>
                <a:cubicBezTo>
                  <a:pt x="3541" y="1388"/>
                  <a:pt x="3541" y="1388"/>
                  <a:pt x="3541" y="1388"/>
                </a:cubicBezTo>
                <a:cubicBezTo>
                  <a:pt x="3544" y="1390"/>
                  <a:pt x="3547" y="1391"/>
                  <a:pt x="3551" y="1391"/>
                </a:cubicBezTo>
                <a:cubicBezTo>
                  <a:pt x="3563" y="1391"/>
                  <a:pt x="3573" y="1380"/>
                  <a:pt x="3573" y="1367"/>
                </a:cubicBezTo>
                <a:cubicBezTo>
                  <a:pt x="3573" y="1361"/>
                  <a:pt x="3571" y="1355"/>
                  <a:pt x="3567" y="1351"/>
                </a:cubicBezTo>
                <a:cubicBezTo>
                  <a:pt x="3566" y="1341"/>
                  <a:pt x="3565" y="1328"/>
                  <a:pt x="3564" y="1315"/>
                </a:cubicBezTo>
                <a:cubicBezTo>
                  <a:pt x="3587" y="1312"/>
                  <a:pt x="3587" y="1312"/>
                  <a:pt x="3587" y="1312"/>
                </a:cubicBezTo>
                <a:cubicBezTo>
                  <a:pt x="3587" y="1312"/>
                  <a:pt x="3587" y="1312"/>
                  <a:pt x="3587" y="1312"/>
                </a:cubicBezTo>
                <a:cubicBezTo>
                  <a:pt x="3591" y="1311"/>
                  <a:pt x="3597" y="1302"/>
                  <a:pt x="3597" y="1290"/>
                </a:cubicBezTo>
                <a:cubicBezTo>
                  <a:pt x="3597" y="1280"/>
                  <a:pt x="3595" y="1271"/>
                  <a:pt x="3591" y="1267"/>
                </a:cubicBezTo>
                <a:cubicBezTo>
                  <a:pt x="3599" y="1264"/>
                  <a:pt x="3608" y="1261"/>
                  <a:pt x="3618" y="1258"/>
                </a:cubicBezTo>
                <a:cubicBezTo>
                  <a:pt x="3636" y="1253"/>
                  <a:pt x="3656" y="1252"/>
                  <a:pt x="3679" y="1249"/>
                </a:cubicBezTo>
                <a:cubicBezTo>
                  <a:pt x="3680" y="1258"/>
                  <a:pt x="3688" y="1267"/>
                  <a:pt x="3697" y="1267"/>
                </a:cubicBezTo>
                <a:cubicBezTo>
                  <a:pt x="3697" y="1267"/>
                  <a:pt x="3697" y="1267"/>
                  <a:pt x="3697" y="1267"/>
                </a:cubicBezTo>
                <a:cubicBezTo>
                  <a:pt x="3699" y="1267"/>
                  <a:pt x="3701" y="1265"/>
                  <a:pt x="3703" y="1264"/>
                </a:cubicBezTo>
                <a:cubicBezTo>
                  <a:pt x="3739" y="1301"/>
                  <a:pt x="3737" y="1334"/>
                  <a:pt x="3735" y="1354"/>
                </a:cubicBezTo>
                <a:cubicBezTo>
                  <a:pt x="3735" y="1357"/>
                  <a:pt x="3735" y="1359"/>
                  <a:pt x="3735" y="1361"/>
                </a:cubicBezTo>
                <a:cubicBezTo>
                  <a:pt x="3735" y="1361"/>
                  <a:pt x="3735" y="1361"/>
                  <a:pt x="3734" y="1361"/>
                </a:cubicBezTo>
                <a:cubicBezTo>
                  <a:pt x="3734" y="1361"/>
                  <a:pt x="3734" y="1361"/>
                  <a:pt x="3734" y="1361"/>
                </a:cubicBezTo>
                <a:cubicBezTo>
                  <a:pt x="3733" y="1362"/>
                  <a:pt x="3733" y="1362"/>
                  <a:pt x="3733" y="1362"/>
                </a:cubicBezTo>
                <a:cubicBezTo>
                  <a:pt x="3733" y="1362"/>
                  <a:pt x="3733" y="1362"/>
                  <a:pt x="3733" y="1362"/>
                </a:cubicBezTo>
                <a:cubicBezTo>
                  <a:pt x="3709" y="1377"/>
                  <a:pt x="3709" y="1377"/>
                  <a:pt x="3709" y="1377"/>
                </a:cubicBezTo>
                <a:cubicBezTo>
                  <a:pt x="3708" y="1377"/>
                  <a:pt x="3706" y="1378"/>
                  <a:pt x="3704" y="1380"/>
                </a:cubicBezTo>
                <a:cubicBezTo>
                  <a:pt x="3704" y="1380"/>
                  <a:pt x="3704" y="1380"/>
                  <a:pt x="3704" y="1380"/>
                </a:cubicBezTo>
                <a:cubicBezTo>
                  <a:pt x="3704" y="1380"/>
                  <a:pt x="3704" y="1380"/>
                  <a:pt x="3704" y="1380"/>
                </a:cubicBezTo>
                <a:cubicBezTo>
                  <a:pt x="3700" y="1384"/>
                  <a:pt x="3697" y="1390"/>
                  <a:pt x="3697" y="1397"/>
                </a:cubicBezTo>
                <a:cubicBezTo>
                  <a:pt x="3697" y="1410"/>
                  <a:pt x="3706" y="1422"/>
                  <a:pt x="3718" y="1423"/>
                </a:cubicBezTo>
                <a:cubicBezTo>
                  <a:pt x="3722" y="1423"/>
                  <a:pt x="3727" y="1422"/>
                  <a:pt x="3730" y="1419"/>
                </a:cubicBezTo>
                <a:cubicBezTo>
                  <a:pt x="3730" y="1419"/>
                  <a:pt x="3730" y="1419"/>
                  <a:pt x="3730" y="1419"/>
                </a:cubicBezTo>
                <a:cubicBezTo>
                  <a:pt x="3752" y="1405"/>
                  <a:pt x="3752" y="1405"/>
                  <a:pt x="3752" y="1405"/>
                </a:cubicBezTo>
                <a:cubicBezTo>
                  <a:pt x="3760" y="1403"/>
                  <a:pt x="3765" y="1396"/>
                  <a:pt x="3765" y="1386"/>
                </a:cubicBezTo>
                <a:cubicBezTo>
                  <a:pt x="3765" y="1378"/>
                  <a:pt x="3762" y="1371"/>
                  <a:pt x="3757" y="1367"/>
                </a:cubicBezTo>
                <a:cubicBezTo>
                  <a:pt x="3763" y="1367"/>
                  <a:pt x="3763" y="1367"/>
                  <a:pt x="3763" y="1367"/>
                </a:cubicBezTo>
                <a:cubicBezTo>
                  <a:pt x="3763" y="1363"/>
                  <a:pt x="3763" y="1360"/>
                  <a:pt x="3763" y="1357"/>
                </a:cubicBezTo>
                <a:cubicBezTo>
                  <a:pt x="3765" y="1331"/>
                  <a:pt x="3768" y="1288"/>
                  <a:pt x="3722" y="1243"/>
                </a:cubicBezTo>
                <a:cubicBezTo>
                  <a:pt x="3732" y="1242"/>
                  <a:pt x="3744" y="1241"/>
                  <a:pt x="3755" y="1240"/>
                </a:cubicBezTo>
                <a:cubicBezTo>
                  <a:pt x="3755" y="1243"/>
                  <a:pt x="3755" y="1246"/>
                  <a:pt x="3755" y="1248"/>
                </a:cubicBezTo>
                <a:cubicBezTo>
                  <a:pt x="3752" y="1252"/>
                  <a:pt x="3751" y="1258"/>
                  <a:pt x="3751" y="1266"/>
                </a:cubicBezTo>
                <a:cubicBezTo>
                  <a:pt x="3751" y="1279"/>
                  <a:pt x="3755" y="1291"/>
                  <a:pt x="3761" y="1292"/>
                </a:cubicBezTo>
                <a:cubicBezTo>
                  <a:pt x="3762" y="1292"/>
                  <a:pt x="3761" y="1292"/>
                  <a:pt x="3762" y="1291"/>
                </a:cubicBezTo>
                <a:cubicBezTo>
                  <a:pt x="3791" y="1288"/>
                  <a:pt x="3791" y="1288"/>
                  <a:pt x="3791" y="1288"/>
                </a:cubicBezTo>
                <a:cubicBezTo>
                  <a:pt x="3791" y="1288"/>
                  <a:pt x="3791" y="1288"/>
                  <a:pt x="3791" y="1288"/>
                </a:cubicBezTo>
                <a:cubicBezTo>
                  <a:pt x="3799" y="1287"/>
                  <a:pt x="3802" y="1278"/>
                  <a:pt x="3802" y="1266"/>
                </a:cubicBezTo>
                <a:cubicBezTo>
                  <a:pt x="3802" y="1255"/>
                  <a:pt x="3800" y="1245"/>
                  <a:pt x="3795" y="1241"/>
                </a:cubicBezTo>
                <a:cubicBezTo>
                  <a:pt x="3800" y="1242"/>
                  <a:pt x="3805" y="1242"/>
                  <a:pt x="3809" y="1243"/>
                </a:cubicBezTo>
                <a:cubicBezTo>
                  <a:pt x="3829" y="1246"/>
                  <a:pt x="3848" y="1251"/>
                  <a:pt x="3861" y="1260"/>
                </a:cubicBezTo>
                <a:cubicBezTo>
                  <a:pt x="3874" y="1268"/>
                  <a:pt x="3882" y="1280"/>
                  <a:pt x="3884" y="1296"/>
                </a:cubicBezTo>
                <a:cubicBezTo>
                  <a:pt x="3884" y="1296"/>
                  <a:pt x="3884" y="1296"/>
                  <a:pt x="3884" y="1296"/>
                </a:cubicBezTo>
                <a:cubicBezTo>
                  <a:pt x="3882" y="1300"/>
                  <a:pt x="3880" y="1305"/>
                  <a:pt x="3880" y="1310"/>
                </a:cubicBezTo>
                <a:cubicBezTo>
                  <a:pt x="3880" y="1321"/>
                  <a:pt x="3887" y="1331"/>
                  <a:pt x="3895" y="1334"/>
                </a:cubicBezTo>
                <a:cubicBezTo>
                  <a:pt x="3895" y="1334"/>
                  <a:pt x="3895" y="1334"/>
                  <a:pt x="3895" y="1334"/>
                </a:cubicBezTo>
                <a:cubicBezTo>
                  <a:pt x="3896" y="1334"/>
                  <a:pt x="3896" y="1334"/>
                  <a:pt x="3896" y="1334"/>
                </a:cubicBezTo>
                <a:cubicBezTo>
                  <a:pt x="3897" y="1335"/>
                  <a:pt x="3898" y="1335"/>
                  <a:pt x="3899" y="1335"/>
                </a:cubicBezTo>
                <a:cubicBezTo>
                  <a:pt x="3918" y="1340"/>
                  <a:pt x="3918" y="1340"/>
                  <a:pt x="3918" y="1340"/>
                </a:cubicBezTo>
                <a:cubicBezTo>
                  <a:pt x="3918" y="1340"/>
                  <a:pt x="3918" y="1340"/>
                  <a:pt x="3918" y="1340"/>
                </a:cubicBezTo>
                <a:cubicBezTo>
                  <a:pt x="3919" y="1341"/>
                  <a:pt x="3921" y="1341"/>
                  <a:pt x="3923" y="1341"/>
                </a:cubicBezTo>
                <a:cubicBezTo>
                  <a:pt x="3934" y="1342"/>
                  <a:pt x="3942" y="1332"/>
                  <a:pt x="3942" y="1319"/>
                </a:cubicBezTo>
                <a:cubicBezTo>
                  <a:pt x="3942" y="1308"/>
                  <a:pt x="3935" y="1297"/>
                  <a:pt x="3923" y="1294"/>
                </a:cubicBezTo>
                <a:cubicBezTo>
                  <a:pt x="3923" y="1294"/>
                  <a:pt x="3923" y="1294"/>
                  <a:pt x="3923" y="1294"/>
                </a:cubicBezTo>
                <a:cubicBezTo>
                  <a:pt x="3909" y="1290"/>
                  <a:pt x="3909" y="1290"/>
                  <a:pt x="3909" y="1290"/>
                </a:cubicBezTo>
                <a:cubicBezTo>
                  <a:pt x="3906" y="1267"/>
                  <a:pt x="3894" y="1250"/>
                  <a:pt x="3876" y="1237"/>
                </a:cubicBezTo>
                <a:cubicBezTo>
                  <a:pt x="3859" y="1226"/>
                  <a:pt x="3837" y="1219"/>
                  <a:pt x="3813" y="1215"/>
                </a:cubicBezTo>
                <a:cubicBezTo>
                  <a:pt x="3803" y="1214"/>
                  <a:pt x="3793" y="1214"/>
                  <a:pt x="3782" y="1213"/>
                </a:cubicBezTo>
                <a:cubicBezTo>
                  <a:pt x="3782" y="1210"/>
                  <a:pt x="3782" y="1207"/>
                  <a:pt x="3782" y="1207"/>
                </a:cubicBezTo>
                <a:cubicBezTo>
                  <a:pt x="3782" y="1207"/>
                  <a:pt x="3782" y="1207"/>
                  <a:pt x="3782" y="1207"/>
                </a:cubicBezTo>
                <a:cubicBezTo>
                  <a:pt x="3781" y="1199"/>
                  <a:pt x="3778" y="1194"/>
                  <a:pt x="3775" y="1190"/>
                </a:cubicBezTo>
                <a:cubicBezTo>
                  <a:pt x="3768" y="1182"/>
                  <a:pt x="3759" y="1179"/>
                  <a:pt x="3749" y="1180"/>
                </a:cubicBezTo>
                <a:cubicBezTo>
                  <a:pt x="3741" y="1181"/>
                  <a:pt x="3733" y="1184"/>
                  <a:pt x="3725" y="1189"/>
                </a:cubicBezTo>
                <a:cubicBezTo>
                  <a:pt x="3722" y="1191"/>
                  <a:pt x="3715" y="1193"/>
                  <a:pt x="3715" y="1195"/>
                </a:cubicBezTo>
                <a:cubicBezTo>
                  <a:pt x="3715" y="1035"/>
                  <a:pt x="3715" y="1035"/>
                  <a:pt x="3715" y="1035"/>
                </a:cubicBezTo>
                <a:cubicBezTo>
                  <a:pt x="3823" y="1031"/>
                  <a:pt x="3910" y="1005"/>
                  <a:pt x="3910" y="974"/>
                </a:cubicBezTo>
                <a:cubicBezTo>
                  <a:pt x="3910" y="967"/>
                  <a:pt x="3906" y="960"/>
                  <a:pt x="3898" y="954"/>
                </a:cubicBezTo>
                <a:cubicBezTo>
                  <a:pt x="3920" y="945"/>
                  <a:pt x="3930" y="931"/>
                  <a:pt x="3935" y="912"/>
                </a:cubicBezTo>
                <a:cubicBezTo>
                  <a:pt x="3937" y="905"/>
                  <a:pt x="3940" y="894"/>
                  <a:pt x="3942" y="883"/>
                </a:cubicBezTo>
                <a:cubicBezTo>
                  <a:pt x="3945" y="884"/>
                  <a:pt x="3947" y="885"/>
                  <a:pt x="3950" y="886"/>
                </a:cubicBezTo>
                <a:cubicBezTo>
                  <a:pt x="3981" y="893"/>
                  <a:pt x="4020" y="839"/>
                  <a:pt x="4038" y="764"/>
                </a:cubicBezTo>
                <a:cubicBezTo>
                  <a:pt x="4049" y="718"/>
                  <a:pt x="4049" y="674"/>
                  <a:pt x="4040" y="647"/>
                </a:cubicBezTo>
                <a:cubicBezTo>
                  <a:pt x="4043" y="644"/>
                  <a:pt x="4044" y="643"/>
                  <a:pt x="4044" y="643"/>
                </a:cubicBezTo>
                <a:cubicBezTo>
                  <a:pt x="4044" y="643"/>
                  <a:pt x="4059" y="631"/>
                  <a:pt x="4086" y="613"/>
                </a:cubicBezTo>
                <a:cubicBezTo>
                  <a:pt x="4113" y="595"/>
                  <a:pt x="4151" y="473"/>
                  <a:pt x="4122" y="443"/>
                </a:cubicBezTo>
                <a:close/>
                <a:moveTo>
                  <a:pt x="335" y="1220"/>
                </a:moveTo>
                <a:cubicBezTo>
                  <a:pt x="323" y="1224"/>
                  <a:pt x="311" y="1228"/>
                  <a:pt x="300" y="1233"/>
                </a:cubicBezTo>
                <a:cubicBezTo>
                  <a:pt x="301" y="1232"/>
                  <a:pt x="301" y="1231"/>
                  <a:pt x="302" y="1230"/>
                </a:cubicBezTo>
                <a:cubicBezTo>
                  <a:pt x="306" y="1222"/>
                  <a:pt x="312" y="1215"/>
                  <a:pt x="322" y="1211"/>
                </a:cubicBezTo>
                <a:cubicBezTo>
                  <a:pt x="333" y="1207"/>
                  <a:pt x="349" y="1207"/>
                  <a:pt x="370" y="1213"/>
                </a:cubicBezTo>
                <a:cubicBezTo>
                  <a:pt x="358" y="1215"/>
                  <a:pt x="346" y="1218"/>
                  <a:pt x="335" y="1220"/>
                </a:cubicBezTo>
                <a:close/>
                <a:moveTo>
                  <a:pt x="519" y="1230"/>
                </a:moveTo>
                <a:cubicBezTo>
                  <a:pt x="514" y="1231"/>
                  <a:pt x="514" y="1231"/>
                  <a:pt x="514" y="1231"/>
                </a:cubicBezTo>
                <a:cubicBezTo>
                  <a:pt x="514" y="1230"/>
                  <a:pt x="514" y="1230"/>
                  <a:pt x="514" y="1230"/>
                </a:cubicBezTo>
                <a:cubicBezTo>
                  <a:pt x="515" y="1230"/>
                  <a:pt x="517" y="1230"/>
                  <a:pt x="519" y="1230"/>
                </a:cubicBezTo>
                <a:close/>
                <a:moveTo>
                  <a:pt x="468" y="1201"/>
                </a:moveTo>
                <a:cubicBezTo>
                  <a:pt x="474" y="1198"/>
                  <a:pt x="478" y="1196"/>
                  <a:pt x="482" y="1195"/>
                </a:cubicBezTo>
                <a:cubicBezTo>
                  <a:pt x="483" y="1195"/>
                  <a:pt x="483" y="1195"/>
                  <a:pt x="483" y="1195"/>
                </a:cubicBezTo>
                <a:cubicBezTo>
                  <a:pt x="484" y="1196"/>
                  <a:pt x="484" y="1199"/>
                  <a:pt x="484" y="1199"/>
                </a:cubicBezTo>
                <a:cubicBezTo>
                  <a:pt x="484" y="1199"/>
                  <a:pt x="484" y="1199"/>
                  <a:pt x="484" y="1199"/>
                </a:cubicBezTo>
                <a:cubicBezTo>
                  <a:pt x="484" y="1199"/>
                  <a:pt x="484" y="1200"/>
                  <a:pt x="484" y="1201"/>
                </a:cubicBezTo>
                <a:cubicBezTo>
                  <a:pt x="479" y="1201"/>
                  <a:pt x="473" y="1201"/>
                  <a:pt x="468" y="1202"/>
                </a:cubicBezTo>
                <a:cubicBezTo>
                  <a:pt x="468" y="1202"/>
                  <a:pt x="468" y="1201"/>
                  <a:pt x="468" y="1201"/>
                </a:cubicBezTo>
                <a:close/>
                <a:moveTo>
                  <a:pt x="846" y="1344"/>
                </a:moveTo>
                <a:cubicBezTo>
                  <a:pt x="829" y="1323"/>
                  <a:pt x="838" y="1328"/>
                  <a:pt x="850" y="1327"/>
                </a:cubicBezTo>
                <a:cubicBezTo>
                  <a:pt x="861" y="1326"/>
                  <a:pt x="846" y="1247"/>
                  <a:pt x="843" y="1214"/>
                </a:cubicBezTo>
                <a:cubicBezTo>
                  <a:pt x="840" y="1181"/>
                  <a:pt x="831" y="1069"/>
                  <a:pt x="837" y="1074"/>
                </a:cubicBezTo>
                <a:cubicBezTo>
                  <a:pt x="843" y="1079"/>
                  <a:pt x="854" y="1083"/>
                  <a:pt x="854" y="1083"/>
                </a:cubicBezTo>
                <a:cubicBezTo>
                  <a:pt x="854" y="1083"/>
                  <a:pt x="854" y="1093"/>
                  <a:pt x="855" y="1112"/>
                </a:cubicBezTo>
                <a:cubicBezTo>
                  <a:pt x="857" y="1124"/>
                  <a:pt x="858" y="1133"/>
                  <a:pt x="863" y="1139"/>
                </a:cubicBezTo>
                <a:cubicBezTo>
                  <a:pt x="863" y="1361"/>
                  <a:pt x="863" y="1361"/>
                  <a:pt x="863" y="1361"/>
                </a:cubicBezTo>
                <a:cubicBezTo>
                  <a:pt x="857" y="1356"/>
                  <a:pt x="851" y="1350"/>
                  <a:pt x="846" y="1344"/>
                </a:cubicBezTo>
                <a:close/>
                <a:moveTo>
                  <a:pt x="815" y="747"/>
                </a:moveTo>
                <a:cubicBezTo>
                  <a:pt x="863" y="747"/>
                  <a:pt x="863" y="747"/>
                  <a:pt x="863" y="747"/>
                </a:cubicBezTo>
                <a:cubicBezTo>
                  <a:pt x="863" y="836"/>
                  <a:pt x="863" y="836"/>
                  <a:pt x="863" y="836"/>
                </a:cubicBezTo>
                <a:cubicBezTo>
                  <a:pt x="844" y="806"/>
                  <a:pt x="826" y="774"/>
                  <a:pt x="815" y="747"/>
                </a:cubicBezTo>
                <a:close/>
                <a:moveTo>
                  <a:pt x="1278" y="1230"/>
                </a:moveTo>
                <a:cubicBezTo>
                  <a:pt x="1279" y="1228"/>
                  <a:pt x="1280" y="1226"/>
                  <a:pt x="1281" y="1224"/>
                </a:cubicBezTo>
                <a:cubicBezTo>
                  <a:pt x="1284" y="1225"/>
                  <a:pt x="1288" y="1226"/>
                  <a:pt x="1293" y="1227"/>
                </a:cubicBezTo>
                <a:cubicBezTo>
                  <a:pt x="1288" y="1228"/>
                  <a:pt x="1283" y="1229"/>
                  <a:pt x="1278" y="1230"/>
                </a:cubicBezTo>
                <a:close/>
                <a:moveTo>
                  <a:pt x="1327" y="1210"/>
                </a:moveTo>
                <a:cubicBezTo>
                  <a:pt x="1315" y="1206"/>
                  <a:pt x="1310" y="1203"/>
                  <a:pt x="1303" y="1201"/>
                </a:cubicBezTo>
                <a:cubicBezTo>
                  <a:pt x="1298" y="1200"/>
                  <a:pt x="1293" y="1199"/>
                  <a:pt x="1289" y="1198"/>
                </a:cubicBezTo>
                <a:cubicBezTo>
                  <a:pt x="1294" y="1177"/>
                  <a:pt x="1297" y="1156"/>
                  <a:pt x="1301" y="1145"/>
                </a:cubicBezTo>
                <a:cubicBezTo>
                  <a:pt x="1308" y="1131"/>
                  <a:pt x="1314" y="1117"/>
                  <a:pt x="1327" y="1098"/>
                </a:cubicBezTo>
                <a:lnTo>
                  <a:pt x="1327" y="1210"/>
                </a:lnTo>
                <a:close/>
                <a:moveTo>
                  <a:pt x="1434" y="1244"/>
                </a:moveTo>
                <a:cubicBezTo>
                  <a:pt x="1430" y="1244"/>
                  <a:pt x="1430" y="1244"/>
                  <a:pt x="1430" y="1244"/>
                </a:cubicBezTo>
                <a:cubicBezTo>
                  <a:pt x="1430" y="1244"/>
                  <a:pt x="1430" y="1244"/>
                  <a:pt x="1430" y="1243"/>
                </a:cubicBezTo>
                <a:cubicBezTo>
                  <a:pt x="1431" y="1243"/>
                  <a:pt x="1433" y="1243"/>
                  <a:pt x="1434" y="1244"/>
                </a:cubicBezTo>
                <a:close/>
                <a:moveTo>
                  <a:pt x="1400" y="1211"/>
                </a:moveTo>
                <a:cubicBezTo>
                  <a:pt x="1401" y="1211"/>
                  <a:pt x="1401" y="1210"/>
                  <a:pt x="1401" y="1210"/>
                </a:cubicBezTo>
                <a:cubicBezTo>
                  <a:pt x="1401" y="1210"/>
                  <a:pt x="1402" y="1211"/>
                  <a:pt x="1402" y="1213"/>
                </a:cubicBezTo>
                <a:cubicBezTo>
                  <a:pt x="1402" y="1213"/>
                  <a:pt x="1402" y="1214"/>
                  <a:pt x="1402" y="1215"/>
                </a:cubicBezTo>
                <a:cubicBezTo>
                  <a:pt x="1397" y="1215"/>
                  <a:pt x="1392" y="1216"/>
                  <a:pt x="1388" y="1216"/>
                </a:cubicBezTo>
                <a:cubicBezTo>
                  <a:pt x="1392" y="1213"/>
                  <a:pt x="1397" y="1211"/>
                  <a:pt x="1400" y="1211"/>
                </a:cubicBezTo>
                <a:close/>
                <a:moveTo>
                  <a:pt x="1359" y="954"/>
                </a:moveTo>
                <a:cubicBezTo>
                  <a:pt x="1359" y="923"/>
                  <a:pt x="1359" y="923"/>
                  <a:pt x="1359" y="923"/>
                </a:cubicBezTo>
                <a:cubicBezTo>
                  <a:pt x="1360" y="923"/>
                  <a:pt x="1361" y="923"/>
                  <a:pt x="1362" y="923"/>
                </a:cubicBezTo>
                <a:cubicBezTo>
                  <a:pt x="1364" y="936"/>
                  <a:pt x="1371" y="945"/>
                  <a:pt x="1371" y="945"/>
                </a:cubicBezTo>
                <a:cubicBezTo>
                  <a:pt x="1371" y="945"/>
                  <a:pt x="1366" y="949"/>
                  <a:pt x="1359" y="954"/>
                </a:cubicBezTo>
                <a:close/>
                <a:moveTo>
                  <a:pt x="3788" y="1241"/>
                </a:moveTo>
                <a:cubicBezTo>
                  <a:pt x="3783" y="1241"/>
                  <a:pt x="3783" y="1241"/>
                  <a:pt x="3783" y="1241"/>
                </a:cubicBezTo>
                <a:cubicBezTo>
                  <a:pt x="3783" y="1241"/>
                  <a:pt x="3783" y="1241"/>
                  <a:pt x="3783" y="1240"/>
                </a:cubicBezTo>
                <a:cubicBezTo>
                  <a:pt x="3784" y="1240"/>
                  <a:pt x="3786" y="1241"/>
                  <a:pt x="3788" y="1241"/>
                </a:cubicBezTo>
                <a:close/>
                <a:moveTo>
                  <a:pt x="3739" y="1213"/>
                </a:moveTo>
                <a:cubicBezTo>
                  <a:pt x="3744" y="1210"/>
                  <a:pt x="3749" y="1208"/>
                  <a:pt x="3752" y="1207"/>
                </a:cubicBezTo>
                <a:cubicBezTo>
                  <a:pt x="3753" y="1207"/>
                  <a:pt x="3753" y="1206"/>
                  <a:pt x="3753" y="1207"/>
                </a:cubicBezTo>
                <a:cubicBezTo>
                  <a:pt x="3754" y="1207"/>
                  <a:pt x="3754" y="1208"/>
                  <a:pt x="3754" y="1210"/>
                </a:cubicBezTo>
                <a:cubicBezTo>
                  <a:pt x="3754" y="1210"/>
                  <a:pt x="3754" y="1210"/>
                  <a:pt x="3754" y="1210"/>
                </a:cubicBezTo>
                <a:cubicBezTo>
                  <a:pt x="3754" y="1210"/>
                  <a:pt x="3754" y="1211"/>
                  <a:pt x="3754" y="1212"/>
                </a:cubicBezTo>
                <a:cubicBezTo>
                  <a:pt x="3749" y="1212"/>
                  <a:pt x="3744" y="1213"/>
                  <a:pt x="3738" y="1213"/>
                </a:cubicBezTo>
                <a:cubicBezTo>
                  <a:pt x="3739" y="1213"/>
                  <a:pt x="3739" y="1213"/>
                  <a:pt x="3739" y="1213"/>
                </a:cubicBezTo>
                <a:close/>
                <a:moveTo>
                  <a:pt x="3598" y="703"/>
                </a:moveTo>
                <a:cubicBezTo>
                  <a:pt x="3599" y="702"/>
                  <a:pt x="3600" y="702"/>
                  <a:pt x="3601" y="701"/>
                </a:cubicBezTo>
                <a:cubicBezTo>
                  <a:pt x="3605" y="697"/>
                  <a:pt x="3607" y="704"/>
                  <a:pt x="3612" y="704"/>
                </a:cubicBezTo>
                <a:cubicBezTo>
                  <a:pt x="3617" y="704"/>
                  <a:pt x="3614" y="709"/>
                  <a:pt x="3609" y="712"/>
                </a:cubicBezTo>
                <a:cubicBezTo>
                  <a:pt x="3606" y="709"/>
                  <a:pt x="3602" y="706"/>
                  <a:pt x="3598" y="703"/>
                </a:cubicBezTo>
                <a:close/>
                <a:moveTo>
                  <a:pt x="2285" y="668"/>
                </a:moveTo>
                <a:cubicBezTo>
                  <a:pt x="2298" y="653"/>
                  <a:pt x="2306" y="636"/>
                  <a:pt x="2311" y="617"/>
                </a:cubicBezTo>
                <a:cubicBezTo>
                  <a:pt x="2321" y="569"/>
                  <a:pt x="2299" y="522"/>
                  <a:pt x="2256" y="490"/>
                </a:cubicBezTo>
                <a:cubicBezTo>
                  <a:pt x="2256" y="484"/>
                  <a:pt x="2255" y="478"/>
                  <a:pt x="2255" y="472"/>
                </a:cubicBezTo>
                <a:cubicBezTo>
                  <a:pt x="2255" y="428"/>
                  <a:pt x="2253" y="391"/>
                  <a:pt x="2253" y="391"/>
                </a:cubicBezTo>
                <a:cubicBezTo>
                  <a:pt x="2253" y="391"/>
                  <a:pt x="2282" y="391"/>
                  <a:pt x="2317" y="417"/>
                </a:cubicBezTo>
                <a:cubicBezTo>
                  <a:pt x="2318" y="418"/>
                  <a:pt x="2319" y="419"/>
                  <a:pt x="2321" y="420"/>
                </a:cubicBezTo>
                <a:cubicBezTo>
                  <a:pt x="2318" y="434"/>
                  <a:pt x="2366" y="466"/>
                  <a:pt x="2375" y="449"/>
                </a:cubicBezTo>
                <a:cubicBezTo>
                  <a:pt x="2383" y="458"/>
                  <a:pt x="2381" y="501"/>
                  <a:pt x="2381" y="523"/>
                </a:cubicBezTo>
                <a:cubicBezTo>
                  <a:pt x="2381" y="546"/>
                  <a:pt x="2379" y="643"/>
                  <a:pt x="2373" y="668"/>
                </a:cubicBezTo>
                <a:cubicBezTo>
                  <a:pt x="2372" y="671"/>
                  <a:pt x="2372" y="673"/>
                  <a:pt x="2371" y="675"/>
                </a:cubicBezTo>
                <a:cubicBezTo>
                  <a:pt x="2304" y="675"/>
                  <a:pt x="2304" y="675"/>
                  <a:pt x="2304" y="675"/>
                </a:cubicBezTo>
                <a:cubicBezTo>
                  <a:pt x="2297" y="672"/>
                  <a:pt x="2290" y="670"/>
                  <a:pt x="2285" y="668"/>
                </a:cubicBezTo>
                <a:close/>
                <a:moveTo>
                  <a:pt x="2036" y="1264"/>
                </a:moveTo>
                <a:cubicBezTo>
                  <a:pt x="2039" y="1260"/>
                  <a:pt x="2040" y="1255"/>
                  <a:pt x="2041" y="1250"/>
                </a:cubicBezTo>
                <a:cubicBezTo>
                  <a:pt x="2049" y="1251"/>
                  <a:pt x="2058" y="1252"/>
                  <a:pt x="2069" y="1255"/>
                </a:cubicBezTo>
                <a:cubicBezTo>
                  <a:pt x="2070" y="1256"/>
                  <a:pt x="2071" y="1256"/>
                  <a:pt x="2072" y="1256"/>
                </a:cubicBezTo>
                <a:cubicBezTo>
                  <a:pt x="2059" y="1259"/>
                  <a:pt x="2047" y="1261"/>
                  <a:pt x="2036" y="1264"/>
                </a:cubicBezTo>
                <a:close/>
                <a:moveTo>
                  <a:pt x="2103" y="1238"/>
                </a:moveTo>
                <a:cubicBezTo>
                  <a:pt x="2091" y="1234"/>
                  <a:pt x="2085" y="1230"/>
                  <a:pt x="2076" y="1228"/>
                </a:cubicBezTo>
                <a:cubicBezTo>
                  <a:pt x="2061" y="1223"/>
                  <a:pt x="2048" y="1221"/>
                  <a:pt x="2036" y="1221"/>
                </a:cubicBezTo>
                <a:cubicBezTo>
                  <a:pt x="2035" y="1218"/>
                  <a:pt x="2034" y="1216"/>
                  <a:pt x="2033" y="1213"/>
                </a:cubicBezTo>
                <a:cubicBezTo>
                  <a:pt x="2025" y="1198"/>
                  <a:pt x="2018" y="1166"/>
                  <a:pt x="2018" y="1166"/>
                </a:cubicBezTo>
                <a:cubicBezTo>
                  <a:pt x="2028" y="1159"/>
                  <a:pt x="2028" y="1159"/>
                  <a:pt x="2028" y="1159"/>
                </a:cubicBezTo>
                <a:cubicBezTo>
                  <a:pt x="2028" y="1159"/>
                  <a:pt x="2011" y="1100"/>
                  <a:pt x="1992" y="1039"/>
                </a:cubicBezTo>
                <a:cubicBezTo>
                  <a:pt x="1980" y="1001"/>
                  <a:pt x="1968" y="954"/>
                  <a:pt x="1965" y="928"/>
                </a:cubicBezTo>
                <a:cubicBezTo>
                  <a:pt x="2001" y="939"/>
                  <a:pt x="2049" y="946"/>
                  <a:pt x="2103" y="948"/>
                </a:cubicBezTo>
                <a:lnTo>
                  <a:pt x="2103" y="1238"/>
                </a:lnTo>
                <a:close/>
                <a:moveTo>
                  <a:pt x="2168" y="1245"/>
                </a:moveTo>
                <a:cubicBezTo>
                  <a:pt x="2169" y="1244"/>
                  <a:pt x="2171" y="1243"/>
                  <a:pt x="2172" y="1243"/>
                </a:cubicBezTo>
                <a:cubicBezTo>
                  <a:pt x="2178" y="1239"/>
                  <a:pt x="2183" y="1237"/>
                  <a:pt x="2188" y="1236"/>
                </a:cubicBezTo>
                <a:cubicBezTo>
                  <a:pt x="2189" y="1236"/>
                  <a:pt x="2190" y="1236"/>
                  <a:pt x="2190" y="1236"/>
                </a:cubicBezTo>
                <a:cubicBezTo>
                  <a:pt x="2190" y="1236"/>
                  <a:pt x="2191" y="1238"/>
                  <a:pt x="2191" y="1240"/>
                </a:cubicBezTo>
                <a:cubicBezTo>
                  <a:pt x="2191" y="1240"/>
                  <a:pt x="2191" y="1242"/>
                  <a:pt x="2191" y="1244"/>
                </a:cubicBezTo>
                <a:cubicBezTo>
                  <a:pt x="2183" y="1244"/>
                  <a:pt x="2176" y="1245"/>
                  <a:pt x="2168" y="1245"/>
                </a:cubicBezTo>
                <a:close/>
                <a:moveTo>
                  <a:pt x="2231" y="1274"/>
                </a:moveTo>
                <a:cubicBezTo>
                  <a:pt x="2231" y="1274"/>
                  <a:pt x="2231" y="1274"/>
                  <a:pt x="2231" y="1274"/>
                </a:cubicBezTo>
                <a:cubicBezTo>
                  <a:pt x="2220" y="1275"/>
                  <a:pt x="2220" y="1275"/>
                  <a:pt x="2220" y="1275"/>
                </a:cubicBezTo>
                <a:cubicBezTo>
                  <a:pt x="2220" y="1275"/>
                  <a:pt x="2220" y="1274"/>
                  <a:pt x="2220" y="1273"/>
                </a:cubicBezTo>
                <a:cubicBezTo>
                  <a:pt x="2224" y="1273"/>
                  <a:pt x="2228" y="1274"/>
                  <a:pt x="2233" y="1274"/>
                </a:cubicBezTo>
                <a:cubicBezTo>
                  <a:pt x="2232" y="1274"/>
                  <a:pt x="2231" y="1274"/>
                  <a:pt x="2231" y="1274"/>
                </a:cubicBezTo>
                <a:close/>
                <a:moveTo>
                  <a:pt x="2220" y="1244"/>
                </a:moveTo>
                <a:cubicBezTo>
                  <a:pt x="2220" y="1240"/>
                  <a:pt x="2219" y="1237"/>
                  <a:pt x="2219" y="1235"/>
                </a:cubicBezTo>
                <a:cubicBezTo>
                  <a:pt x="2218" y="1228"/>
                  <a:pt x="2216" y="1222"/>
                  <a:pt x="2212" y="1218"/>
                </a:cubicBezTo>
                <a:cubicBezTo>
                  <a:pt x="2205" y="1209"/>
                  <a:pt x="2195" y="1206"/>
                  <a:pt x="2184" y="1208"/>
                </a:cubicBezTo>
                <a:cubicBezTo>
                  <a:pt x="2176" y="1209"/>
                  <a:pt x="2166" y="1213"/>
                  <a:pt x="2157" y="1218"/>
                </a:cubicBezTo>
                <a:cubicBezTo>
                  <a:pt x="2153" y="1220"/>
                  <a:pt x="2147" y="1223"/>
                  <a:pt x="2143" y="1226"/>
                </a:cubicBezTo>
                <a:cubicBezTo>
                  <a:pt x="2143" y="948"/>
                  <a:pt x="2143" y="948"/>
                  <a:pt x="2143" y="948"/>
                </a:cubicBezTo>
                <a:cubicBezTo>
                  <a:pt x="2204" y="946"/>
                  <a:pt x="2258" y="937"/>
                  <a:pt x="2295" y="924"/>
                </a:cubicBezTo>
                <a:cubicBezTo>
                  <a:pt x="2295" y="940"/>
                  <a:pt x="2295" y="974"/>
                  <a:pt x="2293" y="1015"/>
                </a:cubicBezTo>
                <a:cubicBezTo>
                  <a:pt x="2289" y="1077"/>
                  <a:pt x="2281" y="1169"/>
                  <a:pt x="2281" y="1169"/>
                </a:cubicBezTo>
                <a:cubicBezTo>
                  <a:pt x="2281" y="1169"/>
                  <a:pt x="2286" y="1185"/>
                  <a:pt x="2276" y="1204"/>
                </a:cubicBezTo>
                <a:cubicBezTo>
                  <a:pt x="2270" y="1213"/>
                  <a:pt x="2266" y="1226"/>
                  <a:pt x="2267" y="1238"/>
                </a:cubicBezTo>
                <a:cubicBezTo>
                  <a:pt x="2259" y="1241"/>
                  <a:pt x="2252" y="1243"/>
                  <a:pt x="2247" y="1246"/>
                </a:cubicBezTo>
                <a:cubicBezTo>
                  <a:pt x="2238" y="1245"/>
                  <a:pt x="2229" y="1245"/>
                  <a:pt x="2220" y="1244"/>
                </a:cubicBezTo>
                <a:close/>
                <a:moveTo>
                  <a:pt x="2364" y="1330"/>
                </a:moveTo>
                <a:cubicBezTo>
                  <a:pt x="2363" y="1329"/>
                  <a:pt x="2363" y="1328"/>
                  <a:pt x="2363" y="1327"/>
                </a:cubicBezTo>
                <a:cubicBezTo>
                  <a:pt x="2364" y="1328"/>
                  <a:pt x="2366" y="1329"/>
                  <a:pt x="2369" y="1331"/>
                </a:cubicBezTo>
                <a:lnTo>
                  <a:pt x="2364" y="1330"/>
                </a:lnTo>
                <a:close/>
                <a:moveTo>
                  <a:pt x="2517" y="823"/>
                </a:moveTo>
                <a:cubicBezTo>
                  <a:pt x="2456" y="842"/>
                  <a:pt x="2463" y="877"/>
                  <a:pt x="2460" y="916"/>
                </a:cubicBezTo>
                <a:cubicBezTo>
                  <a:pt x="2456" y="955"/>
                  <a:pt x="2483" y="1024"/>
                  <a:pt x="2495" y="1083"/>
                </a:cubicBezTo>
                <a:cubicBezTo>
                  <a:pt x="2507" y="1142"/>
                  <a:pt x="2500" y="1127"/>
                  <a:pt x="2492" y="1149"/>
                </a:cubicBezTo>
                <a:cubicBezTo>
                  <a:pt x="2483" y="1171"/>
                  <a:pt x="2475" y="1181"/>
                  <a:pt x="2450" y="1196"/>
                </a:cubicBezTo>
                <a:cubicBezTo>
                  <a:pt x="2424" y="1211"/>
                  <a:pt x="2431" y="1225"/>
                  <a:pt x="2401" y="1232"/>
                </a:cubicBezTo>
                <a:cubicBezTo>
                  <a:pt x="2390" y="1234"/>
                  <a:pt x="2380" y="1233"/>
                  <a:pt x="2369" y="1232"/>
                </a:cubicBezTo>
                <a:cubicBezTo>
                  <a:pt x="2360" y="1207"/>
                  <a:pt x="2365" y="1191"/>
                  <a:pt x="2375" y="1191"/>
                </a:cubicBezTo>
                <a:cubicBezTo>
                  <a:pt x="2386" y="1191"/>
                  <a:pt x="2403" y="1179"/>
                  <a:pt x="2403" y="1179"/>
                </a:cubicBezTo>
                <a:cubicBezTo>
                  <a:pt x="2403" y="1179"/>
                  <a:pt x="2403" y="1126"/>
                  <a:pt x="2405" y="1098"/>
                </a:cubicBezTo>
                <a:cubicBezTo>
                  <a:pt x="2407" y="1071"/>
                  <a:pt x="2428" y="860"/>
                  <a:pt x="2432" y="817"/>
                </a:cubicBezTo>
                <a:cubicBezTo>
                  <a:pt x="2435" y="785"/>
                  <a:pt x="2413" y="759"/>
                  <a:pt x="2402" y="747"/>
                </a:cubicBezTo>
                <a:cubicBezTo>
                  <a:pt x="2732" y="747"/>
                  <a:pt x="2732" y="747"/>
                  <a:pt x="2732" y="747"/>
                </a:cubicBezTo>
                <a:cubicBezTo>
                  <a:pt x="2713" y="758"/>
                  <a:pt x="2731" y="765"/>
                  <a:pt x="2716" y="769"/>
                </a:cubicBezTo>
                <a:cubicBezTo>
                  <a:pt x="2699" y="774"/>
                  <a:pt x="2578" y="805"/>
                  <a:pt x="2517" y="823"/>
                </a:cubicBezTo>
                <a:close/>
                <a:moveTo>
                  <a:pt x="2788" y="1177"/>
                </a:moveTo>
                <a:cubicBezTo>
                  <a:pt x="2783" y="1176"/>
                  <a:pt x="2783" y="1176"/>
                  <a:pt x="2783" y="1176"/>
                </a:cubicBezTo>
                <a:cubicBezTo>
                  <a:pt x="2784" y="1176"/>
                  <a:pt x="2786" y="1176"/>
                  <a:pt x="2788" y="1176"/>
                </a:cubicBezTo>
                <a:cubicBezTo>
                  <a:pt x="2788" y="1176"/>
                  <a:pt x="2788" y="1177"/>
                  <a:pt x="2788" y="1177"/>
                </a:cubicBezTo>
                <a:close/>
                <a:moveTo>
                  <a:pt x="2816" y="1148"/>
                </a:moveTo>
                <a:cubicBezTo>
                  <a:pt x="2816" y="1147"/>
                  <a:pt x="2816" y="1146"/>
                  <a:pt x="2816" y="1145"/>
                </a:cubicBezTo>
                <a:cubicBezTo>
                  <a:pt x="2816" y="1145"/>
                  <a:pt x="2816" y="1145"/>
                  <a:pt x="2816" y="1145"/>
                </a:cubicBezTo>
                <a:cubicBezTo>
                  <a:pt x="2816" y="1144"/>
                  <a:pt x="2817" y="1143"/>
                  <a:pt x="2817" y="1142"/>
                </a:cubicBezTo>
                <a:cubicBezTo>
                  <a:pt x="2817" y="1142"/>
                  <a:pt x="2817" y="1143"/>
                  <a:pt x="2818" y="1143"/>
                </a:cubicBezTo>
                <a:cubicBezTo>
                  <a:pt x="2822" y="1144"/>
                  <a:pt x="2826" y="1146"/>
                  <a:pt x="2831" y="1149"/>
                </a:cubicBezTo>
                <a:cubicBezTo>
                  <a:pt x="2831" y="1149"/>
                  <a:pt x="2832" y="1149"/>
                  <a:pt x="2832" y="1149"/>
                </a:cubicBezTo>
                <a:cubicBezTo>
                  <a:pt x="2827" y="1148"/>
                  <a:pt x="2821" y="1148"/>
                  <a:pt x="2816" y="1148"/>
                </a:cubicBezTo>
                <a:close/>
                <a:moveTo>
                  <a:pt x="2843" y="1124"/>
                </a:moveTo>
                <a:cubicBezTo>
                  <a:pt x="2835" y="1120"/>
                  <a:pt x="2828" y="1117"/>
                  <a:pt x="2821" y="1116"/>
                </a:cubicBezTo>
                <a:cubicBezTo>
                  <a:pt x="2811" y="1114"/>
                  <a:pt x="2802" y="1118"/>
                  <a:pt x="2795" y="1126"/>
                </a:cubicBezTo>
                <a:cubicBezTo>
                  <a:pt x="2792" y="1130"/>
                  <a:pt x="2790" y="1135"/>
                  <a:pt x="2789" y="1143"/>
                </a:cubicBezTo>
                <a:cubicBezTo>
                  <a:pt x="2789" y="1143"/>
                  <a:pt x="2789" y="1143"/>
                  <a:pt x="2789" y="1143"/>
                </a:cubicBezTo>
                <a:cubicBezTo>
                  <a:pt x="2789" y="1143"/>
                  <a:pt x="2788" y="1146"/>
                  <a:pt x="2788" y="1149"/>
                </a:cubicBezTo>
                <a:cubicBezTo>
                  <a:pt x="2778" y="1150"/>
                  <a:pt x="2767" y="1150"/>
                  <a:pt x="2757" y="1152"/>
                </a:cubicBezTo>
                <a:cubicBezTo>
                  <a:pt x="2733" y="1155"/>
                  <a:pt x="2711" y="1161"/>
                  <a:pt x="2693" y="1173"/>
                </a:cubicBezTo>
                <a:cubicBezTo>
                  <a:pt x="2676" y="1185"/>
                  <a:pt x="2663" y="1203"/>
                  <a:pt x="2660" y="1226"/>
                </a:cubicBezTo>
                <a:cubicBezTo>
                  <a:pt x="2645" y="1231"/>
                  <a:pt x="2645" y="1231"/>
                  <a:pt x="2645" y="1231"/>
                </a:cubicBezTo>
                <a:cubicBezTo>
                  <a:pt x="2645" y="1231"/>
                  <a:pt x="2645" y="1231"/>
                  <a:pt x="2645" y="1231"/>
                </a:cubicBezTo>
                <a:cubicBezTo>
                  <a:pt x="2636" y="1231"/>
                  <a:pt x="2629" y="1242"/>
                  <a:pt x="2628" y="1252"/>
                </a:cubicBezTo>
                <a:cubicBezTo>
                  <a:pt x="2620" y="1236"/>
                  <a:pt x="2613" y="1220"/>
                  <a:pt x="2617" y="1207"/>
                </a:cubicBezTo>
                <a:cubicBezTo>
                  <a:pt x="2622" y="1188"/>
                  <a:pt x="2618" y="1169"/>
                  <a:pt x="2612" y="1154"/>
                </a:cubicBezTo>
                <a:cubicBezTo>
                  <a:pt x="2605" y="1139"/>
                  <a:pt x="2618" y="1132"/>
                  <a:pt x="2630" y="1120"/>
                </a:cubicBezTo>
                <a:cubicBezTo>
                  <a:pt x="2642" y="1109"/>
                  <a:pt x="2667" y="1021"/>
                  <a:pt x="2672" y="997"/>
                </a:cubicBezTo>
                <a:cubicBezTo>
                  <a:pt x="2675" y="983"/>
                  <a:pt x="2691" y="972"/>
                  <a:pt x="2717" y="962"/>
                </a:cubicBezTo>
                <a:cubicBezTo>
                  <a:pt x="2753" y="969"/>
                  <a:pt x="2796" y="972"/>
                  <a:pt x="2843" y="972"/>
                </a:cubicBezTo>
                <a:lnTo>
                  <a:pt x="2843" y="1124"/>
                </a:lnTo>
                <a:close/>
                <a:moveTo>
                  <a:pt x="2926" y="1160"/>
                </a:moveTo>
                <a:cubicBezTo>
                  <a:pt x="2926" y="1160"/>
                  <a:pt x="2927" y="1160"/>
                  <a:pt x="2927" y="1160"/>
                </a:cubicBezTo>
                <a:cubicBezTo>
                  <a:pt x="2927" y="1160"/>
                  <a:pt x="2927" y="1160"/>
                  <a:pt x="2927" y="1160"/>
                </a:cubicBezTo>
                <a:cubicBezTo>
                  <a:pt x="2927" y="1160"/>
                  <a:pt x="2926" y="1160"/>
                  <a:pt x="2926" y="1160"/>
                </a:cubicBezTo>
                <a:close/>
                <a:moveTo>
                  <a:pt x="2971" y="1220"/>
                </a:moveTo>
                <a:cubicBezTo>
                  <a:pt x="2971" y="1200"/>
                  <a:pt x="2971" y="1200"/>
                  <a:pt x="2971" y="1200"/>
                </a:cubicBezTo>
                <a:cubicBezTo>
                  <a:pt x="2973" y="1201"/>
                  <a:pt x="2975" y="1201"/>
                  <a:pt x="2978" y="1202"/>
                </a:cubicBezTo>
                <a:cubicBezTo>
                  <a:pt x="2975" y="1206"/>
                  <a:pt x="2972" y="1212"/>
                  <a:pt x="2971" y="1220"/>
                </a:cubicBezTo>
                <a:close/>
                <a:moveTo>
                  <a:pt x="2972" y="1158"/>
                </a:moveTo>
                <a:cubicBezTo>
                  <a:pt x="2981" y="1162"/>
                  <a:pt x="2987" y="1168"/>
                  <a:pt x="2991" y="1176"/>
                </a:cubicBezTo>
                <a:cubicBezTo>
                  <a:pt x="2992" y="1177"/>
                  <a:pt x="2992" y="1178"/>
                  <a:pt x="2992" y="1179"/>
                </a:cubicBezTo>
                <a:cubicBezTo>
                  <a:pt x="2986" y="1176"/>
                  <a:pt x="2979" y="1173"/>
                  <a:pt x="2971" y="1171"/>
                </a:cubicBezTo>
                <a:cubicBezTo>
                  <a:pt x="2971" y="1158"/>
                  <a:pt x="2971" y="1158"/>
                  <a:pt x="2971" y="1158"/>
                </a:cubicBezTo>
                <a:cubicBezTo>
                  <a:pt x="2971" y="1158"/>
                  <a:pt x="2971" y="1158"/>
                  <a:pt x="2972" y="1158"/>
                </a:cubicBezTo>
                <a:close/>
                <a:moveTo>
                  <a:pt x="2927" y="1131"/>
                </a:moveTo>
                <a:cubicBezTo>
                  <a:pt x="2924" y="1132"/>
                  <a:pt x="2920" y="1133"/>
                  <a:pt x="2916" y="1134"/>
                </a:cubicBezTo>
                <a:cubicBezTo>
                  <a:pt x="2905" y="1137"/>
                  <a:pt x="2891" y="1142"/>
                  <a:pt x="2879" y="1148"/>
                </a:cubicBezTo>
                <a:cubicBezTo>
                  <a:pt x="2879" y="972"/>
                  <a:pt x="2879" y="972"/>
                  <a:pt x="2879" y="972"/>
                </a:cubicBezTo>
                <a:cubicBezTo>
                  <a:pt x="2896" y="971"/>
                  <a:pt x="2912" y="970"/>
                  <a:pt x="2927" y="968"/>
                </a:cubicBezTo>
                <a:lnTo>
                  <a:pt x="2927" y="1131"/>
                </a:lnTo>
                <a:close/>
                <a:moveTo>
                  <a:pt x="3423" y="755"/>
                </a:moveTo>
                <a:cubicBezTo>
                  <a:pt x="3423" y="754"/>
                  <a:pt x="3423" y="754"/>
                  <a:pt x="3423" y="754"/>
                </a:cubicBezTo>
                <a:cubicBezTo>
                  <a:pt x="3423" y="753"/>
                  <a:pt x="3423" y="753"/>
                  <a:pt x="3423" y="753"/>
                </a:cubicBezTo>
                <a:cubicBezTo>
                  <a:pt x="3423" y="753"/>
                  <a:pt x="3423" y="753"/>
                  <a:pt x="3423" y="753"/>
                </a:cubicBezTo>
                <a:cubicBezTo>
                  <a:pt x="3423" y="754"/>
                  <a:pt x="3423" y="754"/>
                  <a:pt x="3423" y="754"/>
                </a:cubicBezTo>
                <a:cubicBezTo>
                  <a:pt x="3423" y="755"/>
                  <a:pt x="3423" y="755"/>
                  <a:pt x="3423" y="755"/>
                </a:cubicBezTo>
                <a:cubicBezTo>
                  <a:pt x="3423" y="755"/>
                  <a:pt x="3423" y="755"/>
                  <a:pt x="3423" y="755"/>
                </a:cubicBezTo>
                <a:close/>
                <a:moveTo>
                  <a:pt x="3476" y="944"/>
                </a:moveTo>
                <a:cubicBezTo>
                  <a:pt x="3473" y="914"/>
                  <a:pt x="3470" y="887"/>
                  <a:pt x="3470" y="887"/>
                </a:cubicBezTo>
                <a:cubicBezTo>
                  <a:pt x="3470" y="887"/>
                  <a:pt x="3476" y="888"/>
                  <a:pt x="3529" y="920"/>
                </a:cubicBezTo>
                <a:cubicBezTo>
                  <a:pt x="3532" y="921"/>
                  <a:pt x="3535" y="923"/>
                  <a:pt x="3538" y="925"/>
                </a:cubicBezTo>
                <a:cubicBezTo>
                  <a:pt x="3513" y="930"/>
                  <a:pt x="3492" y="937"/>
                  <a:pt x="3476" y="944"/>
                </a:cubicBezTo>
                <a:close/>
                <a:moveTo>
                  <a:pt x="3521" y="1282"/>
                </a:moveTo>
                <a:cubicBezTo>
                  <a:pt x="3527" y="1273"/>
                  <a:pt x="3532" y="1267"/>
                  <a:pt x="3532" y="1267"/>
                </a:cubicBezTo>
                <a:cubicBezTo>
                  <a:pt x="3532" y="1271"/>
                  <a:pt x="3532" y="1271"/>
                  <a:pt x="3532" y="1271"/>
                </a:cubicBezTo>
                <a:cubicBezTo>
                  <a:pt x="3528" y="1275"/>
                  <a:pt x="3525" y="1278"/>
                  <a:pt x="3521" y="1282"/>
                </a:cubicBezTo>
                <a:close/>
                <a:moveTo>
                  <a:pt x="3537" y="1334"/>
                </a:moveTo>
                <a:cubicBezTo>
                  <a:pt x="3537" y="1334"/>
                  <a:pt x="3537" y="1334"/>
                  <a:pt x="3537" y="1334"/>
                </a:cubicBezTo>
                <a:cubicBezTo>
                  <a:pt x="3535" y="1333"/>
                  <a:pt x="3533" y="1332"/>
                  <a:pt x="3530" y="1332"/>
                </a:cubicBezTo>
                <a:cubicBezTo>
                  <a:pt x="3531" y="1324"/>
                  <a:pt x="3533" y="1317"/>
                  <a:pt x="3537" y="1310"/>
                </a:cubicBezTo>
                <a:cubicBezTo>
                  <a:pt x="3540" y="1335"/>
                  <a:pt x="3540" y="1335"/>
                  <a:pt x="3540" y="1335"/>
                </a:cubicBezTo>
                <a:lnTo>
                  <a:pt x="3537" y="1334"/>
                </a:lnTo>
                <a:close/>
                <a:moveTo>
                  <a:pt x="3611" y="1231"/>
                </a:moveTo>
                <a:cubicBezTo>
                  <a:pt x="3599" y="1235"/>
                  <a:pt x="3588" y="1238"/>
                  <a:pt x="3577" y="1243"/>
                </a:cubicBezTo>
                <a:cubicBezTo>
                  <a:pt x="3578" y="1242"/>
                  <a:pt x="3578" y="1241"/>
                  <a:pt x="3578" y="1240"/>
                </a:cubicBezTo>
                <a:cubicBezTo>
                  <a:pt x="3582" y="1233"/>
                  <a:pt x="3588" y="1226"/>
                  <a:pt x="3598" y="1223"/>
                </a:cubicBezTo>
                <a:cubicBezTo>
                  <a:pt x="3609" y="1219"/>
                  <a:pt x="3624" y="1218"/>
                  <a:pt x="3644" y="1224"/>
                </a:cubicBezTo>
                <a:cubicBezTo>
                  <a:pt x="3632" y="1226"/>
                  <a:pt x="3621" y="1229"/>
                  <a:pt x="3611" y="1231"/>
                </a:cubicBezTo>
                <a:close/>
                <a:moveTo>
                  <a:pt x="3679" y="1207"/>
                </a:moveTo>
                <a:cubicBezTo>
                  <a:pt x="3667" y="1203"/>
                  <a:pt x="3661" y="1200"/>
                  <a:pt x="3653" y="1198"/>
                </a:cubicBezTo>
                <a:cubicBezTo>
                  <a:pt x="3626" y="1190"/>
                  <a:pt x="3605" y="1191"/>
                  <a:pt x="3589" y="1196"/>
                </a:cubicBezTo>
                <a:cubicBezTo>
                  <a:pt x="3571" y="1203"/>
                  <a:pt x="3560" y="1215"/>
                  <a:pt x="3554" y="1228"/>
                </a:cubicBezTo>
                <a:cubicBezTo>
                  <a:pt x="3553" y="1229"/>
                  <a:pt x="3553" y="1230"/>
                  <a:pt x="3552" y="1231"/>
                </a:cubicBezTo>
                <a:cubicBezTo>
                  <a:pt x="3549" y="1217"/>
                  <a:pt x="3546" y="1205"/>
                  <a:pt x="3543" y="1200"/>
                </a:cubicBezTo>
                <a:cubicBezTo>
                  <a:pt x="3529" y="1178"/>
                  <a:pt x="3509" y="1188"/>
                  <a:pt x="3496" y="1188"/>
                </a:cubicBezTo>
                <a:cubicBezTo>
                  <a:pt x="3483" y="1188"/>
                  <a:pt x="3485" y="1141"/>
                  <a:pt x="3487" y="1110"/>
                </a:cubicBezTo>
                <a:cubicBezTo>
                  <a:pt x="3488" y="1084"/>
                  <a:pt x="3486" y="1044"/>
                  <a:pt x="3483" y="1006"/>
                </a:cubicBezTo>
                <a:cubicBezTo>
                  <a:pt x="3523" y="1024"/>
                  <a:pt x="3596" y="1036"/>
                  <a:pt x="3679" y="1036"/>
                </a:cubicBezTo>
                <a:lnTo>
                  <a:pt x="3679" y="1207"/>
                </a:lnTo>
                <a:close/>
                <a:moveTo>
                  <a:pt x="3723" y="788"/>
                </a:moveTo>
                <a:cubicBezTo>
                  <a:pt x="3643" y="773"/>
                  <a:pt x="3643" y="773"/>
                  <a:pt x="3643" y="773"/>
                </a:cubicBezTo>
                <a:cubicBezTo>
                  <a:pt x="3645" y="772"/>
                  <a:pt x="3648" y="771"/>
                  <a:pt x="3651" y="770"/>
                </a:cubicBezTo>
                <a:cubicBezTo>
                  <a:pt x="3651" y="770"/>
                  <a:pt x="3652" y="771"/>
                  <a:pt x="3653" y="771"/>
                </a:cubicBezTo>
                <a:cubicBezTo>
                  <a:pt x="3665" y="777"/>
                  <a:pt x="3677" y="781"/>
                  <a:pt x="3694" y="772"/>
                </a:cubicBezTo>
                <a:cubicBezTo>
                  <a:pt x="3703" y="766"/>
                  <a:pt x="3717" y="760"/>
                  <a:pt x="3731" y="754"/>
                </a:cubicBezTo>
                <a:cubicBezTo>
                  <a:pt x="3725" y="774"/>
                  <a:pt x="3723" y="788"/>
                  <a:pt x="3723" y="788"/>
                </a:cubicBezTo>
                <a:close/>
                <a:moveTo>
                  <a:pt x="3754" y="693"/>
                </a:moveTo>
                <a:cubicBezTo>
                  <a:pt x="3750" y="695"/>
                  <a:pt x="3746" y="696"/>
                  <a:pt x="3743" y="698"/>
                </a:cubicBezTo>
                <a:cubicBezTo>
                  <a:pt x="3731" y="703"/>
                  <a:pt x="3716" y="712"/>
                  <a:pt x="3703" y="718"/>
                </a:cubicBezTo>
                <a:cubicBezTo>
                  <a:pt x="3707" y="714"/>
                  <a:pt x="3711" y="711"/>
                  <a:pt x="3714" y="708"/>
                </a:cubicBezTo>
                <a:cubicBezTo>
                  <a:pt x="3723" y="701"/>
                  <a:pt x="3743" y="688"/>
                  <a:pt x="3761" y="676"/>
                </a:cubicBezTo>
                <a:cubicBezTo>
                  <a:pt x="3759" y="682"/>
                  <a:pt x="3756" y="687"/>
                  <a:pt x="3754" y="693"/>
                </a:cubicBezTo>
                <a:close/>
              </a:path>
            </a:pathLst>
          </a:custGeom>
          <a:gradFill flip="none" rotWithShape="1">
            <a:gsLst>
              <a:gs pos="100000">
                <a:schemeClr val="tx2">
                  <a:alpha val="19000"/>
                </a:schemeClr>
              </a:gs>
              <a:gs pos="0">
                <a:schemeClr val="tx2">
                  <a:alpha val="0"/>
                </a:schemeClr>
              </a:gs>
            </a:gsLst>
            <a:lin ang="2700000" scaled="1"/>
            <a:tileRect/>
          </a:gradFill>
          <a:ln>
            <a:solidFill>
              <a:schemeClr val="accent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323619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age Title"/>
          <p:cNvSpPr txBox="1"/>
          <p:nvPr/>
        </p:nvSpPr>
        <p:spPr>
          <a:xfrm>
            <a:off x="2070754" y="948181"/>
            <a:ext cx="80504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Agreements that Require </a:t>
            </a:r>
            <a:r>
              <a:rPr lang="en-US" sz="3200" kern="0" cap="all" spc="5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the USE OF THE </a:t>
            </a: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PLAn</a:t>
            </a:r>
            <a:endParaRPr kumimoji="0" lang="en-US" sz="3200" b="0" i="0" u="none" strike="noStrike" kern="0" cap="all" spc="50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cxnSp>
        <p:nvCxnSpPr>
          <p:cNvPr id="5" name="Line"/>
          <p:cNvCxnSpPr/>
          <p:nvPr/>
        </p:nvCxnSpPr>
        <p:spPr>
          <a:xfrm>
            <a:off x="6096000" y="2445423"/>
            <a:ext cx="0" cy="980357"/>
          </a:xfrm>
          <a:prstGeom prst="line">
            <a:avLst/>
          </a:prstGeom>
          <a:ln>
            <a:solidFill>
              <a:schemeClr val="tx2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Line"/>
          <p:cNvCxnSpPr/>
          <p:nvPr/>
        </p:nvCxnSpPr>
        <p:spPr>
          <a:xfrm flipH="1">
            <a:off x="4862286" y="3430475"/>
            <a:ext cx="1233715" cy="0"/>
          </a:xfrm>
          <a:prstGeom prst="line">
            <a:avLst/>
          </a:prstGeom>
          <a:ln>
            <a:solidFill>
              <a:schemeClr val="tx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ircule"/>
          <p:cNvSpPr/>
          <p:nvPr/>
        </p:nvSpPr>
        <p:spPr>
          <a:xfrm>
            <a:off x="3832833" y="2921316"/>
            <a:ext cx="1018315" cy="1018315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36" name="Icon"/>
          <p:cNvSpPr/>
          <p:nvPr/>
        </p:nvSpPr>
        <p:spPr>
          <a:xfrm>
            <a:off x="3909990" y="2962178"/>
            <a:ext cx="864000" cy="936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chemeClr val="tx2"/>
                </a:solidFill>
                <a:latin typeface="ElegantIcons" panose="02000503000000000000" pitchFamily="2" charset="2"/>
              </a:rPr>
              <a:t>PLA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38" name="Title"/>
          <p:cNvSpPr txBox="1"/>
          <p:nvPr/>
        </p:nvSpPr>
        <p:spPr>
          <a:xfrm>
            <a:off x="1301240" y="3016145"/>
            <a:ext cx="2454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cap="all" spc="5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Project Labor Agreements</a:t>
            </a:r>
          </a:p>
        </p:txBody>
      </p:sp>
      <p:cxnSp>
        <p:nvCxnSpPr>
          <p:cNvPr id="39" name="Line"/>
          <p:cNvCxnSpPr/>
          <p:nvPr/>
        </p:nvCxnSpPr>
        <p:spPr>
          <a:xfrm>
            <a:off x="6096000" y="3430475"/>
            <a:ext cx="0" cy="974099"/>
          </a:xfrm>
          <a:prstGeom prst="line">
            <a:avLst/>
          </a:prstGeom>
          <a:ln>
            <a:solidFill>
              <a:schemeClr val="tx2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Line"/>
          <p:cNvCxnSpPr/>
          <p:nvPr/>
        </p:nvCxnSpPr>
        <p:spPr>
          <a:xfrm flipH="1">
            <a:off x="6096000" y="4404574"/>
            <a:ext cx="1233715" cy="0"/>
          </a:xfrm>
          <a:prstGeom prst="line">
            <a:avLst/>
          </a:prstGeom>
          <a:ln>
            <a:solidFill>
              <a:schemeClr val="tx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ircule"/>
          <p:cNvSpPr/>
          <p:nvPr/>
        </p:nvSpPr>
        <p:spPr>
          <a:xfrm>
            <a:off x="7355119" y="3895416"/>
            <a:ext cx="1018315" cy="1018315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52" name="Icon"/>
          <p:cNvSpPr/>
          <p:nvPr/>
        </p:nvSpPr>
        <p:spPr>
          <a:xfrm>
            <a:off x="7432276" y="3936278"/>
            <a:ext cx="864000" cy="936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ElegantIcons" panose="02000503000000000000" pitchFamily="2" charset="2"/>
              </a:rPr>
              <a:t>NCA</a:t>
            </a:r>
          </a:p>
        </p:txBody>
      </p:sp>
      <p:sp>
        <p:nvSpPr>
          <p:cNvPr id="54" name="Title"/>
          <p:cNvSpPr txBox="1"/>
          <p:nvPr/>
        </p:nvSpPr>
        <p:spPr>
          <a:xfrm>
            <a:off x="8532719" y="4084044"/>
            <a:ext cx="2543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cap="all" spc="5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National Construction Agreement</a:t>
            </a:r>
            <a:endParaRPr kumimoji="0" lang="en-US" sz="1400" b="0" i="0" u="none" strike="noStrike" kern="0" cap="all" spc="50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cxnSp>
        <p:nvCxnSpPr>
          <p:cNvPr id="56" name="Line"/>
          <p:cNvCxnSpPr/>
          <p:nvPr/>
        </p:nvCxnSpPr>
        <p:spPr>
          <a:xfrm flipH="1">
            <a:off x="4862286" y="5439536"/>
            <a:ext cx="1233715" cy="0"/>
          </a:xfrm>
          <a:prstGeom prst="line">
            <a:avLst/>
          </a:prstGeom>
          <a:ln>
            <a:solidFill>
              <a:schemeClr val="tx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ircule"/>
          <p:cNvSpPr/>
          <p:nvPr/>
        </p:nvSpPr>
        <p:spPr>
          <a:xfrm>
            <a:off x="3832833" y="4930377"/>
            <a:ext cx="1018315" cy="1018315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59" name="Icon"/>
          <p:cNvSpPr/>
          <p:nvPr/>
        </p:nvSpPr>
        <p:spPr>
          <a:xfrm>
            <a:off x="3812316" y="4971239"/>
            <a:ext cx="1078251" cy="936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ElegantIcons" panose="02000503000000000000" pitchFamily="2" charset="2"/>
              </a:rPr>
              <a:t>PMMA</a:t>
            </a:r>
          </a:p>
        </p:txBody>
      </p:sp>
      <p:sp>
        <p:nvSpPr>
          <p:cNvPr id="60" name="Subtitle Text"/>
          <p:cNvSpPr txBox="1"/>
          <p:nvPr/>
        </p:nvSpPr>
        <p:spPr>
          <a:xfrm>
            <a:off x="499625" y="5748842"/>
            <a:ext cx="27318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TVA Work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61" name="Title"/>
          <p:cNvSpPr txBox="1"/>
          <p:nvPr/>
        </p:nvSpPr>
        <p:spPr>
          <a:xfrm>
            <a:off x="443059" y="4607603"/>
            <a:ext cx="38084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cap="all" spc="5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Project Maintenance and Modification Agreement</a:t>
            </a:r>
          </a:p>
        </p:txBody>
      </p:sp>
      <p:cxnSp>
        <p:nvCxnSpPr>
          <p:cNvPr id="62" name="Line"/>
          <p:cNvCxnSpPr/>
          <p:nvPr/>
        </p:nvCxnSpPr>
        <p:spPr>
          <a:xfrm flipV="1">
            <a:off x="6096000" y="4404574"/>
            <a:ext cx="0" cy="1034962"/>
          </a:xfrm>
          <a:prstGeom prst="line">
            <a:avLst/>
          </a:prstGeom>
          <a:ln>
            <a:solidFill>
              <a:schemeClr val="tx2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Line"/>
          <p:cNvCxnSpPr/>
          <p:nvPr/>
        </p:nvCxnSpPr>
        <p:spPr>
          <a:xfrm flipV="1">
            <a:off x="6096000" y="5439533"/>
            <a:ext cx="0" cy="1420187"/>
          </a:xfrm>
          <a:prstGeom prst="line">
            <a:avLst/>
          </a:prstGeom>
          <a:ln>
            <a:solidFill>
              <a:schemeClr val="tx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ne"/>
          <p:cNvCxnSpPr/>
          <p:nvPr/>
        </p:nvCxnSpPr>
        <p:spPr>
          <a:xfrm flipH="1">
            <a:off x="6096000" y="6187739"/>
            <a:ext cx="1233715" cy="0"/>
          </a:xfrm>
          <a:prstGeom prst="line">
            <a:avLst/>
          </a:prstGeom>
          <a:ln>
            <a:solidFill>
              <a:schemeClr val="tx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ircule"/>
          <p:cNvSpPr/>
          <p:nvPr/>
        </p:nvSpPr>
        <p:spPr>
          <a:xfrm>
            <a:off x="7355119" y="5678581"/>
            <a:ext cx="1018315" cy="1018315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40" name="Subtitle Text"/>
          <p:cNvSpPr txBox="1"/>
          <p:nvPr/>
        </p:nvSpPr>
        <p:spPr>
          <a:xfrm>
            <a:off x="8534110" y="6187739"/>
            <a:ext cx="27318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 Local or National Agreement exist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41" name="Title"/>
          <p:cNvSpPr txBox="1"/>
          <p:nvPr/>
        </p:nvSpPr>
        <p:spPr>
          <a:xfrm>
            <a:off x="8532719" y="5867209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50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work</a:t>
            </a:r>
          </a:p>
        </p:txBody>
      </p:sp>
      <p:sp>
        <p:nvSpPr>
          <p:cNvPr id="46" name="Icon"/>
          <p:cNvSpPr/>
          <p:nvPr/>
        </p:nvSpPr>
        <p:spPr>
          <a:xfrm>
            <a:off x="7432276" y="5719443"/>
            <a:ext cx="864000" cy="936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chemeClr val="tx2"/>
                </a:solidFill>
                <a:latin typeface="ElegantIcons" panose="02000503000000000000" pitchFamily="2" charset="2"/>
              </a:rPr>
              <a:t>CBA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200092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1" grpId="0" animBg="1"/>
      <p:bldP spid="36" grpId="0"/>
      <p:bldP spid="38" grpId="0"/>
      <p:bldP spid="51" grpId="0" animBg="1"/>
      <p:bldP spid="52" grpId="0"/>
      <p:bldP spid="54" grpId="0"/>
      <p:bldP spid="57" grpId="0" animBg="1"/>
      <p:bldP spid="59" grpId="0"/>
      <p:bldP spid="60" grpId="0"/>
      <p:bldP spid="61" grpId="0"/>
      <p:bldP spid="35" grpId="0" animBg="1"/>
      <p:bldP spid="40" grpId="0"/>
      <p:bldP spid="41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Line"/>
          <p:cNvCxnSpPr/>
          <p:nvPr/>
        </p:nvCxnSpPr>
        <p:spPr>
          <a:xfrm>
            <a:off x="6096000" y="2418502"/>
            <a:ext cx="0" cy="974099"/>
          </a:xfrm>
          <a:prstGeom prst="line">
            <a:avLst/>
          </a:prstGeom>
          <a:ln>
            <a:solidFill>
              <a:schemeClr val="tx2"/>
            </a:solidFill>
            <a:headEnd type="none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Line"/>
          <p:cNvCxnSpPr/>
          <p:nvPr/>
        </p:nvCxnSpPr>
        <p:spPr>
          <a:xfrm flipH="1">
            <a:off x="6096000" y="3392601"/>
            <a:ext cx="1233715" cy="0"/>
          </a:xfrm>
          <a:prstGeom prst="line">
            <a:avLst/>
          </a:prstGeom>
          <a:ln>
            <a:solidFill>
              <a:schemeClr val="tx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ircule"/>
          <p:cNvSpPr/>
          <p:nvPr/>
        </p:nvSpPr>
        <p:spPr>
          <a:xfrm>
            <a:off x="7355119" y="2883443"/>
            <a:ext cx="1018315" cy="1018315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52" name="Icon"/>
          <p:cNvSpPr/>
          <p:nvPr/>
        </p:nvSpPr>
        <p:spPr>
          <a:xfrm>
            <a:off x="7432276" y="2924305"/>
            <a:ext cx="864000" cy="936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chemeClr val="tx2"/>
                </a:solidFill>
                <a:latin typeface="ElegantIcons" panose="02000503000000000000" pitchFamily="2" charset="2"/>
              </a:rPr>
              <a:t>PLAN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53" name="Subtitle Text"/>
          <p:cNvSpPr txBox="1"/>
          <p:nvPr/>
        </p:nvSpPr>
        <p:spPr>
          <a:xfrm>
            <a:off x="8534110" y="3613976"/>
            <a:ext cx="27318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All International Unions in the National Building Trades.</a:t>
            </a:r>
          </a:p>
        </p:txBody>
      </p:sp>
      <p:sp>
        <p:nvSpPr>
          <p:cNvPr id="54" name="Title"/>
          <p:cNvSpPr txBox="1"/>
          <p:nvPr/>
        </p:nvSpPr>
        <p:spPr>
          <a:xfrm>
            <a:off x="8532719" y="3072071"/>
            <a:ext cx="2526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cap="all" spc="5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International Unions</a:t>
            </a: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6096000" y="3392601"/>
            <a:ext cx="0" cy="1034962"/>
          </a:xfrm>
          <a:prstGeom prst="line">
            <a:avLst/>
          </a:prstGeom>
          <a:ln>
            <a:solidFill>
              <a:schemeClr val="tx2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Line"/>
          <p:cNvCxnSpPr/>
          <p:nvPr/>
        </p:nvCxnSpPr>
        <p:spPr>
          <a:xfrm flipH="1">
            <a:off x="4858138" y="4416478"/>
            <a:ext cx="1233715" cy="0"/>
          </a:xfrm>
          <a:prstGeom prst="line">
            <a:avLst/>
          </a:prstGeom>
          <a:ln>
            <a:solidFill>
              <a:schemeClr val="tx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ircule"/>
          <p:cNvSpPr/>
          <p:nvPr/>
        </p:nvSpPr>
        <p:spPr>
          <a:xfrm>
            <a:off x="3828685" y="3907319"/>
            <a:ext cx="1018315" cy="1018315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65" name="Icon"/>
          <p:cNvSpPr/>
          <p:nvPr/>
        </p:nvSpPr>
        <p:spPr>
          <a:xfrm>
            <a:off x="3905842" y="3948181"/>
            <a:ext cx="864000" cy="936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chemeClr val="tx2"/>
                </a:solidFill>
                <a:latin typeface="ElegantIcons" panose="02000503000000000000" pitchFamily="2" charset="2"/>
              </a:rPr>
              <a:t>PLAN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6" name="Subtitle Text"/>
          <p:cNvSpPr txBox="1"/>
          <p:nvPr/>
        </p:nvSpPr>
        <p:spPr>
          <a:xfrm>
            <a:off x="1048002" y="4302131"/>
            <a:ext cx="273188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All </a:t>
            </a:r>
            <a:r>
              <a:rPr lang="en-US" sz="1300" dirty="0">
                <a:cs typeface="Times New Roman" panose="02020603050405020304" pitchFamily="18" charset="0"/>
              </a:rPr>
              <a:t>Unions not affiliated with the National Building Trades when working under the mentioned Agreements. </a:t>
            </a:r>
          </a:p>
          <a:p>
            <a:r>
              <a:rPr lang="en-US" sz="1300" dirty="0">
                <a:cs typeface="Times New Roman" panose="02020603050405020304" pitchFamily="18" charset="0"/>
              </a:rPr>
              <a:t>(exception is private CBA work)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67" name="Title"/>
          <p:cNvSpPr txBox="1"/>
          <p:nvPr/>
        </p:nvSpPr>
        <p:spPr>
          <a:xfrm>
            <a:off x="1056966" y="3778911"/>
            <a:ext cx="2552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kern="0" cap="all" spc="5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Unions not affiliated</a:t>
            </a:r>
          </a:p>
        </p:txBody>
      </p:sp>
      <p:cxnSp>
        <p:nvCxnSpPr>
          <p:cNvPr id="72" name="Line"/>
          <p:cNvCxnSpPr/>
          <p:nvPr/>
        </p:nvCxnSpPr>
        <p:spPr>
          <a:xfrm>
            <a:off x="6091852" y="4416478"/>
            <a:ext cx="0" cy="974099"/>
          </a:xfrm>
          <a:prstGeom prst="line">
            <a:avLst/>
          </a:prstGeom>
          <a:ln>
            <a:solidFill>
              <a:schemeClr val="tx2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Line"/>
          <p:cNvCxnSpPr/>
          <p:nvPr/>
        </p:nvCxnSpPr>
        <p:spPr>
          <a:xfrm flipH="1">
            <a:off x="6091852" y="5390577"/>
            <a:ext cx="1233715" cy="0"/>
          </a:xfrm>
          <a:prstGeom prst="line">
            <a:avLst/>
          </a:prstGeom>
          <a:ln>
            <a:solidFill>
              <a:schemeClr val="tx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ircule"/>
          <p:cNvSpPr/>
          <p:nvPr/>
        </p:nvSpPr>
        <p:spPr>
          <a:xfrm>
            <a:off x="7350971" y="4881419"/>
            <a:ext cx="1018315" cy="1018315"/>
          </a:xfrm>
          <a:prstGeom prst="ellipse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75" name="Icon"/>
          <p:cNvSpPr/>
          <p:nvPr/>
        </p:nvSpPr>
        <p:spPr>
          <a:xfrm>
            <a:off x="7428128" y="4922281"/>
            <a:ext cx="864000" cy="936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ElegantIcons" panose="02000503000000000000" pitchFamily="2" charset="2"/>
              </a:rPr>
              <a:t>PLAN</a:t>
            </a:r>
          </a:p>
        </p:txBody>
      </p:sp>
      <p:sp>
        <p:nvSpPr>
          <p:cNvPr id="76" name="Subtitle Text"/>
          <p:cNvSpPr txBox="1"/>
          <p:nvPr/>
        </p:nvSpPr>
        <p:spPr>
          <a:xfrm>
            <a:off x="8529962" y="5390577"/>
            <a:ext cx="273188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All Contractors working under the mentioned Agreements (exception is private CBA work)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77" name="Title"/>
          <p:cNvSpPr txBox="1"/>
          <p:nvPr/>
        </p:nvSpPr>
        <p:spPr>
          <a:xfrm>
            <a:off x="8528571" y="5070047"/>
            <a:ext cx="223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all" spc="50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ato Black" panose="020F0A02020204030203" pitchFamily="34" charset="0"/>
              </a:rPr>
              <a:t>contractors</a:t>
            </a:r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6091852" y="5390578"/>
            <a:ext cx="0" cy="698539"/>
          </a:xfrm>
          <a:prstGeom prst="line">
            <a:avLst/>
          </a:prstGeom>
          <a:ln>
            <a:solidFill>
              <a:schemeClr val="tx2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age Title"/>
          <p:cNvSpPr txBox="1"/>
          <p:nvPr/>
        </p:nvSpPr>
        <p:spPr>
          <a:xfrm>
            <a:off x="2066606" y="1038110"/>
            <a:ext cx="80504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Who is Stipulated to</a:t>
            </a:r>
          </a:p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the Plan</a:t>
            </a:r>
            <a:endParaRPr kumimoji="0" lang="en-US" sz="3200" b="0" i="0" u="none" strike="noStrike" kern="0" cap="all" spc="50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725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3" grpId="0"/>
      <p:bldP spid="54" grpId="0"/>
      <p:bldP spid="64" grpId="0" animBg="1"/>
      <p:bldP spid="65" grpId="0"/>
      <p:bldP spid="66" grpId="0"/>
      <p:bldP spid="67" grpId="0"/>
      <p:bldP spid="74" grpId="0" animBg="1"/>
      <p:bldP spid="75" grpId="0"/>
      <p:bldP spid="76" grpId="0"/>
      <p:bldP spid="77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"/>
          <p:cNvSpPr>
            <a:spLocks/>
          </p:cNvSpPr>
          <p:nvPr/>
        </p:nvSpPr>
        <p:spPr bwMode="auto">
          <a:xfrm>
            <a:off x="0" y="0"/>
            <a:ext cx="6962775" cy="6867525"/>
          </a:xfrm>
          <a:custGeom>
            <a:avLst/>
            <a:gdLst>
              <a:gd name="T0" fmla="*/ 2192 w 2192"/>
              <a:gd name="T1" fmla="*/ 1 h 2162"/>
              <a:gd name="T2" fmla="*/ 1427 w 2192"/>
              <a:gd name="T3" fmla="*/ 2161 h 2162"/>
              <a:gd name="T4" fmla="*/ 0 w 2192"/>
              <a:gd name="T5" fmla="*/ 2161 h 2162"/>
              <a:gd name="T6" fmla="*/ 0 w 2192"/>
              <a:gd name="T7" fmla="*/ 1 h 2162"/>
              <a:gd name="T8" fmla="*/ 2192 w 2192"/>
              <a:gd name="T9" fmla="*/ 1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92" h="2162">
                <a:moveTo>
                  <a:pt x="2192" y="1"/>
                </a:moveTo>
                <a:cubicBezTo>
                  <a:pt x="1427" y="2161"/>
                  <a:pt x="1427" y="2161"/>
                  <a:pt x="1427" y="2161"/>
                </a:cubicBezTo>
                <a:cubicBezTo>
                  <a:pt x="892" y="2162"/>
                  <a:pt x="535" y="2159"/>
                  <a:pt x="0" y="2161"/>
                </a:cubicBezTo>
                <a:cubicBezTo>
                  <a:pt x="0" y="1"/>
                  <a:pt x="0" y="1"/>
                  <a:pt x="0" y="1"/>
                </a:cubicBezTo>
                <a:cubicBezTo>
                  <a:pt x="973" y="3"/>
                  <a:pt x="1219" y="0"/>
                  <a:pt x="2192" y="1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Page Title"/>
          <p:cNvSpPr txBox="1"/>
          <p:nvPr/>
        </p:nvSpPr>
        <p:spPr>
          <a:xfrm>
            <a:off x="154253" y="1597176"/>
            <a:ext cx="552038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WHAT CONSTITUTES </a:t>
            </a:r>
            <a:r>
              <a:rPr lang="en-US" sz="36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a</a:t>
            </a:r>
            <a:r>
              <a:rPr lang="en-US" sz="40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en-US" sz="3600" dirty="0">
                <a:solidFill>
                  <a:srgbClr val="FFC000"/>
                </a:solidFill>
                <a:latin typeface="+mj-lt"/>
                <a:cs typeface="Times New Roman" panose="02020603050405020304" pitchFamily="18" charset="0"/>
              </a:rPr>
              <a:t>JURISDICTIONAL DISPUTE</a:t>
            </a:r>
            <a:endParaRPr kumimoji="0" lang="en-US" sz="3600" b="0" i="0" u="none" strike="noStrike" kern="0" spc="50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2" name="Page Title"/>
          <p:cNvSpPr txBox="1"/>
          <p:nvPr/>
        </p:nvSpPr>
        <p:spPr>
          <a:xfrm>
            <a:off x="6636470" y="3645165"/>
            <a:ext cx="5428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When another craft is doing or claiming your work.</a:t>
            </a:r>
          </a:p>
        </p:txBody>
      </p:sp>
      <p:sp>
        <p:nvSpPr>
          <p:cNvPr id="10" name="Page Title"/>
          <p:cNvSpPr txBox="1"/>
          <p:nvPr/>
        </p:nvSpPr>
        <p:spPr>
          <a:xfrm>
            <a:off x="6636470" y="5273974"/>
            <a:ext cx="5428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Lato Light" panose="020F0302020204030203" pitchFamily="34" charset="0"/>
                <a:cs typeface="Times New Roman" panose="02020603050405020304" pitchFamily="18" charset="0"/>
              </a:rPr>
              <a:t>Work does not have to be started prior to filing Dispute.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860" y="4308105"/>
            <a:ext cx="1718209" cy="17182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199" y="3842085"/>
            <a:ext cx="619271" cy="61927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938" y="5354805"/>
            <a:ext cx="619271" cy="61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0215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/>
      <p:bldP spid="12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Welcome Subtitle"/>
          <p:cNvSpPr txBox="1"/>
          <p:nvPr/>
        </p:nvSpPr>
        <p:spPr>
          <a:xfrm>
            <a:off x="2318994" y="4557758"/>
            <a:ext cx="1553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Speak to the Contractor who was awarded the work.</a:t>
            </a:r>
          </a:p>
        </p:txBody>
      </p:sp>
      <p:sp>
        <p:nvSpPr>
          <p:cNvPr id="43" name="Oval 42"/>
          <p:cNvSpPr/>
          <p:nvPr/>
        </p:nvSpPr>
        <p:spPr>
          <a:xfrm>
            <a:off x="2432796" y="2734459"/>
            <a:ext cx="1440000" cy="1440000"/>
          </a:xfrm>
          <a:prstGeom prst="ellipse">
            <a:avLst/>
          </a:prstGeom>
          <a:noFill/>
          <a:ln w="6350"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49" name="Oval 48"/>
          <p:cNvSpPr/>
          <p:nvPr/>
        </p:nvSpPr>
        <p:spPr>
          <a:xfrm>
            <a:off x="4438831" y="2734459"/>
            <a:ext cx="1440000" cy="14400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50" name="Oval 49"/>
          <p:cNvSpPr/>
          <p:nvPr/>
        </p:nvSpPr>
        <p:spPr>
          <a:xfrm>
            <a:off x="6444866" y="2734459"/>
            <a:ext cx="1440000" cy="14400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51" name="Oval 50"/>
          <p:cNvSpPr/>
          <p:nvPr/>
        </p:nvSpPr>
        <p:spPr>
          <a:xfrm>
            <a:off x="8450900" y="2734459"/>
            <a:ext cx="1440000" cy="1440000"/>
          </a:xfrm>
          <a:prstGeom prst="ellipse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47" name="Subtitle Text"/>
          <p:cNvSpPr txBox="1"/>
          <p:nvPr/>
        </p:nvSpPr>
        <p:spPr>
          <a:xfrm>
            <a:off x="3509011" y="1974707"/>
            <a:ext cx="5173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Try to resolve it at the Local Level -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 </a:t>
            </a:r>
          </a:p>
        </p:txBody>
      </p:sp>
      <p:sp>
        <p:nvSpPr>
          <p:cNvPr id="52" name="Page Title"/>
          <p:cNvSpPr txBox="1"/>
          <p:nvPr/>
        </p:nvSpPr>
        <p:spPr>
          <a:xfrm>
            <a:off x="2584199" y="717195"/>
            <a:ext cx="72115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Jurisdictional Dispute</a:t>
            </a:r>
            <a:b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</a:br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Procedures</a:t>
            </a:r>
          </a:p>
        </p:txBody>
      </p:sp>
      <p:sp>
        <p:nvSpPr>
          <p:cNvPr id="54" name="Welcome Subtitle"/>
          <p:cNvSpPr txBox="1"/>
          <p:nvPr/>
        </p:nvSpPr>
        <p:spPr>
          <a:xfrm>
            <a:off x="4372594" y="4539060"/>
            <a:ext cx="1553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Speak to the other Craft Representative.</a:t>
            </a:r>
          </a:p>
        </p:txBody>
      </p:sp>
      <p:sp>
        <p:nvSpPr>
          <p:cNvPr id="55" name="Welcome Subtitle"/>
          <p:cNvSpPr txBox="1"/>
          <p:nvPr/>
        </p:nvSpPr>
        <p:spPr>
          <a:xfrm>
            <a:off x="6482574" y="4557757"/>
            <a:ext cx="1553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Document all Communication with date, time, location, and who you spoke with.</a:t>
            </a:r>
          </a:p>
        </p:txBody>
      </p:sp>
      <p:sp>
        <p:nvSpPr>
          <p:cNvPr id="56" name="Welcome Subtitle"/>
          <p:cNvSpPr txBox="1"/>
          <p:nvPr/>
        </p:nvSpPr>
        <p:spPr>
          <a:xfrm>
            <a:off x="8449512" y="4541390"/>
            <a:ext cx="1553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These steps need to be done as soon as you are aware of the dispute.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716" y="3020636"/>
            <a:ext cx="934160" cy="934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482" y="2944639"/>
            <a:ext cx="996023" cy="9960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136" y="3025482"/>
            <a:ext cx="943165" cy="9431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990" y="2944639"/>
            <a:ext cx="986845" cy="98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9782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3" grpId="0" animBg="1"/>
      <p:bldP spid="49" grpId="0" animBg="1"/>
      <p:bldP spid="50" grpId="0" animBg="1"/>
      <p:bldP spid="51" grpId="0" animBg="1"/>
      <p:bldP spid="47" grpId="0"/>
      <p:bldP spid="52" grpId="0"/>
      <p:bldP spid="54" grpId="0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61"/>
          <p:cNvSpPr>
            <a:spLocks/>
          </p:cNvSpPr>
          <p:nvPr/>
        </p:nvSpPr>
        <p:spPr bwMode="auto">
          <a:xfrm>
            <a:off x="7173682" y="2436812"/>
            <a:ext cx="2725738" cy="4432300"/>
          </a:xfrm>
          <a:custGeom>
            <a:avLst/>
            <a:gdLst>
              <a:gd name="connsiteX0" fmla="*/ 0 w 2725738"/>
              <a:gd name="connsiteY0" fmla="*/ 0 h 4432300"/>
              <a:gd name="connsiteX1" fmla="*/ 1761612 w 2725738"/>
              <a:gd name="connsiteY1" fmla="*/ 0 h 4432300"/>
              <a:gd name="connsiteX2" fmla="*/ 1761612 w 2725738"/>
              <a:gd name="connsiteY2" fmla="*/ 171307 h 4432300"/>
              <a:gd name="connsiteX3" fmla="*/ 1761612 w 2725738"/>
              <a:gd name="connsiteY3" fmla="*/ 2516172 h 4432300"/>
              <a:gd name="connsiteX4" fmla="*/ 1761612 w 2725738"/>
              <a:gd name="connsiteY4" fmla="*/ 2684336 h 4432300"/>
              <a:gd name="connsiteX5" fmla="*/ 1873499 w 2725738"/>
              <a:gd name="connsiteY5" fmla="*/ 2953084 h 4432300"/>
              <a:gd name="connsiteX6" fmla="*/ 2725738 w 2725738"/>
              <a:gd name="connsiteY6" fmla="*/ 3457575 h 4432300"/>
              <a:gd name="connsiteX7" fmla="*/ 2711819 w 2725738"/>
              <a:gd name="connsiteY7" fmla="*/ 3457575 h 4432300"/>
              <a:gd name="connsiteX8" fmla="*/ 2693988 w 2725738"/>
              <a:gd name="connsiteY8" fmla="*/ 3457575 h 4432300"/>
              <a:gd name="connsiteX9" fmla="*/ 2693988 w 2725738"/>
              <a:gd name="connsiteY9" fmla="*/ 4432300 h 4432300"/>
              <a:gd name="connsiteX10" fmla="*/ 600075 w 2725738"/>
              <a:gd name="connsiteY10" fmla="*/ 4432300 h 4432300"/>
              <a:gd name="connsiteX11" fmla="*/ 600075 w 2725738"/>
              <a:gd name="connsiteY11" fmla="*/ 3451225 h 4432300"/>
              <a:gd name="connsiteX12" fmla="*/ 607622 w 2725738"/>
              <a:gd name="connsiteY12" fmla="*/ 3451225 h 4432300"/>
              <a:gd name="connsiteX13" fmla="*/ 606038 w 2725738"/>
              <a:gd name="connsiteY13" fmla="*/ 3449693 h 4432300"/>
              <a:gd name="connsiteX14" fmla="*/ 92842 w 2725738"/>
              <a:gd name="connsiteY14" fmla="*/ 2953084 h 4432300"/>
              <a:gd name="connsiteX15" fmla="*/ 0 w 2725738"/>
              <a:gd name="connsiteY15" fmla="*/ 2615184 h 4432300"/>
              <a:gd name="connsiteX16" fmla="*/ 0 w 2725738"/>
              <a:gd name="connsiteY16" fmla="*/ 2432876 h 4432300"/>
              <a:gd name="connsiteX17" fmla="*/ 0 w 2725738"/>
              <a:gd name="connsiteY17" fmla="*/ 0 h 443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25738" h="4432300">
                <a:moveTo>
                  <a:pt x="0" y="0"/>
                </a:moveTo>
                <a:cubicBezTo>
                  <a:pt x="0" y="0"/>
                  <a:pt x="0" y="0"/>
                  <a:pt x="1761612" y="0"/>
                </a:cubicBezTo>
                <a:cubicBezTo>
                  <a:pt x="1761612" y="37719"/>
                  <a:pt x="1761612" y="94298"/>
                  <a:pt x="1761612" y="171307"/>
                </a:cubicBezTo>
                <a:cubicBezTo>
                  <a:pt x="1761612" y="171307"/>
                  <a:pt x="1761612" y="1914239"/>
                  <a:pt x="1761612" y="2516172"/>
                </a:cubicBezTo>
                <a:cubicBezTo>
                  <a:pt x="1761612" y="2593181"/>
                  <a:pt x="1761612" y="2651332"/>
                  <a:pt x="1761612" y="2684336"/>
                </a:cubicBezTo>
                <a:cubicBezTo>
                  <a:pt x="1761612" y="2836783"/>
                  <a:pt x="1830649" y="2916936"/>
                  <a:pt x="1873499" y="2953084"/>
                </a:cubicBezTo>
                <a:cubicBezTo>
                  <a:pt x="1894923" y="2973515"/>
                  <a:pt x="2725738" y="3457575"/>
                  <a:pt x="2725738" y="3457575"/>
                </a:cubicBezTo>
                <a:cubicBezTo>
                  <a:pt x="2725738" y="3457575"/>
                  <a:pt x="2725738" y="3457575"/>
                  <a:pt x="2711819" y="3457575"/>
                </a:cubicBezTo>
                <a:lnTo>
                  <a:pt x="2693988" y="3457575"/>
                </a:lnTo>
                <a:lnTo>
                  <a:pt x="2693988" y="4432300"/>
                </a:lnTo>
                <a:lnTo>
                  <a:pt x="600075" y="4432300"/>
                </a:lnTo>
                <a:lnTo>
                  <a:pt x="600075" y="3451225"/>
                </a:lnTo>
                <a:lnTo>
                  <a:pt x="607622" y="3451225"/>
                </a:lnTo>
                <a:lnTo>
                  <a:pt x="606038" y="3449693"/>
                </a:lnTo>
                <a:cubicBezTo>
                  <a:pt x="581600" y="3426045"/>
                  <a:pt x="483849" y="3331452"/>
                  <a:pt x="92842" y="2953084"/>
                </a:cubicBezTo>
                <a:cubicBezTo>
                  <a:pt x="92842" y="2953084"/>
                  <a:pt x="0" y="2915365"/>
                  <a:pt x="0" y="2615184"/>
                </a:cubicBezTo>
                <a:cubicBezTo>
                  <a:pt x="0" y="2579037"/>
                  <a:pt x="0" y="2516172"/>
                  <a:pt x="0" y="2432876"/>
                </a:cubicBezTo>
                <a:cubicBezTo>
                  <a:pt x="0" y="1879664"/>
                  <a:pt x="0" y="440055"/>
                  <a:pt x="0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Freeform 59"/>
          <p:cNvSpPr>
            <a:spLocks/>
          </p:cNvSpPr>
          <p:nvPr/>
        </p:nvSpPr>
        <p:spPr bwMode="auto">
          <a:xfrm>
            <a:off x="2268307" y="2436812"/>
            <a:ext cx="2676525" cy="4432300"/>
          </a:xfrm>
          <a:custGeom>
            <a:avLst/>
            <a:gdLst>
              <a:gd name="connsiteX0" fmla="*/ 828675 w 2676525"/>
              <a:gd name="connsiteY0" fmla="*/ 0 h 4432300"/>
              <a:gd name="connsiteX1" fmla="*/ 2676525 w 2676525"/>
              <a:gd name="connsiteY1" fmla="*/ 0 h 4432300"/>
              <a:gd name="connsiteX2" fmla="*/ 2676525 w 2676525"/>
              <a:gd name="connsiteY2" fmla="*/ 2432876 h 4432300"/>
              <a:gd name="connsiteX3" fmla="*/ 2676525 w 2676525"/>
              <a:gd name="connsiteY3" fmla="*/ 2615184 h 4432300"/>
              <a:gd name="connsiteX4" fmla="*/ 2597944 w 2676525"/>
              <a:gd name="connsiteY4" fmla="*/ 2953084 h 4432300"/>
              <a:gd name="connsiteX5" fmla="*/ 2195716 w 2676525"/>
              <a:gd name="connsiteY5" fmla="*/ 3368772 h 4432300"/>
              <a:gd name="connsiteX6" fmla="*/ 2114550 w 2676525"/>
              <a:gd name="connsiteY6" fmla="*/ 3452653 h 4432300"/>
              <a:gd name="connsiteX7" fmla="*/ 2114550 w 2676525"/>
              <a:gd name="connsiteY7" fmla="*/ 4432300 h 4432300"/>
              <a:gd name="connsiteX8" fmla="*/ 19050 w 2676525"/>
              <a:gd name="connsiteY8" fmla="*/ 4432300 h 4432300"/>
              <a:gd name="connsiteX9" fmla="*/ 19050 w 2676525"/>
              <a:gd name="connsiteY9" fmla="*/ 3457575 h 4432300"/>
              <a:gd name="connsiteX10" fmla="*/ 0 w 2676525"/>
              <a:gd name="connsiteY10" fmla="*/ 3457575 h 4432300"/>
              <a:gd name="connsiteX11" fmla="*/ 707231 w 2676525"/>
              <a:gd name="connsiteY11" fmla="*/ 2953084 h 4432300"/>
              <a:gd name="connsiteX12" fmla="*/ 828675 w 2676525"/>
              <a:gd name="connsiteY12" fmla="*/ 2684336 h 4432300"/>
              <a:gd name="connsiteX13" fmla="*/ 828675 w 2676525"/>
              <a:gd name="connsiteY13" fmla="*/ 2516172 h 4432300"/>
              <a:gd name="connsiteX14" fmla="*/ 828675 w 2676525"/>
              <a:gd name="connsiteY14" fmla="*/ 171307 h 4432300"/>
              <a:gd name="connsiteX15" fmla="*/ 828675 w 2676525"/>
              <a:gd name="connsiteY15" fmla="*/ 0 h 443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76525" h="4432300">
                <a:moveTo>
                  <a:pt x="828675" y="0"/>
                </a:moveTo>
                <a:cubicBezTo>
                  <a:pt x="828675" y="0"/>
                  <a:pt x="828675" y="0"/>
                  <a:pt x="2676525" y="0"/>
                </a:cubicBezTo>
                <a:cubicBezTo>
                  <a:pt x="2676525" y="440055"/>
                  <a:pt x="2676525" y="1879664"/>
                  <a:pt x="2676525" y="2432876"/>
                </a:cubicBezTo>
                <a:cubicBezTo>
                  <a:pt x="2676525" y="2516172"/>
                  <a:pt x="2676525" y="2579037"/>
                  <a:pt x="2676525" y="2615184"/>
                </a:cubicBezTo>
                <a:cubicBezTo>
                  <a:pt x="2676525" y="2915365"/>
                  <a:pt x="2597944" y="2953084"/>
                  <a:pt x="2597944" y="2953084"/>
                </a:cubicBezTo>
                <a:cubicBezTo>
                  <a:pt x="2597944" y="2953084"/>
                  <a:pt x="2597944" y="2953084"/>
                  <a:pt x="2195716" y="3368772"/>
                </a:cubicBezTo>
                <a:lnTo>
                  <a:pt x="2114550" y="3452653"/>
                </a:lnTo>
                <a:lnTo>
                  <a:pt x="2114550" y="4432300"/>
                </a:lnTo>
                <a:lnTo>
                  <a:pt x="19050" y="4432300"/>
                </a:lnTo>
                <a:lnTo>
                  <a:pt x="19050" y="3457575"/>
                </a:lnTo>
                <a:lnTo>
                  <a:pt x="0" y="3457575"/>
                </a:lnTo>
                <a:cubicBezTo>
                  <a:pt x="0" y="3457575"/>
                  <a:pt x="685800" y="2971943"/>
                  <a:pt x="707231" y="2953084"/>
                </a:cubicBezTo>
                <a:cubicBezTo>
                  <a:pt x="752475" y="2912221"/>
                  <a:pt x="828675" y="2821067"/>
                  <a:pt x="828675" y="2684336"/>
                </a:cubicBezTo>
                <a:cubicBezTo>
                  <a:pt x="828675" y="2651332"/>
                  <a:pt x="828675" y="2593181"/>
                  <a:pt x="828675" y="2516172"/>
                </a:cubicBezTo>
                <a:cubicBezTo>
                  <a:pt x="828675" y="1914239"/>
                  <a:pt x="828675" y="171307"/>
                  <a:pt x="828675" y="171307"/>
                </a:cubicBezTo>
                <a:cubicBezTo>
                  <a:pt x="828675" y="94298"/>
                  <a:pt x="828675" y="37719"/>
                  <a:pt x="828675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Freeform 60"/>
          <p:cNvSpPr>
            <a:spLocks/>
          </p:cNvSpPr>
          <p:nvPr/>
        </p:nvSpPr>
        <p:spPr bwMode="auto">
          <a:xfrm>
            <a:off x="4378095" y="2128837"/>
            <a:ext cx="3409950" cy="4740276"/>
          </a:xfrm>
          <a:custGeom>
            <a:avLst/>
            <a:gdLst>
              <a:gd name="connsiteX0" fmla="*/ 561975 w 3409950"/>
              <a:gd name="connsiteY0" fmla="*/ 0 h 4740276"/>
              <a:gd name="connsiteX1" fmla="*/ 2800350 w 3409950"/>
              <a:gd name="connsiteY1" fmla="*/ 0 h 4740276"/>
              <a:gd name="connsiteX2" fmla="*/ 2800350 w 3409950"/>
              <a:gd name="connsiteY2" fmla="*/ 183878 h 4740276"/>
              <a:gd name="connsiteX3" fmla="*/ 2800350 w 3409950"/>
              <a:gd name="connsiteY3" fmla="*/ 2740880 h 4740276"/>
              <a:gd name="connsiteX4" fmla="*/ 2800350 w 3409950"/>
              <a:gd name="connsiteY4" fmla="*/ 2923186 h 4740276"/>
              <a:gd name="connsiteX5" fmla="*/ 2890838 w 3409950"/>
              <a:gd name="connsiteY5" fmla="*/ 3262653 h 4740276"/>
              <a:gd name="connsiteX6" fmla="*/ 3409950 w 3409950"/>
              <a:gd name="connsiteY6" fmla="*/ 3767138 h 4740276"/>
              <a:gd name="connsiteX7" fmla="*/ 3397250 w 3409950"/>
              <a:gd name="connsiteY7" fmla="*/ 3767138 h 4740276"/>
              <a:gd name="connsiteX8" fmla="*/ 3397250 w 3409950"/>
              <a:gd name="connsiteY8" fmla="*/ 4740276 h 4740276"/>
              <a:gd name="connsiteX9" fmla="*/ 6350 w 3409950"/>
              <a:gd name="connsiteY9" fmla="*/ 4740276 h 4740276"/>
              <a:gd name="connsiteX10" fmla="*/ 6350 w 3409950"/>
              <a:gd name="connsiteY10" fmla="*/ 3767138 h 4740276"/>
              <a:gd name="connsiteX11" fmla="*/ 833 w 3409950"/>
              <a:gd name="connsiteY11" fmla="*/ 3767138 h 4740276"/>
              <a:gd name="connsiteX12" fmla="*/ 0 w 3409950"/>
              <a:gd name="connsiteY12" fmla="*/ 3767138 h 4740276"/>
              <a:gd name="connsiteX13" fmla="*/ 6350 w 3409950"/>
              <a:gd name="connsiteY13" fmla="*/ 3760544 h 4740276"/>
              <a:gd name="connsiteX14" fmla="*/ 6350 w 3409950"/>
              <a:gd name="connsiteY14" fmla="*/ 3759201 h 4740276"/>
              <a:gd name="connsiteX15" fmla="*/ 7643 w 3409950"/>
              <a:gd name="connsiteY15" fmla="*/ 3759201 h 4740276"/>
              <a:gd name="connsiteX16" fmla="*/ 85509 w 3409950"/>
              <a:gd name="connsiteY16" fmla="*/ 3678336 h 4740276"/>
              <a:gd name="connsiteX17" fmla="*/ 485775 w 3409950"/>
              <a:gd name="connsiteY17" fmla="*/ 3262653 h 4740276"/>
              <a:gd name="connsiteX18" fmla="*/ 561975 w 3409950"/>
              <a:gd name="connsiteY18" fmla="*/ 2923186 h 4740276"/>
              <a:gd name="connsiteX19" fmla="*/ 561975 w 3409950"/>
              <a:gd name="connsiteY19" fmla="*/ 2740880 h 4740276"/>
              <a:gd name="connsiteX20" fmla="*/ 561975 w 3409950"/>
              <a:gd name="connsiteY20" fmla="*/ 183878 h 4740276"/>
              <a:gd name="connsiteX21" fmla="*/ 561975 w 3409950"/>
              <a:gd name="connsiteY21" fmla="*/ 0 h 4740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409950" h="4740276">
                <a:moveTo>
                  <a:pt x="561975" y="0"/>
                </a:moveTo>
                <a:lnTo>
                  <a:pt x="2800350" y="0"/>
                </a:lnTo>
                <a:cubicBezTo>
                  <a:pt x="2800350" y="36147"/>
                  <a:pt x="2800350" y="100583"/>
                  <a:pt x="2800350" y="183878"/>
                </a:cubicBezTo>
                <a:cubicBezTo>
                  <a:pt x="2800350" y="183878"/>
                  <a:pt x="2800350" y="2085520"/>
                  <a:pt x="2800350" y="2740880"/>
                </a:cubicBezTo>
                <a:cubicBezTo>
                  <a:pt x="2800350" y="2824175"/>
                  <a:pt x="2800350" y="2887039"/>
                  <a:pt x="2800350" y="2923186"/>
                </a:cubicBezTo>
                <a:cubicBezTo>
                  <a:pt x="2800350" y="3223363"/>
                  <a:pt x="2890838" y="3262653"/>
                  <a:pt x="2890838" y="3262653"/>
                </a:cubicBezTo>
                <a:cubicBezTo>
                  <a:pt x="3409950" y="3767138"/>
                  <a:pt x="3409950" y="3767138"/>
                  <a:pt x="3409950" y="3767138"/>
                </a:cubicBezTo>
                <a:lnTo>
                  <a:pt x="3397250" y="3767138"/>
                </a:lnTo>
                <a:lnTo>
                  <a:pt x="3397250" y="4740276"/>
                </a:lnTo>
                <a:lnTo>
                  <a:pt x="6350" y="4740276"/>
                </a:lnTo>
                <a:lnTo>
                  <a:pt x="6350" y="3767138"/>
                </a:lnTo>
                <a:lnTo>
                  <a:pt x="833" y="3767138"/>
                </a:lnTo>
                <a:cubicBezTo>
                  <a:pt x="0" y="3767138"/>
                  <a:pt x="0" y="3767138"/>
                  <a:pt x="0" y="3767138"/>
                </a:cubicBezTo>
                <a:lnTo>
                  <a:pt x="6350" y="3760544"/>
                </a:lnTo>
                <a:lnTo>
                  <a:pt x="6350" y="3759201"/>
                </a:lnTo>
                <a:lnTo>
                  <a:pt x="7643" y="3759201"/>
                </a:lnTo>
                <a:lnTo>
                  <a:pt x="85509" y="3678336"/>
                </a:lnTo>
                <a:cubicBezTo>
                  <a:pt x="485775" y="3262653"/>
                  <a:pt x="485775" y="3262653"/>
                  <a:pt x="485775" y="3262653"/>
                </a:cubicBezTo>
                <a:cubicBezTo>
                  <a:pt x="485775" y="3262653"/>
                  <a:pt x="561975" y="3223363"/>
                  <a:pt x="561975" y="2923186"/>
                </a:cubicBezTo>
                <a:cubicBezTo>
                  <a:pt x="561975" y="2887039"/>
                  <a:pt x="561975" y="2824175"/>
                  <a:pt x="561975" y="2740880"/>
                </a:cubicBezTo>
                <a:cubicBezTo>
                  <a:pt x="561975" y="2085520"/>
                  <a:pt x="561975" y="183878"/>
                  <a:pt x="561975" y="183878"/>
                </a:cubicBezTo>
                <a:cubicBezTo>
                  <a:pt x="561975" y="100583"/>
                  <a:pt x="561975" y="36147"/>
                  <a:pt x="561975" y="0"/>
                </a:cubicBezTo>
                <a:close/>
              </a:path>
            </a:pathLst>
          </a:custGeom>
          <a:gradFill>
            <a:gsLst>
              <a:gs pos="86000">
                <a:schemeClr val="accent1">
                  <a:alpha val="0"/>
                </a:schemeClr>
              </a:gs>
              <a:gs pos="56000">
                <a:schemeClr val="accent1">
                  <a:alpha val="0"/>
                </a:schemeClr>
              </a:gs>
              <a:gs pos="76000">
                <a:schemeClr val="accent1">
                  <a:alpha val="29000"/>
                </a:schemeClr>
              </a:gs>
              <a:gs pos="33000">
                <a:schemeClr val="accent1">
                  <a:alpha val="0"/>
                </a:schemeClr>
              </a:gs>
              <a:gs pos="0">
                <a:schemeClr val="accent1">
                  <a:alpha val="0"/>
                </a:schemeClr>
              </a:gs>
              <a:gs pos="100000">
                <a:schemeClr val="accent1">
                  <a:alpha val="11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3" name="Freeform 62"/>
          <p:cNvSpPr>
            <a:spLocks/>
          </p:cNvSpPr>
          <p:nvPr/>
        </p:nvSpPr>
        <p:spPr bwMode="auto">
          <a:xfrm>
            <a:off x="8934220" y="2829386"/>
            <a:ext cx="3249613" cy="4054475"/>
          </a:xfrm>
          <a:custGeom>
            <a:avLst/>
            <a:gdLst>
              <a:gd name="connsiteX0" fmla="*/ 0 w 3249613"/>
              <a:gd name="connsiteY0" fmla="*/ 0 h 4054475"/>
              <a:gd name="connsiteX1" fmla="*/ 1495060 w 3249613"/>
              <a:gd name="connsiteY1" fmla="*/ 0 h 4054475"/>
              <a:gd name="connsiteX2" fmla="*/ 1495060 w 3249613"/>
              <a:gd name="connsiteY2" fmla="*/ 150846 h 4054475"/>
              <a:gd name="connsiteX3" fmla="*/ 1495060 w 3249613"/>
              <a:gd name="connsiteY3" fmla="*/ 2240688 h 4054475"/>
              <a:gd name="connsiteX4" fmla="*/ 1495060 w 3249613"/>
              <a:gd name="connsiteY4" fmla="*/ 2389962 h 4054475"/>
              <a:gd name="connsiteX5" fmla="*/ 1768837 w 3249613"/>
              <a:gd name="connsiteY5" fmla="*/ 2657085 h 4054475"/>
              <a:gd name="connsiteX6" fmla="*/ 3115083 w 3249613"/>
              <a:gd name="connsiteY6" fmla="*/ 3042794 h 4054475"/>
              <a:gd name="connsiteX7" fmla="*/ 3221907 w 3249613"/>
              <a:gd name="connsiteY7" fmla="*/ 3073400 h 4054475"/>
              <a:gd name="connsiteX8" fmla="*/ 3248025 w 3249613"/>
              <a:gd name="connsiteY8" fmla="*/ 3073400 h 4054475"/>
              <a:gd name="connsiteX9" fmla="*/ 3248025 w 3249613"/>
              <a:gd name="connsiteY9" fmla="*/ 3080883 h 4054475"/>
              <a:gd name="connsiteX10" fmla="*/ 3249613 w 3249613"/>
              <a:gd name="connsiteY10" fmla="*/ 3081338 h 4054475"/>
              <a:gd name="connsiteX11" fmla="*/ 3248025 w 3249613"/>
              <a:gd name="connsiteY11" fmla="*/ 3081337 h 4054475"/>
              <a:gd name="connsiteX12" fmla="*/ 3248025 w 3249613"/>
              <a:gd name="connsiteY12" fmla="*/ 4054475 h 4054475"/>
              <a:gd name="connsiteX13" fmla="*/ 933450 w 3249613"/>
              <a:gd name="connsiteY13" fmla="*/ 4054475 h 4054475"/>
              <a:gd name="connsiteX14" fmla="*/ 933450 w 3249613"/>
              <a:gd name="connsiteY14" fmla="*/ 3073400 h 4054475"/>
              <a:gd name="connsiteX15" fmla="*/ 953245 w 3249613"/>
              <a:gd name="connsiteY15" fmla="*/ 3073400 h 4054475"/>
              <a:gd name="connsiteX16" fmla="*/ 928428 w 3249613"/>
              <a:gd name="connsiteY16" fmla="*/ 3058932 h 4054475"/>
              <a:gd name="connsiteX17" fmla="*/ 111891 w 3249613"/>
              <a:gd name="connsiteY17" fmla="*/ 2575376 h 4054475"/>
              <a:gd name="connsiteX18" fmla="*/ 0 w 3249613"/>
              <a:gd name="connsiteY18" fmla="*/ 2306683 h 4054475"/>
              <a:gd name="connsiteX19" fmla="*/ 0 w 3249613"/>
              <a:gd name="connsiteY19" fmla="*/ 2138552 h 4054475"/>
              <a:gd name="connsiteX20" fmla="*/ 0 w 3249613"/>
              <a:gd name="connsiteY20" fmla="*/ 0 h 405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49613" h="4054475">
                <a:moveTo>
                  <a:pt x="0" y="0"/>
                </a:moveTo>
                <a:cubicBezTo>
                  <a:pt x="0" y="0"/>
                  <a:pt x="0" y="0"/>
                  <a:pt x="1495060" y="0"/>
                </a:cubicBezTo>
                <a:cubicBezTo>
                  <a:pt x="1495060" y="31426"/>
                  <a:pt x="1495060" y="83280"/>
                  <a:pt x="1495060" y="150846"/>
                </a:cubicBezTo>
                <a:cubicBezTo>
                  <a:pt x="1495060" y="150846"/>
                  <a:pt x="1495060" y="1704871"/>
                  <a:pt x="1495060" y="2240688"/>
                </a:cubicBezTo>
                <a:cubicBezTo>
                  <a:pt x="1495060" y="2308254"/>
                  <a:pt x="1495060" y="2360107"/>
                  <a:pt x="1495060" y="2389962"/>
                </a:cubicBezTo>
                <a:cubicBezTo>
                  <a:pt x="1495060" y="2564377"/>
                  <a:pt x="1737888" y="2647657"/>
                  <a:pt x="1768837" y="2657085"/>
                </a:cubicBezTo>
                <a:cubicBezTo>
                  <a:pt x="1768837" y="2657085"/>
                  <a:pt x="1768837" y="2657085"/>
                  <a:pt x="3115083" y="3042794"/>
                </a:cubicBezTo>
                <a:lnTo>
                  <a:pt x="3221907" y="3073400"/>
                </a:lnTo>
                <a:lnTo>
                  <a:pt x="3248025" y="3073400"/>
                </a:lnTo>
                <a:lnTo>
                  <a:pt x="3248025" y="3080883"/>
                </a:lnTo>
                <a:lnTo>
                  <a:pt x="3249613" y="3081338"/>
                </a:lnTo>
                <a:lnTo>
                  <a:pt x="3248025" y="3081337"/>
                </a:lnTo>
                <a:lnTo>
                  <a:pt x="3248025" y="4054475"/>
                </a:lnTo>
                <a:lnTo>
                  <a:pt x="933450" y="4054475"/>
                </a:lnTo>
                <a:lnTo>
                  <a:pt x="933450" y="3073400"/>
                </a:lnTo>
                <a:lnTo>
                  <a:pt x="953245" y="3073400"/>
                </a:lnTo>
                <a:lnTo>
                  <a:pt x="928428" y="3058932"/>
                </a:lnTo>
                <a:cubicBezTo>
                  <a:pt x="769105" y="2966019"/>
                  <a:pt x="130639" y="2593250"/>
                  <a:pt x="111891" y="2575376"/>
                </a:cubicBezTo>
                <a:cubicBezTo>
                  <a:pt x="69039" y="2539236"/>
                  <a:pt x="0" y="2459100"/>
                  <a:pt x="0" y="2306683"/>
                </a:cubicBezTo>
                <a:cubicBezTo>
                  <a:pt x="0" y="2273685"/>
                  <a:pt x="0" y="2215547"/>
                  <a:pt x="0" y="2138552"/>
                </a:cubicBezTo>
                <a:cubicBezTo>
                  <a:pt x="0" y="1665588"/>
                  <a:pt x="0" y="483963"/>
                  <a:pt x="0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9" name="Freeform 58"/>
          <p:cNvSpPr>
            <a:spLocks noChangeArrowheads="1"/>
          </p:cNvSpPr>
          <p:nvPr/>
        </p:nvSpPr>
        <p:spPr bwMode="auto">
          <a:xfrm>
            <a:off x="-6581" y="2814638"/>
            <a:ext cx="3103563" cy="4054475"/>
          </a:xfrm>
          <a:custGeom>
            <a:avLst/>
            <a:gdLst>
              <a:gd name="connsiteX0" fmla="*/ 1570430 w 3103563"/>
              <a:gd name="connsiteY0" fmla="*/ 0 h 4054475"/>
              <a:gd name="connsiteX1" fmla="*/ 3103563 w 3103563"/>
              <a:gd name="connsiteY1" fmla="*/ 0 h 4054475"/>
              <a:gd name="connsiteX2" fmla="*/ 3103563 w 3103563"/>
              <a:gd name="connsiteY2" fmla="*/ 2138495 h 4054475"/>
              <a:gd name="connsiteX3" fmla="*/ 3103563 w 3103563"/>
              <a:gd name="connsiteY3" fmla="*/ 2306621 h 4054475"/>
              <a:gd name="connsiteX4" fmla="*/ 2982150 w 3103563"/>
              <a:gd name="connsiteY4" fmla="*/ 2575308 h 4054475"/>
              <a:gd name="connsiteX5" fmla="*/ 2305193 w 3103563"/>
              <a:gd name="connsiteY5" fmla="*/ 3058675 h 4054475"/>
              <a:gd name="connsiteX6" fmla="*/ 2293938 w 3103563"/>
              <a:gd name="connsiteY6" fmla="*/ 3066732 h 4054475"/>
              <a:gd name="connsiteX7" fmla="*/ 2293938 w 3103563"/>
              <a:gd name="connsiteY7" fmla="*/ 4054475 h 4054475"/>
              <a:gd name="connsiteX8" fmla="*/ 0 w 3103563"/>
              <a:gd name="connsiteY8" fmla="*/ 4054475 h 4054475"/>
              <a:gd name="connsiteX9" fmla="*/ 0 w 3103563"/>
              <a:gd name="connsiteY9" fmla="*/ 3058652 h 4054475"/>
              <a:gd name="connsiteX10" fmla="*/ 42349 w 3103563"/>
              <a:gd name="connsiteY10" fmla="*/ 3058652 h 4054475"/>
              <a:gd name="connsiteX11" fmla="*/ 69255 w 3103563"/>
              <a:gd name="connsiteY11" fmla="*/ 3049954 h 4054475"/>
              <a:gd name="connsiteX12" fmla="*/ 1284753 w 3103563"/>
              <a:gd name="connsiteY12" fmla="*/ 2657014 h 4054475"/>
              <a:gd name="connsiteX13" fmla="*/ 1570430 w 3103563"/>
              <a:gd name="connsiteY13" fmla="*/ 2389898 h 4054475"/>
              <a:gd name="connsiteX14" fmla="*/ 1570430 w 3103563"/>
              <a:gd name="connsiteY14" fmla="*/ 2240628 h 4054475"/>
              <a:gd name="connsiteX15" fmla="*/ 1570430 w 3103563"/>
              <a:gd name="connsiteY15" fmla="*/ 150842 h 4054475"/>
              <a:gd name="connsiteX16" fmla="*/ 1570430 w 3103563"/>
              <a:gd name="connsiteY16" fmla="*/ 0 h 405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103563" h="4054475">
                <a:moveTo>
                  <a:pt x="1570430" y="0"/>
                </a:moveTo>
                <a:cubicBezTo>
                  <a:pt x="1570430" y="0"/>
                  <a:pt x="1570430" y="0"/>
                  <a:pt x="3103563" y="0"/>
                </a:cubicBezTo>
                <a:cubicBezTo>
                  <a:pt x="3103563" y="483950"/>
                  <a:pt x="3103563" y="1665544"/>
                  <a:pt x="3103563" y="2138495"/>
                </a:cubicBezTo>
                <a:cubicBezTo>
                  <a:pt x="3103563" y="2215488"/>
                  <a:pt x="3103563" y="2273625"/>
                  <a:pt x="3103563" y="2306621"/>
                </a:cubicBezTo>
                <a:cubicBezTo>
                  <a:pt x="3103563" y="2443321"/>
                  <a:pt x="3027383" y="2534455"/>
                  <a:pt x="2982150" y="2575308"/>
                </a:cubicBezTo>
                <a:cubicBezTo>
                  <a:pt x="2964296" y="2591512"/>
                  <a:pt x="2435905" y="2965393"/>
                  <a:pt x="2305193" y="3058675"/>
                </a:cubicBezTo>
                <a:lnTo>
                  <a:pt x="2293938" y="3066732"/>
                </a:lnTo>
                <a:lnTo>
                  <a:pt x="2293938" y="4054475"/>
                </a:lnTo>
                <a:lnTo>
                  <a:pt x="0" y="4054475"/>
                </a:lnTo>
                <a:lnTo>
                  <a:pt x="0" y="3058652"/>
                </a:lnTo>
                <a:lnTo>
                  <a:pt x="42349" y="3058652"/>
                </a:lnTo>
                <a:lnTo>
                  <a:pt x="69255" y="3049954"/>
                </a:lnTo>
                <a:cubicBezTo>
                  <a:pt x="182033" y="3013495"/>
                  <a:pt x="482775" y="2916273"/>
                  <a:pt x="1284753" y="2657014"/>
                </a:cubicBezTo>
                <a:cubicBezTo>
                  <a:pt x="1315702" y="2649158"/>
                  <a:pt x="1570430" y="2576879"/>
                  <a:pt x="1570430" y="2389898"/>
                </a:cubicBezTo>
                <a:cubicBezTo>
                  <a:pt x="1570430" y="2360044"/>
                  <a:pt x="1570430" y="2308192"/>
                  <a:pt x="1570430" y="2240628"/>
                </a:cubicBezTo>
                <a:cubicBezTo>
                  <a:pt x="1570430" y="1704825"/>
                  <a:pt x="1570430" y="150842"/>
                  <a:pt x="1570430" y="150842"/>
                </a:cubicBezTo>
                <a:cubicBezTo>
                  <a:pt x="1570430" y="83277"/>
                  <a:pt x="1570430" y="31425"/>
                  <a:pt x="1570430" y="0"/>
                </a:cubicBezTo>
                <a:close/>
              </a:path>
            </a:pathLst>
          </a:custGeom>
          <a:gradFill>
            <a:gsLst>
              <a:gs pos="86000">
                <a:srgbClr val="8D8D8D">
                  <a:alpha val="0"/>
                </a:srgbClr>
              </a:gs>
              <a:gs pos="56000">
                <a:srgbClr val="9B9B9B">
                  <a:alpha val="0"/>
                </a:srgbClr>
              </a:gs>
              <a:gs pos="76000">
                <a:srgbClr val="959595">
                  <a:alpha val="33000"/>
                </a:srgbClr>
              </a:gs>
              <a:gs pos="33000">
                <a:schemeClr val="tx1">
                  <a:lumMod val="65000"/>
                  <a:alpha val="0"/>
                </a:schemeClr>
              </a:gs>
              <a:gs pos="0">
                <a:schemeClr val="tx1">
                  <a:lumMod val="65000"/>
                  <a:alpha val="0"/>
                </a:schemeClr>
              </a:gs>
              <a:gs pos="100000">
                <a:schemeClr val="tx1">
                  <a:lumMod val="50000"/>
                  <a:alpha val="21000"/>
                </a:schemeClr>
              </a:gs>
            </a:gsLst>
            <a:lin ang="5400000" scaled="0"/>
          </a:gradFill>
          <a:ln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4" name="Icon"/>
          <p:cNvSpPr/>
          <p:nvPr/>
        </p:nvSpPr>
        <p:spPr>
          <a:xfrm>
            <a:off x="5720927" y="2076607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ElegantIcons" panose="02000503000000000000" pitchFamily="2" charset="2"/>
              </a:rPr>
              <a:t>1</a:t>
            </a:r>
          </a:p>
        </p:txBody>
      </p:sp>
      <p:sp>
        <p:nvSpPr>
          <p:cNvPr id="65" name="Icon"/>
          <p:cNvSpPr/>
          <p:nvPr/>
        </p:nvSpPr>
        <p:spPr>
          <a:xfrm>
            <a:off x="3629867" y="2509366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3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6" name="Icon"/>
          <p:cNvSpPr/>
          <p:nvPr/>
        </p:nvSpPr>
        <p:spPr>
          <a:xfrm>
            <a:off x="1962111" y="2844003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5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7" name="Icon"/>
          <p:cNvSpPr/>
          <p:nvPr/>
        </p:nvSpPr>
        <p:spPr>
          <a:xfrm>
            <a:off x="7512329" y="2509366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2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8" name="Icon"/>
          <p:cNvSpPr/>
          <p:nvPr/>
        </p:nvSpPr>
        <p:spPr>
          <a:xfrm>
            <a:off x="9318850" y="2844003"/>
            <a:ext cx="750146" cy="75014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/>
                </a:solidFill>
                <a:latin typeface="ElegantIcons" panose="02000503000000000000" pitchFamily="2" charset="2"/>
              </a:rPr>
              <a:t>4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ElegantIcons" panose="02000503000000000000" pitchFamily="2" charset="2"/>
            </a:endParaRPr>
          </a:p>
        </p:txBody>
      </p:sp>
      <p:sp>
        <p:nvSpPr>
          <p:cNvPr id="69" name="Title"/>
          <p:cNvSpPr txBox="1"/>
          <p:nvPr/>
        </p:nvSpPr>
        <p:spPr>
          <a:xfrm>
            <a:off x="4975221" y="2753038"/>
            <a:ext cx="2241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20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contact</a:t>
            </a:r>
          </a:p>
        </p:txBody>
      </p:sp>
      <p:sp>
        <p:nvSpPr>
          <p:cNvPr id="70" name="Subtitle Text"/>
          <p:cNvSpPr txBox="1"/>
          <p:nvPr/>
        </p:nvSpPr>
        <p:spPr>
          <a:xfrm>
            <a:off x="5084425" y="3202407"/>
            <a:ext cx="20231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Contact International Jurisdictional Director and provide all of the info to date.</a:t>
            </a:r>
          </a:p>
        </p:txBody>
      </p:sp>
      <p:sp>
        <p:nvSpPr>
          <p:cNvPr id="71" name="Title"/>
          <p:cNvSpPr txBox="1"/>
          <p:nvPr/>
        </p:nvSpPr>
        <p:spPr>
          <a:xfrm>
            <a:off x="3234999" y="3224278"/>
            <a:ext cx="1533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Dispute Form</a:t>
            </a:r>
          </a:p>
        </p:txBody>
      </p:sp>
      <p:sp>
        <p:nvSpPr>
          <p:cNvPr id="76" name="Subtitle Text"/>
          <p:cNvSpPr txBox="1"/>
          <p:nvPr/>
        </p:nvSpPr>
        <p:spPr>
          <a:xfrm>
            <a:off x="3137267" y="3721125"/>
            <a:ext cx="17775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Fill out Jurisdictional Dispute Form and send it to the International Jurisdictional Director.</a:t>
            </a:r>
          </a:p>
        </p:txBody>
      </p:sp>
      <p:sp>
        <p:nvSpPr>
          <p:cNvPr id="77" name="Title"/>
          <p:cNvSpPr txBox="1"/>
          <p:nvPr/>
        </p:nvSpPr>
        <p:spPr>
          <a:xfrm>
            <a:off x="7219712" y="3281637"/>
            <a:ext cx="1533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Notify</a:t>
            </a:r>
          </a:p>
        </p:txBody>
      </p:sp>
      <p:sp>
        <p:nvSpPr>
          <p:cNvPr id="78" name="Subtitle Text"/>
          <p:cNvSpPr txBox="1"/>
          <p:nvPr/>
        </p:nvSpPr>
        <p:spPr>
          <a:xfrm>
            <a:off x="7234918" y="3595609"/>
            <a:ext cx="15645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Notify your </a:t>
            </a:r>
            <a:r>
              <a:rPr lang="en-US" sz="1400" kern="0" spc="3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Int. Vice </a:t>
            </a:r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President of the dispute.</a:t>
            </a:r>
            <a:endParaRPr lang="en-US" sz="1400" kern="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9" name="Title"/>
          <p:cNvSpPr txBox="1"/>
          <p:nvPr/>
        </p:nvSpPr>
        <p:spPr>
          <a:xfrm>
            <a:off x="1603521" y="3535458"/>
            <a:ext cx="153374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3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action</a:t>
            </a:r>
          </a:p>
        </p:txBody>
      </p:sp>
      <p:sp>
        <p:nvSpPr>
          <p:cNvPr id="80" name="Subtitle Text"/>
          <p:cNvSpPr txBox="1"/>
          <p:nvPr/>
        </p:nvSpPr>
        <p:spPr>
          <a:xfrm>
            <a:off x="1631657" y="3849430"/>
            <a:ext cx="13959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Int. J.D.  will then provide a course of action. </a:t>
            </a:r>
            <a:endParaRPr lang="en-US" sz="1400" kern="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1" name="Title"/>
          <p:cNvSpPr txBox="1"/>
          <p:nvPr/>
        </p:nvSpPr>
        <p:spPr>
          <a:xfrm>
            <a:off x="8946675" y="3535458"/>
            <a:ext cx="153374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3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consult</a:t>
            </a:r>
          </a:p>
        </p:txBody>
      </p:sp>
      <p:sp>
        <p:nvSpPr>
          <p:cNvPr id="31" name="Page Title"/>
          <p:cNvSpPr txBox="1"/>
          <p:nvPr/>
        </p:nvSpPr>
        <p:spPr>
          <a:xfrm>
            <a:off x="2584199" y="783184"/>
            <a:ext cx="7211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Procedures</a:t>
            </a:r>
          </a:p>
        </p:txBody>
      </p:sp>
      <p:sp>
        <p:nvSpPr>
          <p:cNvPr id="32" name="Subtitle Text"/>
          <p:cNvSpPr txBox="1"/>
          <p:nvPr/>
        </p:nvSpPr>
        <p:spPr>
          <a:xfrm>
            <a:off x="3579479" y="1432214"/>
            <a:ext cx="5173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If NO resolve is achieved -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</a:rPr>
              <a:t> </a:t>
            </a:r>
          </a:p>
        </p:txBody>
      </p:sp>
      <p:sp>
        <p:nvSpPr>
          <p:cNvPr id="36" name="Subtitle Text"/>
          <p:cNvSpPr txBox="1"/>
          <p:nvPr/>
        </p:nvSpPr>
        <p:spPr>
          <a:xfrm>
            <a:off x="8997019" y="3849430"/>
            <a:ext cx="138707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Int. J.D. will then consult with the Manager/ Agent and the and</a:t>
            </a:r>
          </a:p>
        </p:txBody>
      </p:sp>
      <p:sp>
        <p:nvSpPr>
          <p:cNvPr id="37" name="Subtitle Text"/>
          <p:cNvSpPr txBox="1"/>
          <p:nvPr/>
        </p:nvSpPr>
        <p:spPr>
          <a:xfrm>
            <a:off x="9589593" y="5311553"/>
            <a:ext cx="1345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Int. V.P. to go </a:t>
            </a:r>
          </a:p>
        </p:txBody>
      </p:sp>
      <p:sp>
        <p:nvSpPr>
          <p:cNvPr id="38" name="Subtitle Text"/>
          <p:cNvSpPr txBox="1"/>
          <p:nvPr/>
        </p:nvSpPr>
        <p:spPr>
          <a:xfrm>
            <a:off x="9965527" y="5759725"/>
            <a:ext cx="19593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over the dispute, as well as past practice. </a:t>
            </a:r>
          </a:p>
        </p:txBody>
      </p:sp>
    </p:spTree>
    <p:extLst>
      <p:ext uri="{BB962C8B-B14F-4D97-AF65-F5344CB8AC3E}">
        <p14:creationId xmlns:p14="http://schemas.microsoft.com/office/powerpoint/2010/main" val="7300852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0" grpId="0" animBg="1"/>
      <p:bldP spid="61" grpId="0" animBg="1"/>
      <p:bldP spid="63" grpId="0" animBg="1"/>
      <p:bldP spid="59" grpId="0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6" grpId="0"/>
      <p:bldP spid="77" grpId="0"/>
      <p:bldP spid="78" grpId="0"/>
      <p:bldP spid="79" grpId="0"/>
      <p:bldP spid="80" grpId="0"/>
      <p:bldP spid="81" grpId="0"/>
      <p:bldP spid="31" grpId="0"/>
      <p:bldP spid="32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gram"/>
          <p:cNvSpPr/>
          <p:nvPr/>
        </p:nvSpPr>
        <p:spPr>
          <a:xfrm>
            <a:off x="1760056" y="2360876"/>
            <a:ext cx="1960337" cy="3146665"/>
          </a:xfrm>
          <a:prstGeom prst="round2DiagRect">
            <a:avLst>
              <a:gd name="adj1" fmla="val 34888"/>
              <a:gd name="adj2" fmla="val 0"/>
            </a:avLst>
          </a:prstGeom>
          <a:gradFill>
            <a:gsLst>
              <a:gs pos="51000">
                <a:srgbClr val="E5DEDB">
                  <a:alpha val="0"/>
                </a:srgbClr>
              </a:gs>
              <a:gs pos="0">
                <a:srgbClr val="E5DEDB">
                  <a:alpha val="10000"/>
                </a:srgbClr>
              </a:gs>
            </a:gsLst>
            <a:lin ang="0" scaled="0"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3" name="Number"/>
          <p:cNvSpPr>
            <a:spLocks noChangeArrowheads="1"/>
          </p:cNvSpPr>
          <p:nvPr/>
        </p:nvSpPr>
        <p:spPr bwMode="auto">
          <a:xfrm>
            <a:off x="2976391" y="2517594"/>
            <a:ext cx="59631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Lato Black" panose="020F0A02020204030203" pitchFamily="34" charset="0"/>
              </a:rPr>
              <a:t>01</a:t>
            </a:r>
            <a:endParaRPr kumimoji="0" lang="en-US" altLang="en-US" sz="4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3" name="Icon"/>
          <p:cNvSpPr/>
          <p:nvPr/>
        </p:nvSpPr>
        <p:spPr>
          <a:xfrm>
            <a:off x="3728381" y="2547272"/>
            <a:ext cx="716946" cy="54367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6" name="Title"/>
          <p:cNvSpPr txBox="1"/>
          <p:nvPr/>
        </p:nvSpPr>
        <p:spPr>
          <a:xfrm>
            <a:off x="1795034" y="3114006"/>
            <a:ext cx="1181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assign</a:t>
            </a:r>
            <a:endParaRPr kumimoji="0" lang="en-US" sz="1400" b="0" i="0" u="none" strike="noStrike" kern="0" cap="all" spc="10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57" name="Subtitle Text"/>
          <p:cNvSpPr txBox="1"/>
          <p:nvPr/>
        </p:nvSpPr>
        <p:spPr>
          <a:xfrm>
            <a:off x="1815584" y="3375616"/>
            <a:ext cx="1800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International Jurisdictional Director will assign a International Vice President to the case in an attempt to resolve it at an International Level.</a:t>
            </a:r>
          </a:p>
        </p:txBody>
      </p:sp>
      <p:sp>
        <p:nvSpPr>
          <p:cNvPr id="76" name="Diagram"/>
          <p:cNvSpPr/>
          <p:nvPr/>
        </p:nvSpPr>
        <p:spPr>
          <a:xfrm>
            <a:off x="5051800" y="2360876"/>
            <a:ext cx="1960337" cy="3146665"/>
          </a:xfrm>
          <a:prstGeom prst="round2DiagRect">
            <a:avLst>
              <a:gd name="adj1" fmla="val 34888"/>
              <a:gd name="adj2" fmla="val 0"/>
            </a:avLst>
          </a:prstGeom>
          <a:gradFill>
            <a:gsLst>
              <a:gs pos="51000">
                <a:srgbClr val="E5DEDB">
                  <a:alpha val="0"/>
                </a:srgbClr>
              </a:gs>
              <a:gs pos="0">
                <a:srgbClr val="E5DEDB">
                  <a:alpha val="10000"/>
                </a:srgbClr>
              </a:gs>
            </a:gsLst>
            <a:lin ang="0" scaled="0"/>
          </a:gra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7" name="Number"/>
          <p:cNvSpPr>
            <a:spLocks noChangeArrowheads="1"/>
          </p:cNvSpPr>
          <p:nvPr/>
        </p:nvSpPr>
        <p:spPr bwMode="auto">
          <a:xfrm>
            <a:off x="6268135" y="2517594"/>
            <a:ext cx="59631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3F3F3"/>
                </a:solidFill>
                <a:effectLst/>
                <a:uLnTx/>
                <a:uFillTx/>
                <a:latin typeface="Lato Black" panose="020F0A02020204030203" pitchFamily="34" charset="0"/>
              </a:rPr>
              <a:t>02</a:t>
            </a:r>
            <a:endParaRPr kumimoji="0" lang="en-US" altLang="en-US" sz="4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78" name="Icon"/>
          <p:cNvSpPr/>
          <p:nvPr/>
        </p:nvSpPr>
        <p:spPr>
          <a:xfrm>
            <a:off x="7020125" y="2547272"/>
            <a:ext cx="716946" cy="54367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9" name="Title"/>
          <p:cNvSpPr txBox="1"/>
          <p:nvPr/>
        </p:nvSpPr>
        <p:spPr>
          <a:xfrm>
            <a:off x="5086778" y="3114006"/>
            <a:ext cx="1777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Notification</a:t>
            </a:r>
            <a:endParaRPr kumimoji="0" lang="en-US" sz="1400" b="0" i="0" u="none" strike="noStrike" kern="0" cap="all" spc="10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80" name="Subtitle Text"/>
          <p:cNvSpPr txBox="1"/>
          <p:nvPr/>
        </p:nvSpPr>
        <p:spPr>
          <a:xfrm>
            <a:off x="5107328" y="3375616"/>
            <a:ext cx="180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Notification sent to the other International notifying them of the dispute and who we have assigned to the dispute.</a:t>
            </a:r>
            <a:endParaRPr kumimoji="0" lang="en-US" sz="1200" b="0" i="0" u="none" strike="noStrike" kern="0" cap="none" spc="30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82" name="Diagram"/>
          <p:cNvSpPr/>
          <p:nvPr/>
        </p:nvSpPr>
        <p:spPr>
          <a:xfrm>
            <a:off x="8415877" y="2360876"/>
            <a:ext cx="1960337" cy="3146665"/>
          </a:xfrm>
          <a:prstGeom prst="round2DiagRect">
            <a:avLst>
              <a:gd name="adj1" fmla="val 34888"/>
              <a:gd name="adj2" fmla="val 0"/>
            </a:avLst>
          </a:prstGeom>
          <a:gradFill>
            <a:gsLst>
              <a:gs pos="51000">
                <a:srgbClr val="DFDF13">
                  <a:alpha val="0"/>
                </a:srgbClr>
              </a:gs>
              <a:gs pos="0">
                <a:srgbClr val="DFDF13">
                  <a:alpha val="9000"/>
                </a:srgbClr>
              </a:gs>
            </a:gsLst>
            <a:lin ang="0" scaled="0"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3" name="Number"/>
          <p:cNvSpPr>
            <a:spLocks noChangeArrowheads="1"/>
          </p:cNvSpPr>
          <p:nvPr/>
        </p:nvSpPr>
        <p:spPr bwMode="auto">
          <a:xfrm>
            <a:off x="9632212" y="2517594"/>
            <a:ext cx="59631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Lato Black" panose="020F0A02020204030203" pitchFamily="34" charset="0"/>
              </a:rPr>
              <a:t>03</a:t>
            </a:r>
            <a:endParaRPr kumimoji="0" lang="en-US" altLang="en-US" sz="40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84" name="Icon"/>
          <p:cNvSpPr/>
          <p:nvPr/>
        </p:nvSpPr>
        <p:spPr>
          <a:xfrm>
            <a:off x="10384202" y="2547272"/>
            <a:ext cx="716946" cy="54367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sp>
        <p:nvSpPr>
          <p:cNvPr id="85" name="Title"/>
          <p:cNvSpPr txBox="1"/>
          <p:nvPr/>
        </p:nvSpPr>
        <p:spPr>
          <a:xfrm>
            <a:off x="8450855" y="3114005"/>
            <a:ext cx="1181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cap="all" spc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resolve</a:t>
            </a:r>
            <a:endParaRPr kumimoji="0" lang="en-US" sz="1400" b="0" i="0" u="none" strike="noStrike" kern="0" cap="all" spc="10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ato Black" panose="020F0A02020204030203" pitchFamily="34" charset="0"/>
            </a:endParaRPr>
          </a:p>
        </p:txBody>
      </p:sp>
      <p:sp>
        <p:nvSpPr>
          <p:cNvPr id="86" name="Subtitle Text"/>
          <p:cNvSpPr txBox="1"/>
          <p:nvPr/>
        </p:nvSpPr>
        <p:spPr>
          <a:xfrm>
            <a:off x="8471405" y="3375616"/>
            <a:ext cx="180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spc="3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 turn the other International assigns a Rep. to work with our V.P. to come to a resolve.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30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  <p:sp>
        <p:nvSpPr>
          <p:cNvPr id="24" name="Page Title"/>
          <p:cNvSpPr txBox="1"/>
          <p:nvPr/>
        </p:nvSpPr>
        <p:spPr>
          <a:xfrm>
            <a:off x="2584199" y="783184"/>
            <a:ext cx="7211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kern="0" cap="all" spc="5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ato Black" panose="020F0A02020204030203" pitchFamily="34" charset="0"/>
              </a:rPr>
              <a:t>Procedures</a:t>
            </a:r>
          </a:p>
        </p:txBody>
      </p:sp>
      <p:sp>
        <p:nvSpPr>
          <p:cNvPr id="26" name="Subtitle Text"/>
          <p:cNvSpPr txBox="1"/>
          <p:nvPr/>
        </p:nvSpPr>
        <p:spPr>
          <a:xfrm>
            <a:off x="3579479" y="1479349"/>
            <a:ext cx="5173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>
                <a:solidFill>
                  <a:srgbClr val="40404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If Dispute has Merit -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004" y="2636145"/>
            <a:ext cx="365926" cy="3659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684" y="2666708"/>
            <a:ext cx="365926" cy="3659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4109" y="2602236"/>
            <a:ext cx="530911" cy="53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0697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75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7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75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3" grpId="0"/>
      <p:bldP spid="3" grpId="0" animBg="1"/>
      <p:bldP spid="56" grpId="0"/>
      <p:bldP spid="57" grpId="0"/>
      <p:bldP spid="76" grpId="0" animBg="1"/>
      <p:bldP spid="77" grpId="0"/>
      <p:bldP spid="78" grpId="0" animBg="1"/>
      <p:bldP spid="79" grpId="0"/>
      <p:bldP spid="80" grpId="0"/>
      <p:bldP spid="82" grpId="0" animBg="1"/>
      <p:bldP spid="83" grpId="0"/>
      <p:bldP spid="84" grpId="0" animBg="1"/>
      <p:bldP spid="85" grpId="0"/>
      <p:bldP spid="86" grpId="0"/>
      <p:bldP spid="24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green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7A9B37"/>
      </a:accent3>
      <a:accent4>
        <a:srgbClr val="23BC3D"/>
      </a:accent4>
      <a:accent5>
        <a:srgbClr val="24C66E"/>
      </a:accent5>
      <a:accent6>
        <a:srgbClr val="20886D"/>
      </a:accent6>
      <a:hlink>
        <a:srgbClr val="0563C1"/>
      </a:hlink>
      <a:folHlink>
        <a:srgbClr val="954F72"/>
      </a:folHlink>
    </a:clrScheme>
    <a:fontScheme name="Custom 1">
      <a:majorFont>
        <a:latin typeface="Lato Black"/>
        <a:ea typeface=""/>
        <a:cs typeface=""/>
      </a:majorFont>
      <a:minorFont>
        <a:latin typeface="La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2_Office Theme">
  <a:themeElements>
    <a:clrScheme name="first Color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ustom 1">
      <a:majorFont>
        <a:latin typeface="Lato Black"/>
        <a:ea typeface=""/>
        <a:cs typeface=""/>
      </a:majorFont>
      <a:minorFont>
        <a:latin typeface="La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1709</Words>
  <Application>Microsoft Office PowerPoint</Application>
  <PresentationFormat>Custom</PresentationFormat>
  <Paragraphs>266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Office Theme</vt:lpstr>
      <vt:lpstr>1_Office Theme</vt:lpstr>
      <vt:lpstr>2_Office Theme</vt:lpstr>
      <vt:lpstr>2022 New Officers  Training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2016-07-21T00:50:43Z</dcterms:created>
  <dcterms:modified xsi:type="dcterms:W3CDTF">2022-02-25T19:28:48Z</dcterms:modified>
</cp:coreProperties>
</file>