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7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Lst>
  <p:sldSz cx="9144000" cy="6858000" type="screen4x3"/>
  <p:notesSz cx="7010400" cy="9296400"/>
  <p:embeddedFontLst>
    <p:embeddedFont>
      <p:font typeface="PT Sans" panose="020B0604020202020204" charset="0"/>
      <p:regular r:id="rId79"/>
      <p:bold r:id="rId80"/>
      <p:italic r:id="rId81"/>
      <p:boldItalic r:id="rId8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86" roundtripDataSignature="AMtx7miuCCEhbXAJb094MUU4AlJVyBA5i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24" d="100"/>
          <a:sy n="124" d="100"/>
        </p:scale>
        <p:origin x="592" y="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9"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font" Target="fonts/font1.fntdata"/><Relationship Id="rId5" Type="http://schemas.openxmlformats.org/officeDocument/2006/relationships/slide" Target="slides/slide4.xml"/><Relationship Id="rId90"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font" Target="fonts/font2.fntdata"/><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8"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font" Target="fonts/font3.fntdata"/><Relationship Id="rId86" Type="http://customschemas.google.com/relationships/presentationmetadata" Target="metadata"/><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font" Target="fonts/font4.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68625" y="697225"/>
            <a:ext cx="4673825"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1025" y="4415775"/>
            <a:ext cx="5608300" cy="4183375"/>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106132570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1025" y="4415775"/>
            <a:ext cx="5608300" cy="41833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78" name="Google Shape;78;p1: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9561800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10:notes"/>
          <p:cNvSpPr txBox="1">
            <a:spLocks noGrp="1"/>
          </p:cNvSpPr>
          <p:nvPr>
            <p:ph type="body" idx="1"/>
          </p:nvPr>
        </p:nvSpPr>
        <p:spPr>
          <a:xfrm>
            <a:off x="701025" y="4415775"/>
            <a:ext cx="5608200" cy="41835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9" name="Google Shape;129;p10: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7510894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11:notes"/>
          <p:cNvSpPr txBox="1">
            <a:spLocks noGrp="1"/>
          </p:cNvSpPr>
          <p:nvPr>
            <p:ph type="body" idx="1"/>
          </p:nvPr>
        </p:nvSpPr>
        <p:spPr>
          <a:xfrm>
            <a:off x="701025" y="4415775"/>
            <a:ext cx="5608200" cy="41835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5" name="Google Shape;135;p11: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0087691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12:notes"/>
          <p:cNvSpPr txBox="1">
            <a:spLocks noGrp="1"/>
          </p:cNvSpPr>
          <p:nvPr>
            <p:ph type="body" idx="1"/>
          </p:nvPr>
        </p:nvSpPr>
        <p:spPr>
          <a:xfrm>
            <a:off x="701025" y="4415775"/>
            <a:ext cx="5608200" cy="41835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1" name="Google Shape;141;p12: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7161129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13:notes"/>
          <p:cNvSpPr txBox="1">
            <a:spLocks noGrp="1"/>
          </p:cNvSpPr>
          <p:nvPr>
            <p:ph type="body" idx="1"/>
          </p:nvPr>
        </p:nvSpPr>
        <p:spPr>
          <a:xfrm>
            <a:off x="701025" y="4415775"/>
            <a:ext cx="5608200" cy="41835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7" name="Google Shape;147;p13: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6164856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14:notes"/>
          <p:cNvSpPr txBox="1">
            <a:spLocks noGrp="1"/>
          </p:cNvSpPr>
          <p:nvPr>
            <p:ph type="body" idx="1"/>
          </p:nvPr>
        </p:nvSpPr>
        <p:spPr>
          <a:xfrm>
            <a:off x="701025" y="4415775"/>
            <a:ext cx="5608300" cy="41833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53" name="Google Shape;153;p14: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1609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15:notes"/>
          <p:cNvSpPr txBox="1">
            <a:spLocks noGrp="1"/>
          </p:cNvSpPr>
          <p:nvPr>
            <p:ph type="body" idx="1"/>
          </p:nvPr>
        </p:nvSpPr>
        <p:spPr>
          <a:xfrm>
            <a:off x="701025" y="4415775"/>
            <a:ext cx="5608300" cy="41833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59" name="Google Shape;159;p15: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0291459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16:notes"/>
          <p:cNvSpPr txBox="1">
            <a:spLocks noGrp="1"/>
          </p:cNvSpPr>
          <p:nvPr>
            <p:ph type="body" idx="1"/>
          </p:nvPr>
        </p:nvSpPr>
        <p:spPr>
          <a:xfrm>
            <a:off x="701025" y="4415775"/>
            <a:ext cx="5608200" cy="41835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65" name="Google Shape;165;p16: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1443136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gb54f689b3f_0_0:notes"/>
          <p:cNvSpPr txBox="1">
            <a:spLocks noGrp="1"/>
          </p:cNvSpPr>
          <p:nvPr>
            <p:ph type="body" idx="1"/>
          </p:nvPr>
        </p:nvSpPr>
        <p:spPr>
          <a:xfrm>
            <a:off x="701025" y="4415775"/>
            <a:ext cx="5608200" cy="41835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71" name="Google Shape;171;gb54f689b3f_0_0: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2597221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p17:notes"/>
          <p:cNvSpPr txBox="1">
            <a:spLocks noGrp="1"/>
          </p:cNvSpPr>
          <p:nvPr>
            <p:ph type="body" idx="1"/>
          </p:nvPr>
        </p:nvSpPr>
        <p:spPr>
          <a:xfrm>
            <a:off x="701025" y="4415775"/>
            <a:ext cx="5608300" cy="41833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77" name="Google Shape;177;p17: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9150043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p18:notes"/>
          <p:cNvSpPr txBox="1">
            <a:spLocks noGrp="1"/>
          </p:cNvSpPr>
          <p:nvPr>
            <p:ph type="body" idx="1"/>
          </p:nvPr>
        </p:nvSpPr>
        <p:spPr>
          <a:xfrm>
            <a:off x="701025" y="4415775"/>
            <a:ext cx="5608300" cy="41833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83" name="Google Shape;183;p18: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1900148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2:notes"/>
          <p:cNvSpPr txBox="1">
            <a:spLocks noGrp="1"/>
          </p:cNvSpPr>
          <p:nvPr>
            <p:ph type="body" idx="1"/>
          </p:nvPr>
        </p:nvSpPr>
        <p:spPr>
          <a:xfrm>
            <a:off x="701025" y="4415775"/>
            <a:ext cx="5608300" cy="41833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3" name="Google Shape;83;p2: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7879139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p19:notes"/>
          <p:cNvSpPr txBox="1">
            <a:spLocks noGrp="1"/>
          </p:cNvSpPr>
          <p:nvPr>
            <p:ph type="body" idx="1"/>
          </p:nvPr>
        </p:nvSpPr>
        <p:spPr>
          <a:xfrm>
            <a:off x="701025" y="4415775"/>
            <a:ext cx="5608300" cy="41833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89" name="Google Shape;189;p19: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5300778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p20:notes"/>
          <p:cNvSpPr txBox="1">
            <a:spLocks noGrp="1"/>
          </p:cNvSpPr>
          <p:nvPr>
            <p:ph type="body" idx="1"/>
          </p:nvPr>
        </p:nvSpPr>
        <p:spPr>
          <a:xfrm>
            <a:off x="701025" y="4415775"/>
            <a:ext cx="5608300" cy="41833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95" name="Google Shape;195;p20: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3395766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p21:notes"/>
          <p:cNvSpPr txBox="1">
            <a:spLocks noGrp="1"/>
          </p:cNvSpPr>
          <p:nvPr>
            <p:ph type="body" idx="1"/>
          </p:nvPr>
        </p:nvSpPr>
        <p:spPr>
          <a:xfrm>
            <a:off x="701025" y="4415775"/>
            <a:ext cx="5608300" cy="41833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01" name="Google Shape;201;p21: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4540553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p22:notes"/>
          <p:cNvSpPr txBox="1">
            <a:spLocks noGrp="1"/>
          </p:cNvSpPr>
          <p:nvPr>
            <p:ph type="body" idx="1"/>
          </p:nvPr>
        </p:nvSpPr>
        <p:spPr>
          <a:xfrm>
            <a:off x="701025" y="4415775"/>
            <a:ext cx="5608200" cy="41835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07" name="Google Shape;207;p22: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7948175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23:notes"/>
          <p:cNvSpPr txBox="1">
            <a:spLocks noGrp="1"/>
          </p:cNvSpPr>
          <p:nvPr>
            <p:ph type="body" idx="1"/>
          </p:nvPr>
        </p:nvSpPr>
        <p:spPr>
          <a:xfrm>
            <a:off x="701025" y="4415775"/>
            <a:ext cx="5608300" cy="41833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13" name="Google Shape;213;p23: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66704898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p24:notes"/>
          <p:cNvSpPr txBox="1">
            <a:spLocks noGrp="1"/>
          </p:cNvSpPr>
          <p:nvPr>
            <p:ph type="body" idx="1"/>
          </p:nvPr>
        </p:nvSpPr>
        <p:spPr>
          <a:xfrm>
            <a:off x="701025" y="4415775"/>
            <a:ext cx="5608300" cy="41833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19" name="Google Shape;219;p24: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96330886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gb4be3443de_0_2:notes"/>
          <p:cNvSpPr txBox="1">
            <a:spLocks noGrp="1"/>
          </p:cNvSpPr>
          <p:nvPr>
            <p:ph type="body" idx="1"/>
          </p:nvPr>
        </p:nvSpPr>
        <p:spPr>
          <a:xfrm>
            <a:off x="701025" y="4415775"/>
            <a:ext cx="5608200" cy="41835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25" name="Google Shape;225;gb4be3443de_0_2: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3949897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gabd9b6838e_0_6:notes"/>
          <p:cNvSpPr txBox="1">
            <a:spLocks noGrp="1"/>
          </p:cNvSpPr>
          <p:nvPr>
            <p:ph type="body" idx="1"/>
          </p:nvPr>
        </p:nvSpPr>
        <p:spPr>
          <a:xfrm>
            <a:off x="701025" y="4415775"/>
            <a:ext cx="5608200" cy="41835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31" name="Google Shape;231;gabd9b6838e_0_6: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95802130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abd9b6838e_0_11:notes"/>
          <p:cNvSpPr txBox="1">
            <a:spLocks noGrp="1"/>
          </p:cNvSpPr>
          <p:nvPr>
            <p:ph type="body" idx="1"/>
          </p:nvPr>
        </p:nvSpPr>
        <p:spPr>
          <a:xfrm>
            <a:off x="701025" y="4415775"/>
            <a:ext cx="5608200" cy="41835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37" name="Google Shape;237;gabd9b6838e_0_11: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84507023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Google Shape;242;gabd9b6838e_0_16:notes"/>
          <p:cNvSpPr txBox="1">
            <a:spLocks noGrp="1"/>
          </p:cNvSpPr>
          <p:nvPr>
            <p:ph type="body" idx="1"/>
          </p:nvPr>
        </p:nvSpPr>
        <p:spPr>
          <a:xfrm>
            <a:off x="701025" y="4415775"/>
            <a:ext cx="5608200" cy="41835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43" name="Google Shape;243;gabd9b6838e_0_16: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07960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3:notes"/>
          <p:cNvSpPr txBox="1">
            <a:spLocks noGrp="1"/>
          </p:cNvSpPr>
          <p:nvPr>
            <p:ph type="body" idx="1"/>
          </p:nvPr>
        </p:nvSpPr>
        <p:spPr>
          <a:xfrm>
            <a:off x="701025" y="4415775"/>
            <a:ext cx="5608300" cy="41833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8" name="Google Shape;88;p3: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64357593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gabd9b6838e_0_21:notes"/>
          <p:cNvSpPr txBox="1">
            <a:spLocks noGrp="1"/>
          </p:cNvSpPr>
          <p:nvPr>
            <p:ph type="body" idx="1"/>
          </p:nvPr>
        </p:nvSpPr>
        <p:spPr>
          <a:xfrm>
            <a:off x="701025" y="4415775"/>
            <a:ext cx="5608200" cy="41835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49" name="Google Shape;249;gabd9b6838e_0_21: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32542444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3"/>
        <p:cNvGrpSpPr/>
        <p:nvPr/>
      </p:nvGrpSpPr>
      <p:grpSpPr>
        <a:xfrm>
          <a:off x="0" y="0"/>
          <a:ext cx="0" cy="0"/>
          <a:chOff x="0" y="0"/>
          <a:chExt cx="0" cy="0"/>
        </a:xfrm>
      </p:grpSpPr>
      <p:sp>
        <p:nvSpPr>
          <p:cNvPr id="254" name="Google Shape;254;gabd9b6838e_0_41:notes"/>
          <p:cNvSpPr txBox="1">
            <a:spLocks noGrp="1"/>
          </p:cNvSpPr>
          <p:nvPr>
            <p:ph type="body" idx="1"/>
          </p:nvPr>
        </p:nvSpPr>
        <p:spPr>
          <a:xfrm>
            <a:off x="701025" y="4415775"/>
            <a:ext cx="5608200" cy="41835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55" name="Google Shape;255;gabd9b6838e_0_41: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21288282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
        <p:cNvGrpSpPr/>
        <p:nvPr/>
      </p:nvGrpSpPr>
      <p:grpSpPr>
        <a:xfrm>
          <a:off x="0" y="0"/>
          <a:ext cx="0" cy="0"/>
          <a:chOff x="0" y="0"/>
          <a:chExt cx="0" cy="0"/>
        </a:xfrm>
      </p:grpSpPr>
      <p:sp>
        <p:nvSpPr>
          <p:cNvPr id="260" name="Google Shape;260;gabd9b6838e_0_26:notes"/>
          <p:cNvSpPr txBox="1">
            <a:spLocks noGrp="1"/>
          </p:cNvSpPr>
          <p:nvPr>
            <p:ph type="body" idx="1"/>
          </p:nvPr>
        </p:nvSpPr>
        <p:spPr>
          <a:xfrm>
            <a:off x="701025" y="4415775"/>
            <a:ext cx="5608200" cy="41835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61" name="Google Shape;261;gabd9b6838e_0_26: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8669168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gabd9b6838e_0_31:notes"/>
          <p:cNvSpPr txBox="1">
            <a:spLocks noGrp="1"/>
          </p:cNvSpPr>
          <p:nvPr>
            <p:ph type="body" idx="1"/>
          </p:nvPr>
        </p:nvSpPr>
        <p:spPr>
          <a:xfrm>
            <a:off x="701025" y="4415775"/>
            <a:ext cx="5608200" cy="41835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67" name="Google Shape;267;gabd9b6838e_0_31: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13569433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1"/>
        <p:cNvGrpSpPr/>
        <p:nvPr/>
      </p:nvGrpSpPr>
      <p:grpSpPr>
        <a:xfrm>
          <a:off x="0" y="0"/>
          <a:ext cx="0" cy="0"/>
          <a:chOff x="0" y="0"/>
          <a:chExt cx="0" cy="0"/>
        </a:xfrm>
      </p:grpSpPr>
      <p:sp>
        <p:nvSpPr>
          <p:cNvPr id="272" name="Google Shape;272;p25:notes"/>
          <p:cNvSpPr txBox="1">
            <a:spLocks noGrp="1"/>
          </p:cNvSpPr>
          <p:nvPr>
            <p:ph type="body" idx="1"/>
          </p:nvPr>
        </p:nvSpPr>
        <p:spPr>
          <a:xfrm>
            <a:off x="701025" y="4415775"/>
            <a:ext cx="5608300" cy="41833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73" name="Google Shape;273;p25: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22047714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Google Shape;278;gabd9b6838e_0_36:notes"/>
          <p:cNvSpPr txBox="1">
            <a:spLocks noGrp="1"/>
          </p:cNvSpPr>
          <p:nvPr>
            <p:ph type="body" idx="1"/>
          </p:nvPr>
        </p:nvSpPr>
        <p:spPr>
          <a:xfrm>
            <a:off x="701025" y="4415775"/>
            <a:ext cx="5608200" cy="41835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79" name="Google Shape;279;gabd9b6838e_0_36: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1461214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3"/>
        <p:cNvGrpSpPr/>
        <p:nvPr/>
      </p:nvGrpSpPr>
      <p:grpSpPr>
        <a:xfrm>
          <a:off x="0" y="0"/>
          <a:ext cx="0" cy="0"/>
          <a:chOff x="0" y="0"/>
          <a:chExt cx="0" cy="0"/>
        </a:xfrm>
      </p:grpSpPr>
      <p:sp>
        <p:nvSpPr>
          <p:cNvPr id="284" name="Google Shape;284;gb716b267bc_0_2:notes"/>
          <p:cNvSpPr txBox="1">
            <a:spLocks noGrp="1"/>
          </p:cNvSpPr>
          <p:nvPr>
            <p:ph type="body" idx="1"/>
          </p:nvPr>
        </p:nvSpPr>
        <p:spPr>
          <a:xfrm>
            <a:off x="701025" y="4415775"/>
            <a:ext cx="5608200" cy="41835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85" name="Google Shape;285;gb716b267bc_0_2: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95094532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9"/>
        <p:cNvGrpSpPr/>
        <p:nvPr/>
      </p:nvGrpSpPr>
      <p:grpSpPr>
        <a:xfrm>
          <a:off x="0" y="0"/>
          <a:ext cx="0" cy="0"/>
          <a:chOff x="0" y="0"/>
          <a:chExt cx="0" cy="0"/>
        </a:xfrm>
      </p:grpSpPr>
      <p:sp>
        <p:nvSpPr>
          <p:cNvPr id="290" name="Google Shape;290;gb54f689b3f_0_5:notes"/>
          <p:cNvSpPr txBox="1">
            <a:spLocks noGrp="1"/>
          </p:cNvSpPr>
          <p:nvPr>
            <p:ph type="body" idx="1"/>
          </p:nvPr>
        </p:nvSpPr>
        <p:spPr>
          <a:xfrm>
            <a:off x="701025" y="4415775"/>
            <a:ext cx="5608200" cy="41835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91" name="Google Shape;291;gb54f689b3f_0_5: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50181934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5"/>
        <p:cNvGrpSpPr/>
        <p:nvPr/>
      </p:nvGrpSpPr>
      <p:grpSpPr>
        <a:xfrm>
          <a:off x="0" y="0"/>
          <a:ext cx="0" cy="0"/>
          <a:chOff x="0" y="0"/>
          <a:chExt cx="0" cy="0"/>
        </a:xfrm>
      </p:grpSpPr>
      <p:sp>
        <p:nvSpPr>
          <p:cNvPr id="296" name="Google Shape;296;p27:notes"/>
          <p:cNvSpPr txBox="1">
            <a:spLocks noGrp="1"/>
          </p:cNvSpPr>
          <p:nvPr>
            <p:ph type="body" idx="1"/>
          </p:nvPr>
        </p:nvSpPr>
        <p:spPr>
          <a:xfrm>
            <a:off x="701025" y="4415775"/>
            <a:ext cx="5608300" cy="41833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97" name="Google Shape;297;p27: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70853205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1"/>
        <p:cNvGrpSpPr/>
        <p:nvPr/>
      </p:nvGrpSpPr>
      <p:grpSpPr>
        <a:xfrm>
          <a:off x="0" y="0"/>
          <a:ext cx="0" cy="0"/>
          <a:chOff x="0" y="0"/>
          <a:chExt cx="0" cy="0"/>
        </a:xfrm>
      </p:grpSpPr>
      <p:sp>
        <p:nvSpPr>
          <p:cNvPr id="302" name="Google Shape;302;p28:notes"/>
          <p:cNvSpPr txBox="1">
            <a:spLocks noGrp="1"/>
          </p:cNvSpPr>
          <p:nvPr>
            <p:ph type="body" idx="1"/>
          </p:nvPr>
        </p:nvSpPr>
        <p:spPr>
          <a:xfrm>
            <a:off x="701025" y="4415775"/>
            <a:ext cx="5608300" cy="41833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03" name="Google Shape;303;p28: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2408833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4:notes"/>
          <p:cNvSpPr txBox="1">
            <a:spLocks noGrp="1"/>
          </p:cNvSpPr>
          <p:nvPr>
            <p:ph type="body" idx="1"/>
          </p:nvPr>
        </p:nvSpPr>
        <p:spPr>
          <a:xfrm>
            <a:off x="701025" y="4415775"/>
            <a:ext cx="5608300" cy="41833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3" name="Google Shape;93;p4: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82595229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7"/>
        <p:cNvGrpSpPr/>
        <p:nvPr/>
      </p:nvGrpSpPr>
      <p:grpSpPr>
        <a:xfrm>
          <a:off x="0" y="0"/>
          <a:ext cx="0" cy="0"/>
          <a:chOff x="0" y="0"/>
          <a:chExt cx="0" cy="0"/>
        </a:xfrm>
      </p:grpSpPr>
      <p:sp>
        <p:nvSpPr>
          <p:cNvPr id="308" name="Google Shape;308;p29:notes"/>
          <p:cNvSpPr txBox="1">
            <a:spLocks noGrp="1"/>
          </p:cNvSpPr>
          <p:nvPr>
            <p:ph type="body" idx="1"/>
          </p:nvPr>
        </p:nvSpPr>
        <p:spPr>
          <a:xfrm>
            <a:off x="701025" y="4415775"/>
            <a:ext cx="5608300" cy="41833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09" name="Google Shape;309;p29: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88631922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3"/>
        <p:cNvGrpSpPr/>
        <p:nvPr/>
      </p:nvGrpSpPr>
      <p:grpSpPr>
        <a:xfrm>
          <a:off x="0" y="0"/>
          <a:ext cx="0" cy="0"/>
          <a:chOff x="0" y="0"/>
          <a:chExt cx="0" cy="0"/>
        </a:xfrm>
      </p:grpSpPr>
      <p:sp>
        <p:nvSpPr>
          <p:cNvPr id="314" name="Google Shape;314;p30:notes"/>
          <p:cNvSpPr txBox="1">
            <a:spLocks noGrp="1"/>
          </p:cNvSpPr>
          <p:nvPr>
            <p:ph type="body" idx="1"/>
          </p:nvPr>
        </p:nvSpPr>
        <p:spPr>
          <a:xfrm>
            <a:off x="701025" y="4415775"/>
            <a:ext cx="5608300" cy="41833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15" name="Google Shape;315;p30: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8840895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9"/>
        <p:cNvGrpSpPr/>
        <p:nvPr/>
      </p:nvGrpSpPr>
      <p:grpSpPr>
        <a:xfrm>
          <a:off x="0" y="0"/>
          <a:ext cx="0" cy="0"/>
          <a:chOff x="0" y="0"/>
          <a:chExt cx="0" cy="0"/>
        </a:xfrm>
      </p:grpSpPr>
      <p:sp>
        <p:nvSpPr>
          <p:cNvPr id="320" name="Google Shape;320;p31:notes"/>
          <p:cNvSpPr txBox="1">
            <a:spLocks noGrp="1"/>
          </p:cNvSpPr>
          <p:nvPr>
            <p:ph type="body" idx="1"/>
          </p:nvPr>
        </p:nvSpPr>
        <p:spPr>
          <a:xfrm>
            <a:off x="701025" y="4415775"/>
            <a:ext cx="5608300" cy="41833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21" name="Google Shape;321;p31: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38524890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5"/>
        <p:cNvGrpSpPr/>
        <p:nvPr/>
      </p:nvGrpSpPr>
      <p:grpSpPr>
        <a:xfrm>
          <a:off x="0" y="0"/>
          <a:ext cx="0" cy="0"/>
          <a:chOff x="0" y="0"/>
          <a:chExt cx="0" cy="0"/>
        </a:xfrm>
      </p:grpSpPr>
      <p:sp>
        <p:nvSpPr>
          <p:cNvPr id="326" name="Google Shape;326;p32:notes"/>
          <p:cNvSpPr txBox="1">
            <a:spLocks noGrp="1"/>
          </p:cNvSpPr>
          <p:nvPr>
            <p:ph type="body" idx="1"/>
          </p:nvPr>
        </p:nvSpPr>
        <p:spPr>
          <a:xfrm>
            <a:off x="701025" y="4415775"/>
            <a:ext cx="5608300" cy="41833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27" name="Google Shape;327;p32: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98151568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1"/>
        <p:cNvGrpSpPr/>
        <p:nvPr/>
      </p:nvGrpSpPr>
      <p:grpSpPr>
        <a:xfrm>
          <a:off x="0" y="0"/>
          <a:ext cx="0" cy="0"/>
          <a:chOff x="0" y="0"/>
          <a:chExt cx="0" cy="0"/>
        </a:xfrm>
      </p:grpSpPr>
      <p:sp>
        <p:nvSpPr>
          <p:cNvPr id="332" name="Google Shape;332;p33:notes"/>
          <p:cNvSpPr txBox="1">
            <a:spLocks noGrp="1"/>
          </p:cNvSpPr>
          <p:nvPr>
            <p:ph type="body" idx="1"/>
          </p:nvPr>
        </p:nvSpPr>
        <p:spPr>
          <a:xfrm>
            <a:off x="701025" y="4415775"/>
            <a:ext cx="5608300" cy="41833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33" name="Google Shape;333;p33: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50232816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7"/>
        <p:cNvGrpSpPr/>
        <p:nvPr/>
      </p:nvGrpSpPr>
      <p:grpSpPr>
        <a:xfrm>
          <a:off x="0" y="0"/>
          <a:ext cx="0" cy="0"/>
          <a:chOff x="0" y="0"/>
          <a:chExt cx="0" cy="0"/>
        </a:xfrm>
      </p:grpSpPr>
      <p:sp>
        <p:nvSpPr>
          <p:cNvPr id="338" name="Google Shape;338;p34:notes"/>
          <p:cNvSpPr txBox="1">
            <a:spLocks noGrp="1"/>
          </p:cNvSpPr>
          <p:nvPr>
            <p:ph type="body" idx="1"/>
          </p:nvPr>
        </p:nvSpPr>
        <p:spPr>
          <a:xfrm>
            <a:off x="701025" y="4415775"/>
            <a:ext cx="5608300" cy="41833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39" name="Google Shape;339;p34: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18586325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3"/>
        <p:cNvGrpSpPr/>
        <p:nvPr/>
      </p:nvGrpSpPr>
      <p:grpSpPr>
        <a:xfrm>
          <a:off x="0" y="0"/>
          <a:ext cx="0" cy="0"/>
          <a:chOff x="0" y="0"/>
          <a:chExt cx="0" cy="0"/>
        </a:xfrm>
      </p:grpSpPr>
      <p:sp>
        <p:nvSpPr>
          <p:cNvPr id="344" name="Google Shape;344;p35:notes"/>
          <p:cNvSpPr txBox="1">
            <a:spLocks noGrp="1"/>
          </p:cNvSpPr>
          <p:nvPr>
            <p:ph type="body" idx="1"/>
          </p:nvPr>
        </p:nvSpPr>
        <p:spPr>
          <a:xfrm>
            <a:off x="701025" y="4415775"/>
            <a:ext cx="5608300" cy="41833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45" name="Google Shape;345;p35: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87509502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9"/>
        <p:cNvGrpSpPr/>
        <p:nvPr/>
      </p:nvGrpSpPr>
      <p:grpSpPr>
        <a:xfrm>
          <a:off x="0" y="0"/>
          <a:ext cx="0" cy="0"/>
          <a:chOff x="0" y="0"/>
          <a:chExt cx="0" cy="0"/>
        </a:xfrm>
      </p:grpSpPr>
      <p:sp>
        <p:nvSpPr>
          <p:cNvPr id="350" name="Google Shape;350;gb54f689b3f_0_10:notes"/>
          <p:cNvSpPr txBox="1">
            <a:spLocks noGrp="1"/>
          </p:cNvSpPr>
          <p:nvPr>
            <p:ph type="body" idx="1"/>
          </p:nvPr>
        </p:nvSpPr>
        <p:spPr>
          <a:xfrm>
            <a:off x="701025" y="4415775"/>
            <a:ext cx="5608200" cy="41835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51" name="Google Shape;351;gb54f689b3f_0_10: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11106347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5"/>
        <p:cNvGrpSpPr/>
        <p:nvPr/>
      </p:nvGrpSpPr>
      <p:grpSpPr>
        <a:xfrm>
          <a:off x="0" y="0"/>
          <a:ext cx="0" cy="0"/>
          <a:chOff x="0" y="0"/>
          <a:chExt cx="0" cy="0"/>
        </a:xfrm>
      </p:grpSpPr>
      <p:sp>
        <p:nvSpPr>
          <p:cNvPr id="356" name="Google Shape;356;p36:notes"/>
          <p:cNvSpPr txBox="1">
            <a:spLocks noGrp="1"/>
          </p:cNvSpPr>
          <p:nvPr>
            <p:ph type="body" idx="1"/>
          </p:nvPr>
        </p:nvSpPr>
        <p:spPr>
          <a:xfrm>
            <a:off x="701025" y="4415775"/>
            <a:ext cx="5608300" cy="41833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57" name="Google Shape;357;p36: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59567037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1"/>
        <p:cNvGrpSpPr/>
        <p:nvPr/>
      </p:nvGrpSpPr>
      <p:grpSpPr>
        <a:xfrm>
          <a:off x="0" y="0"/>
          <a:ext cx="0" cy="0"/>
          <a:chOff x="0" y="0"/>
          <a:chExt cx="0" cy="0"/>
        </a:xfrm>
      </p:grpSpPr>
      <p:sp>
        <p:nvSpPr>
          <p:cNvPr id="362" name="Google Shape;362;p37:notes"/>
          <p:cNvSpPr txBox="1">
            <a:spLocks noGrp="1"/>
          </p:cNvSpPr>
          <p:nvPr>
            <p:ph type="body" idx="1"/>
          </p:nvPr>
        </p:nvSpPr>
        <p:spPr>
          <a:xfrm>
            <a:off x="701025" y="4415775"/>
            <a:ext cx="5608300" cy="41833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63" name="Google Shape;363;p37: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6753257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5:notes"/>
          <p:cNvSpPr txBox="1">
            <a:spLocks noGrp="1"/>
          </p:cNvSpPr>
          <p:nvPr>
            <p:ph type="body" idx="1"/>
          </p:nvPr>
        </p:nvSpPr>
        <p:spPr>
          <a:xfrm>
            <a:off x="701025" y="4415775"/>
            <a:ext cx="5608300" cy="41833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9" name="Google Shape;99;p5: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82419908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7"/>
        <p:cNvGrpSpPr/>
        <p:nvPr/>
      </p:nvGrpSpPr>
      <p:grpSpPr>
        <a:xfrm>
          <a:off x="0" y="0"/>
          <a:ext cx="0" cy="0"/>
          <a:chOff x="0" y="0"/>
          <a:chExt cx="0" cy="0"/>
        </a:xfrm>
      </p:grpSpPr>
      <p:sp>
        <p:nvSpPr>
          <p:cNvPr id="368" name="Google Shape;368;p38:notes"/>
          <p:cNvSpPr txBox="1">
            <a:spLocks noGrp="1"/>
          </p:cNvSpPr>
          <p:nvPr>
            <p:ph type="body" idx="1"/>
          </p:nvPr>
        </p:nvSpPr>
        <p:spPr>
          <a:xfrm>
            <a:off x="701025" y="4415775"/>
            <a:ext cx="5608300" cy="41833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69" name="Google Shape;369;p38: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67795463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3"/>
        <p:cNvGrpSpPr/>
        <p:nvPr/>
      </p:nvGrpSpPr>
      <p:grpSpPr>
        <a:xfrm>
          <a:off x="0" y="0"/>
          <a:ext cx="0" cy="0"/>
          <a:chOff x="0" y="0"/>
          <a:chExt cx="0" cy="0"/>
        </a:xfrm>
      </p:grpSpPr>
      <p:sp>
        <p:nvSpPr>
          <p:cNvPr id="374" name="Google Shape;374;p39:notes"/>
          <p:cNvSpPr txBox="1">
            <a:spLocks noGrp="1"/>
          </p:cNvSpPr>
          <p:nvPr>
            <p:ph type="body" idx="1"/>
          </p:nvPr>
        </p:nvSpPr>
        <p:spPr>
          <a:xfrm>
            <a:off x="701025" y="4415775"/>
            <a:ext cx="5608300" cy="41833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75" name="Google Shape;375;p39: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27470649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9"/>
        <p:cNvGrpSpPr/>
        <p:nvPr/>
      </p:nvGrpSpPr>
      <p:grpSpPr>
        <a:xfrm>
          <a:off x="0" y="0"/>
          <a:ext cx="0" cy="0"/>
          <a:chOff x="0" y="0"/>
          <a:chExt cx="0" cy="0"/>
        </a:xfrm>
      </p:grpSpPr>
      <p:sp>
        <p:nvSpPr>
          <p:cNvPr id="380" name="Google Shape;380;p40:notes"/>
          <p:cNvSpPr txBox="1">
            <a:spLocks noGrp="1"/>
          </p:cNvSpPr>
          <p:nvPr>
            <p:ph type="body" idx="1"/>
          </p:nvPr>
        </p:nvSpPr>
        <p:spPr>
          <a:xfrm>
            <a:off x="701025" y="4415775"/>
            <a:ext cx="5608300" cy="41833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81" name="Google Shape;381;p40: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122037724"/>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5"/>
        <p:cNvGrpSpPr/>
        <p:nvPr/>
      </p:nvGrpSpPr>
      <p:grpSpPr>
        <a:xfrm>
          <a:off x="0" y="0"/>
          <a:ext cx="0" cy="0"/>
          <a:chOff x="0" y="0"/>
          <a:chExt cx="0" cy="0"/>
        </a:xfrm>
      </p:grpSpPr>
      <p:sp>
        <p:nvSpPr>
          <p:cNvPr id="386" name="Google Shape;386;p41:notes"/>
          <p:cNvSpPr txBox="1">
            <a:spLocks noGrp="1"/>
          </p:cNvSpPr>
          <p:nvPr>
            <p:ph type="body" idx="1"/>
          </p:nvPr>
        </p:nvSpPr>
        <p:spPr>
          <a:xfrm>
            <a:off x="701025" y="4415775"/>
            <a:ext cx="5608300" cy="41833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87" name="Google Shape;387;p41: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654563332"/>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1"/>
        <p:cNvGrpSpPr/>
        <p:nvPr/>
      </p:nvGrpSpPr>
      <p:grpSpPr>
        <a:xfrm>
          <a:off x="0" y="0"/>
          <a:ext cx="0" cy="0"/>
          <a:chOff x="0" y="0"/>
          <a:chExt cx="0" cy="0"/>
        </a:xfrm>
      </p:grpSpPr>
      <p:sp>
        <p:nvSpPr>
          <p:cNvPr id="392" name="Google Shape;392;gb54f689b3f_0_20:notes"/>
          <p:cNvSpPr txBox="1">
            <a:spLocks noGrp="1"/>
          </p:cNvSpPr>
          <p:nvPr>
            <p:ph type="body" idx="1"/>
          </p:nvPr>
        </p:nvSpPr>
        <p:spPr>
          <a:xfrm>
            <a:off x="701025" y="4415775"/>
            <a:ext cx="5608200" cy="41835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93" name="Google Shape;393;gb54f689b3f_0_20: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178907223"/>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7"/>
        <p:cNvGrpSpPr/>
        <p:nvPr/>
      </p:nvGrpSpPr>
      <p:grpSpPr>
        <a:xfrm>
          <a:off x="0" y="0"/>
          <a:ext cx="0" cy="0"/>
          <a:chOff x="0" y="0"/>
          <a:chExt cx="0" cy="0"/>
        </a:xfrm>
      </p:grpSpPr>
      <p:sp>
        <p:nvSpPr>
          <p:cNvPr id="398" name="Google Shape;398;p42:notes"/>
          <p:cNvSpPr txBox="1">
            <a:spLocks noGrp="1"/>
          </p:cNvSpPr>
          <p:nvPr>
            <p:ph type="body" idx="1"/>
          </p:nvPr>
        </p:nvSpPr>
        <p:spPr>
          <a:xfrm>
            <a:off x="701025" y="4415775"/>
            <a:ext cx="5608300" cy="41833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99" name="Google Shape;399;p42: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690922542"/>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3"/>
        <p:cNvGrpSpPr/>
        <p:nvPr/>
      </p:nvGrpSpPr>
      <p:grpSpPr>
        <a:xfrm>
          <a:off x="0" y="0"/>
          <a:ext cx="0" cy="0"/>
          <a:chOff x="0" y="0"/>
          <a:chExt cx="0" cy="0"/>
        </a:xfrm>
      </p:grpSpPr>
      <p:sp>
        <p:nvSpPr>
          <p:cNvPr id="404" name="Google Shape;404;gb54f689b3f_0_15:notes"/>
          <p:cNvSpPr txBox="1">
            <a:spLocks noGrp="1"/>
          </p:cNvSpPr>
          <p:nvPr>
            <p:ph type="body" idx="1"/>
          </p:nvPr>
        </p:nvSpPr>
        <p:spPr>
          <a:xfrm>
            <a:off x="701025" y="4415775"/>
            <a:ext cx="5608200" cy="41835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405" name="Google Shape;405;gb54f689b3f_0_15: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83842747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9"/>
        <p:cNvGrpSpPr/>
        <p:nvPr/>
      </p:nvGrpSpPr>
      <p:grpSpPr>
        <a:xfrm>
          <a:off x="0" y="0"/>
          <a:ext cx="0" cy="0"/>
          <a:chOff x="0" y="0"/>
          <a:chExt cx="0" cy="0"/>
        </a:xfrm>
      </p:grpSpPr>
      <p:sp>
        <p:nvSpPr>
          <p:cNvPr id="410" name="Google Shape;410;p43:notes"/>
          <p:cNvSpPr txBox="1">
            <a:spLocks noGrp="1"/>
          </p:cNvSpPr>
          <p:nvPr>
            <p:ph type="body" idx="1"/>
          </p:nvPr>
        </p:nvSpPr>
        <p:spPr>
          <a:xfrm>
            <a:off x="701025" y="4415775"/>
            <a:ext cx="5608300" cy="41833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411" name="Google Shape;411;p43: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07367287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5"/>
        <p:cNvGrpSpPr/>
        <p:nvPr/>
      </p:nvGrpSpPr>
      <p:grpSpPr>
        <a:xfrm>
          <a:off x="0" y="0"/>
          <a:ext cx="0" cy="0"/>
          <a:chOff x="0" y="0"/>
          <a:chExt cx="0" cy="0"/>
        </a:xfrm>
      </p:grpSpPr>
      <p:sp>
        <p:nvSpPr>
          <p:cNvPr id="416" name="Google Shape;416;gb54f689b3f_0_25:notes"/>
          <p:cNvSpPr txBox="1">
            <a:spLocks noGrp="1"/>
          </p:cNvSpPr>
          <p:nvPr>
            <p:ph type="body" idx="1"/>
          </p:nvPr>
        </p:nvSpPr>
        <p:spPr>
          <a:xfrm>
            <a:off x="701025" y="4415775"/>
            <a:ext cx="5608200" cy="41835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417" name="Google Shape;417;gb54f689b3f_0_25: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87981784"/>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1"/>
        <p:cNvGrpSpPr/>
        <p:nvPr/>
      </p:nvGrpSpPr>
      <p:grpSpPr>
        <a:xfrm>
          <a:off x="0" y="0"/>
          <a:ext cx="0" cy="0"/>
          <a:chOff x="0" y="0"/>
          <a:chExt cx="0" cy="0"/>
        </a:xfrm>
      </p:grpSpPr>
      <p:sp>
        <p:nvSpPr>
          <p:cNvPr id="422" name="Google Shape;422;gb54f689b3f_0_46:notes"/>
          <p:cNvSpPr txBox="1">
            <a:spLocks noGrp="1"/>
          </p:cNvSpPr>
          <p:nvPr>
            <p:ph type="body" idx="1"/>
          </p:nvPr>
        </p:nvSpPr>
        <p:spPr>
          <a:xfrm>
            <a:off x="701025" y="4415775"/>
            <a:ext cx="5608200" cy="41835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423" name="Google Shape;423;gb54f689b3f_0_46: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2660380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6:notes"/>
          <p:cNvSpPr txBox="1">
            <a:spLocks noGrp="1"/>
          </p:cNvSpPr>
          <p:nvPr>
            <p:ph type="body" idx="1"/>
          </p:nvPr>
        </p:nvSpPr>
        <p:spPr>
          <a:xfrm>
            <a:off x="701025" y="4415775"/>
            <a:ext cx="5608200" cy="41835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5" name="Google Shape;105;p6: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227808219"/>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7"/>
        <p:cNvGrpSpPr/>
        <p:nvPr/>
      </p:nvGrpSpPr>
      <p:grpSpPr>
        <a:xfrm>
          <a:off x="0" y="0"/>
          <a:ext cx="0" cy="0"/>
          <a:chOff x="0" y="0"/>
          <a:chExt cx="0" cy="0"/>
        </a:xfrm>
      </p:grpSpPr>
      <p:sp>
        <p:nvSpPr>
          <p:cNvPr id="428" name="Google Shape;428;gb54f689b3f_0_51:notes"/>
          <p:cNvSpPr txBox="1">
            <a:spLocks noGrp="1"/>
          </p:cNvSpPr>
          <p:nvPr>
            <p:ph type="body" idx="1"/>
          </p:nvPr>
        </p:nvSpPr>
        <p:spPr>
          <a:xfrm>
            <a:off x="701025" y="4415775"/>
            <a:ext cx="5608200" cy="41835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429" name="Google Shape;429;gb54f689b3f_0_51: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26899373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3"/>
        <p:cNvGrpSpPr/>
        <p:nvPr/>
      </p:nvGrpSpPr>
      <p:grpSpPr>
        <a:xfrm>
          <a:off x="0" y="0"/>
          <a:ext cx="0" cy="0"/>
          <a:chOff x="0" y="0"/>
          <a:chExt cx="0" cy="0"/>
        </a:xfrm>
      </p:grpSpPr>
      <p:sp>
        <p:nvSpPr>
          <p:cNvPr id="434" name="Google Shape;434;p44:notes"/>
          <p:cNvSpPr txBox="1">
            <a:spLocks noGrp="1"/>
          </p:cNvSpPr>
          <p:nvPr>
            <p:ph type="body" idx="1"/>
          </p:nvPr>
        </p:nvSpPr>
        <p:spPr>
          <a:xfrm>
            <a:off x="701025" y="4415775"/>
            <a:ext cx="5608300" cy="41833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435" name="Google Shape;435;p44: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582353910"/>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9"/>
        <p:cNvGrpSpPr/>
        <p:nvPr/>
      </p:nvGrpSpPr>
      <p:grpSpPr>
        <a:xfrm>
          <a:off x="0" y="0"/>
          <a:ext cx="0" cy="0"/>
          <a:chOff x="0" y="0"/>
          <a:chExt cx="0" cy="0"/>
        </a:xfrm>
      </p:grpSpPr>
      <p:sp>
        <p:nvSpPr>
          <p:cNvPr id="440" name="Google Shape;440;p45:notes"/>
          <p:cNvSpPr txBox="1">
            <a:spLocks noGrp="1"/>
          </p:cNvSpPr>
          <p:nvPr>
            <p:ph type="body" idx="1"/>
          </p:nvPr>
        </p:nvSpPr>
        <p:spPr>
          <a:xfrm>
            <a:off x="701025" y="4415775"/>
            <a:ext cx="5608300" cy="41833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441" name="Google Shape;441;p45: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553278064"/>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5"/>
        <p:cNvGrpSpPr/>
        <p:nvPr/>
      </p:nvGrpSpPr>
      <p:grpSpPr>
        <a:xfrm>
          <a:off x="0" y="0"/>
          <a:ext cx="0" cy="0"/>
          <a:chOff x="0" y="0"/>
          <a:chExt cx="0" cy="0"/>
        </a:xfrm>
      </p:grpSpPr>
      <p:sp>
        <p:nvSpPr>
          <p:cNvPr id="446" name="Google Shape;446;p46:notes"/>
          <p:cNvSpPr txBox="1">
            <a:spLocks noGrp="1"/>
          </p:cNvSpPr>
          <p:nvPr>
            <p:ph type="body" idx="1"/>
          </p:nvPr>
        </p:nvSpPr>
        <p:spPr>
          <a:xfrm>
            <a:off x="701025" y="4415775"/>
            <a:ext cx="5608300" cy="41833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447" name="Google Shape;447;p46: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521534415"/>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1"/>
        <p:cNvGrpSpPr/>
        <p:nvPr/>
      </p:nvGrpSpPr>
      <p:grpSpPr>
        <a:xfrm>
          <a:off x="0" y="0"/>
          <a:ext cx="0" cy="0"/>
          <a:chOff x="0" y="0"/>
          <a:chExt cx="0" cy="0"/>
        </a:xfrm>
      </p:grpSpPr>
      <p:sp>
        <p:nvSpPr>
          <p:cNvPr id="452" name="Google Shape;452;p47:notes"/>
          <p:cNvSpPr txBox="1">
            <a:spLocks noGrp="1"/>
          </p:cNvSpPr>
          <p:nvPr>
            <p:ph type="body" idx="1"/>
          </p:nvPr>
        </p:nvSpPr>
        <p:spPr>
          <a:xfrm>
            <a:off x="701025" y="4415775"/>
            <a:ext cx="5608300" cy="41833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453" name="Google Shape;453;p47: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84595956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7"/>
        <p:cNvGrpSpPr/>
        <p:nvPr/>
      </p:nvGrpSpPr>
      <p:grpSpPr>
        <a:xfrm>
          <a:off x="0" y="0"/>
          <a:ext cx="0" cy="0"/>
          <a:chOff x="0" y="0"/>
          <a:chExt cx="0" cy="0"/>
        </a:xfrm>
      </p:grpSpPr>
      <p:sp>
        <p:nvSpPr>
          <p:cNvPr id="458" name="Google Shape;458;p48:notes"/>
          <p:cNvSpPr txBox="1">
            <a:spLocks noGrp="1"/>
          </p:cNvSpPr>
          <p:nvPr>
            <p:ph type="body" idx="1"/>
          </p:nvPr>
        </p:nvSpPr>
        <p:spPr>
          <a:xfrm>
            <a:off x="701025" y="4415775"/>
            <a:ext cx="5608300" cy="41833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459" name="Google Shape;459;p48: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056999615"/>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3"/>
        <p:cNvGrpSpPr/>
        <p:nvPr/>
      </p:nvGrpSpPr>
      <p:grpSpPr>
        <a:xfrm>
          <a:off x="0" y="0"/>
          <a:ext cx="0" cy="0"/>
          <a:chOff x="0" y="0"/>
          <a:chExt cx="0" cy="0"/>
        </a:xfrm>
      </p:grpSpPr>
      <p:sp>
        <p:nvSpPr>
          <p:cNvPr id="464" name="Google Shape;464;p49:notes"/>
          <p:cNvSpPr txBox="1">
            <a:spLocks noGrp="1"/>
          </p:cNvSpPr>
          <p:nvPr>
            <p:ph type="body" idx="1"/>
          </p:nvPr>
        </p:nvSpPr>
        <p:spPr>
          <a:xfrm>
            <a:off x="701025" y="4415775"/>
            <a:ext cx="5608300" cy="41833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465" name="Google Shape;465;p49: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740633788"/>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9"/>
        <p:cNvGrpSpPr/>
        <p:nvPr/>
      </p:nvGrpSpPr>
      <p:grpSpPr>
        <a:xfrm>
          <a:off x="0" y="0"/>
          <a:ext cx="0" cy="0"/>
          <a:chOff x="0" y="0"/>
          <a:chExt cx="0" cy="0"/>
        </a:xfrm>
      </p:grpSpPr>
      <p:sp>
        <p:nvSpPr>
          <p:cNvPr id="470" name="Google Shape;470;gb4be3443de_0_46:notes"/>
          <p:cNvSpPr txBox="1">
            <a:spLocks noGrp="1"/>
          </p:cNvSpPr>
          <p:nvPr>
            <p:ph type="body" idx="1"/>
          </p:nvPr>
        </p:nvSpPr>
        <p:spPr>
          <a:xfrm>
            <a:off x="701025" y="4415775"/>
            <a:ext cx="5608200" cy="41835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471" name="Google Shape;471;gb4be3443de_0_46: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26173626"/>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5"/>
        <p:cNvGrpSpPr/>
        <p:nvPr/>
      </p:nvGrpSpPr>
      <p:grpSpPr>
        <a:xfrm>
          <a:off x="0" y="0"/>
          <a:ext cx="0" cy="0"/>
          <a:chOff x="0" y="0"/>
          <a:chExt cx="0" cy="0"/>
        </a:xfrm>
      </p:grpSpPr>
      <p:sp>
        <p:nvSpPr>
          <p:cNvPr id="476" name="Google Shape;476;gb54f689b3f_0_30:notes"/>
          <p:cNvSpPr txBox="1">
            <a:spLocks noGrp="1"/>
          </p:cNvSpPr>
          <p:nvPr>
            <p:ph type="body" idx="1"/>
          </p:nvPr>
        </p:nvSpPr>
        <p:spPr>
          <a:xfrm>
            <a:off x="701025" y="4415775"/>
            <a:ext cx="5608200" cy="41835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477" name="Google Shape;477;gb54f689b3f_0_30: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628585514"/>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1"/>
        <p:cNvGrpSpPr/>
        <p:nvPr/>
      </p:nvGrpSpPr>
      <p:grpSpPr>
        <a:xfrm>
          <a:off x="0" y="0"/>
          <a:ext cx="0" cy="0"/>
          <a:chOff x="0" y="0"/>
          <a:chExt cx="0" cy="0"/>
        </a:xfrm>
      </p:grpSpPr>
      <p:sp>
        <p:nvSpPr>
          <p:cNvPr id="482" name="Google Shape;482;gb4be3443de_0_14:notes"/>
          <p:cNvSpPr txBox="1">
            <a:spLocks noGrp="1"/>
          </p:cNvSpPr>
          <p:nvPr>
            <p:ph type="body" idx="1"/>
          </p:nvPr>
        </p:nvSpPr>
        <p:spPr>
          <a:xfrm>
            <a:off x="701025" y="4415775"/>
            <a:ext cx="5608200" cy="41835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483" name="Google Shape;483;gb4be3443de_0_14: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0925861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7:notes"/>
          <p:cNvSpPr txBox="1">
            <a:spLocks noGrp="1"/>
          </p:cNvSpPr>
          <p:nvPr>
            <p:ph type="body" idx="1"/>
          </p:nvPr>
        </p:nvSpPr>
        <p:spPr>
          <a:xfrm>
            <a:off x="701025" y="4415775"/>
            <a:ext cx="5608200" cy="41835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1" name="Google Shape;111;p7: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839430163"/>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7"/>
        <p:cNvGrpSpPr/>
        <p:nvPr/>
      </p:nvGrpSpPr>
      <p:grpSpPr>
        <a:xfrm>
          <a:off x="0" y="0"/>
          <a:ext cx="0" cy="0"/>
          <a:chOff x="0" y="0"/>
          <a:chExt cx="0" cy="0"/>
        </a:xfrm>
      </p:grpSpPr>
      <p:sp>
        <p:nvSpPr>
          <p:cNvPr id="488" name="Google Shape;488;gb4be3443de_0_20:notes"/>
          <p:cNvSpPr txBox="1">
            <a:spLocks noGrp="1"/>
          </p:cNvSpPr>
          <p:nvPr>
            <p:ph type="body" idx="1"/>
          </p:nvPr>
        </p:nvSpPr>
        <p:spPr>
          <a:xfrm>
            <a:off x="701025" y="4415775"/>
            <a:ext cx="5608200" cy="41835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489" name="Google Shape;489;gb4be3443de_0_20: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587382970"/>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3"/>
        <p:cNvGrpSpPr/>
        <p:nvPr/>
      </p:nvGrpSpPr>
      <p:grpSpPr>
        <a:xfrm>
          <a:off x="0" y="0"/>
          <a:ext cx="0" cy="0"/>
          <a:chOff x="0" y="0"/>
          <a:chExt cx="0" cy="0"/>
        </a:xfrm>
      </p:grpSpPr>
      <p:sp>
        <p:nvSpPr>
          <p:cNvPr id="494" name="Google Shape;494;gb4be3443de_0_25:notes"/>
          <p:cNvSpPr txBox="1">
            <a:spLocks noGrp="1"/>
          </p:cNvSpPr>
          <p:nvPr>
            <p:ph type="body" idx="1"/>
          </p:nvPr>
        </p:nvSpPr>
        <p:spPr>
          <a:xfrm>
            <a:off x="701025" y="4415775"/>
            <a:ext cx="5608200" cy="41835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495" name="Google Shape;495;gb4be3443de_0_25: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112229010"/>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9"/>
        <p:cNvGrpSpPr/>
        <p:nvPr/>
      </p:nvGrpSpPr>
      <p:grpSpPr>
        <a:xfrm>
          <a:off x="0" y="0"/>
          <a:ext cx="0" cy="0"/>
          <a:chOff x="0" y="0"/>
          <a:chExt cx="0" cy="0"/>
        </a:xfrm>
      </p:grpSpPr>
      <p:sp>
        <p:nvSpPr>
          <p:cNvPr id="500" name="Google Shape;500;gb4be3443de_0_30:notes"/>
          <p:cNvSpPr txBox="1">
            <a:spLocks noGrp="1"/>
          </p:cNvSpPr>
          <p:nvPr>
            <p:ph type="body" idx="1"/>
          </p:nvPr>
        </p:nvSpPr>
        <p:spPr>
          <a:xfrm>
            <a:off x="701025" y="4415775"/>
            <a:ext cx="5608200" cy="41835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501" name="Google Shape;501;gb4be3443de_0_30: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250320681"/>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5"/>
        <p:cNvGrpSpPr/>
        <p:nvPr/>
      </p:nvGrpSpPr>
      <p:grpSpPr>
        <a:xfrm>
          <a:off x="0" y="0"/>
          <a:ext cx="0" cy="0"/>
          <a:chOff x="0" y="0"/>
          <a:chExt cx="0" cy="0"/>
        </a:xfrm>
      </p:grpSpPr>
      <p:sp>
        <p:nvSpPr>
          <p:cNvPr id="506" name="Google Shape;506;gb54f689b3f_0_35:notes"/>
          <p:cNvSpPr txBox="1">
            <a:spLocks noGrp="1"/>
          </p:cNvSpPr>
          <p:nvPr>
            <p:ph type="body" idx="1"/>
          </p:nvPr>
        </p:nvSpPr>
        <p:spPr>
          <a:xfrm>
            <a:off x="701025" y="4415775"/>
            <a:ext cx="5608200" cy="41835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507" name="Google Shape;507;gb54f689b3f_0_35: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340783856"/>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1"/>
        <p:cNvGrpSpPr/>
        <p:nvPr/>
      </p:nvGrpSpPr>
      <p:grpSpPr>
        <a:xfrm>
          <a:off x="0" y="0"/>
          <a:ext cx="0" cy="0"/>
          <a:chOff x="0" y="0"/>
          <a:chExt cx="0" cy="0"/>
        </a:xfrm>
      </p:grpSpPr>
      <p:sp>
        <p:nvSpPr>
          <p:cNvPr id="512" name="Google Shape;512;gb4be3443de_0_35:notes"/>
          <p:cNvSpPr txBox="1">
            <a:spLocks noGrp="1"/>
          </p:cNvSpPr>
          <p:nvPr>
            <p:ph type="body" idx="1"/>
          </p:nvPr>
        </p:nvSpPr>
        <p:spPr>
          <a:xfrm>
            <a:off x="701025" y="4415775"/>
            <a:ext cx="5608200" cy="41835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513" name="Google Shape;513;gb4be3443de_0_35: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071313154"/>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7"/>
        <p:cNvGrpSpPr/>
        <p:nvPr/>
      </p:nvGrpSpPr>
      <p:grpSpPr>
        <a:xfrm>
          <a:off x="0" y="0"/>
          <a:ext cx="0" cy="0"/>
          <a:chOff x="0" y="0"/>
          <a:chExt cx="0" cy="0"/>
        </a:xfrm>
      </p:grpSpPr>
      <p:sp>
        <p:nvSpPr>
          <p:cNvPr id="518" name="Google Shape;518;gb54f689b3f_0_40:notes"/>
          <p:cNvSpPr txBox="1">
            <a:spLocks noGrp="1"/>
          </p:cNvSpPr>
          <p:nvPr>
            <p:ph type="body" idx="1"/>
          </p:nvPr>
        </p:nvSpPr>
        <p:spPr>
          <a:xfrm>
            <a:off x="701025" y="4415775"/>
            <a:ext cx="5608200" cy="41835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519" name="Google Shape;519;gb54f689b3f_0_40: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177033549"/>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3"/>
        <p:cNvGrpSpPr/>
        <p:nvPr/>
      </p:nvGrpSpPr>
      <p:grpSpPr>
        <a:xfrm>
          <a:off x="0" y="0"/>
          <a:ext cx="0" cy="0"/>
          <a:chOff x="0" y="0"/>
          <a:chExt cx="0" cy="0"/>
        </a:xfrm>
      </p:grpSpPr>
      <p:sp>
        <p:nvSpPr>
          <p:cNvPr id="524" name="Google Shape;524;p50:notes"/>
          <p:cNvSpPr txBox="1">
            <a:spLocks noGrp="1"/>
          </p:cNvSpPr>
          <p:nvPr>
            <p:ph type="body" idx="1"/>
          </p:nvPr>
        </p:nvSpPr>
        <p:spPr>
          <a:xfrm>
            <a:off x="701025" y="4415775"/>
            <a:ext cx="5608300" cy="41833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525" name="Google Shape;525;p50: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7273382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8:notes"/>
          <p:cNvSpPr txBox="1">
            <a:spLocks noGrp="1"/>
          </p:cNvSpPr>
          <p:nvPr>
            <p:ph type="body" idx="1"/>
          </p:nvPr>
        </p:nvSpPr>
        <p:spPr>
          <a:xfrm>
            <a:off x="701025" y="4415775"/>
            <a:ext cx="5608200" cy="41835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7" name="Google Shape;117;p8: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9036131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9:notes"/>
          <p:cNvSpPr txBox="1">
            <a:spLocks noGrp="1"/>
          </p:cNvSpPr>
          <p:nvPr>
            <p:ph type="body" idx="1"/>
          </p:nvPr>
        </p:nvSpPr>
        <p:spPr>
          <a:xfrm>
            <a:off x="701025" y="4415775"/>
            <a:ext cx="5608200" cy="41835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3" name="Google Shape;123;p9: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45629079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52"/>
          <p:cNvPicPr preferRelativeResize="0"/>
          <p:nvPr/>
        </p:nvPicPr>
        <p:blipFill rotWithShape="1">
          <a:blip r:embed="rId2">
            <a:alphaModFix/>
          </a:blip>
          <a:srcRect/>
          <a:stretch/>
        </p:blipFill>
        <p:spPr>
          <a:xfrm>
            <a:off x="-17100" y="6023088"/>
            <a:ext cx="9178200" cy="169650"/>
          </a:xfrm>
          <a:prstGeom prst="rect">
            <a:avLst/>
          </a:prstGeom>
          <a:noFill/>
          <a:ln>
            <a:noFill/>
          </a:ln>
        </p:spPr>
      </p:pic>
      <p:pic>
        <p:nvPicPr>
          <p:cNvPr id="13" name="Google Shape;13;p52"/>
          <p:cNvPicPr preferRelativeResize="0"/>
          <p:nvPr/>
        </p:nvPicPr>
        <p:blipFill rotWithShape="1">
          <a:blip r:embed="rId3">
            <a:alphaModFix/>
          </a:blip>
          <a:srcRect/>
          <a:stretch/>
        </p:blipFill>
        <p:spPr>
          <a:xfrm>
            <a:off x="1951232" y="5472362"/>
            <a:ext cx="1523989" cy="1143000"/>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61"/>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sz="2000" b="1"/>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59" name="Google Shape;59;p61"/>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R="0" lvl="1" algn="l" rtl="0">
              <a:lnSpc>
                <a:spcPct val="100000"/>
              </a:lnSpc>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R="0" lvl="6"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R="0" lvl="7"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R="0" lvl="8"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60" name="Google Shape;60;p61"/>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280"/>
              </a:spcBef>
              <a:spcAft>
                <a:spcPts val="0"/>
              </a:spcAft>
              <a:buClr>
                <a:schemeClr val="dk1"/>
              </a:buClr>
              <a:buSzPts val="1400"/>
              <a:buFont typeface="Arial"/>
              <a:buNone/>
              <a:defRPr sz="1400"/>
            </a:lvl1pPr>
            <a:lvl2pPr marL="914400" lvl="1" indent="-228600" algn="l">
              <a:lnSpc>
                <a:spcPct val="100000"/>
              </a:lnSpc>
              <a:spcBef>
                <a:spcPts val="240"/>
              </a:spcBef>
              <a:spcAft>
                <a:spcPts val="0"/>
              </a:spcAft>
              <a:buClr>
                <a:schemeClr val="dk1"/>
              </a:buClr>
              <a:buSzPts val="1200"/>
              <a:buFont typeface="Arial"/>
              <a:buNone/>
              <a:defRPr sz="1200"/>
            </a:lvl2pPr>
            <a:lvl3pPr marL="1371600" lvl="2" indent="-228600" algn="l">
              <a:lnSpc>
                <a:spcPct val="100000"/>
              </a:lnSpc>
              <a:spcBef>
                <a:spcPts val="200"/>
              </a:spcBef>
              <a:spcAft>
                <a:spcPts val="0"/>
              </a:spcAft>
              <a:buClr>
                <a:schemeClr val="dk1"/>
              </a:buClr>
              <a:buSzPts val="1000"/>
              <a:buFont typeface="Arial"/>
              <a:buNone/>
              <a:defRPr sz="1000"/>
            </a:lvl3pPr>
            <a:lvl4pPr marL="1828800" lvl="3" indent="-228600" algn="l">
              <a:lnSpc>
                <a:spcPct val="100000"/>
              </a:lnSpc>
              <a:spcBef>
                <a:spcPts val="180"/>
              </a:spcBef>
              <a:spcAft>
                <a:spcPts val="0"/>
              </a:spcAft>
              <a:buClr>
                <a:schemeClr val="dk1"/>
              </a:buClr>
              <a:buSzPts val="900"/>
              <a:buFont typeface="Arial"/>
              <a:buNone/>
              <a:defRPr sz="900"/>
            </a:lvl4pPr>
            <a:lvl5pPr marL="2286000" lvl="4" indent="-228600" algn="l">
              <a:lnSpc>
                <a:spcPct val="100000"/>
              </a:lnSpc>
              <a:spcBef>
                <a:spcPts val="180"/>
              </a:spcBef>
              <a:spcAft>
                <a:spcPts val="0"/>
              </a:spcAft>
              <a:buClr>
                <a:schemeClr val="dk1"/>
              </a:buClr>
              <a:buSzPts val="900"/>
              <a:buFont typeface="Arial"/>
              <a:buNone/>
              <a:defRPr sz="900"/>
            </a:lvl5pPr>
            <a:lvl6pPr marL="2743200" lvl="5" indent="-228600" algn="l">
              <a:lnSpc>
                <a:spcPct val="100000"/>
              </a:lnSpc>
              <a:spcBef>
                <a:spcPts val="180"/>
              </a:spcBef>
              <a:spcAft>
                <a:spcPts val="0"/>
              </a:spcAft>
              <a:buClr>
                <a:schemeClr val="dk1"/>
              </a:buClr>
              <a:buSzPts val="900"/>
              <a:buFont typeface="Arial"/>
              <a:buNone/>
              <a:defRPr sz="900"/>
            </a:lvl6pPr>
            <a:lvl7pPr marL="3200400" lvl="6" indent="-228600" algn="l">
              <a:lnSpc>
                <a:spcPct val="100000"/>
              </a:lnSpc>
              <a:spcBef>
                <a:spcPts val="180"/>
              </a:spcBef>
              <a:spcAft>
                <a:spcPts val="0"/>
              </a:spcAft>
              <a:buClr>
                <a:schemeClr val="dk1"/>
              </a:buClr>
              <a:buSzPts val="900"/>
              <a:buFont typeface="Arial"/>
              <a:buNone/>
              <a:defRPr sz="900"/>
            </a:lvl7pPr>
            <a:lvl8pPr marL="3657600" lvl="7" indent="-228600" algn="l">
              <a:lnSpc>
                <a:spcPct val="100000"/>
              </a:lnSpc>
              <a:spcBef>
                <a:spcPts val="180"/>
              </a:spcBef>
              <a:spcAft>
                <a:spcPts val="0"/>
              </a:spcAft>
              <a:buClr>
                <a:schemeClr val="dk1"/>
              </a:buClr>
              <a:buSzPts val="900"/>
              <a:buFont typeface="Arial"/>
              <a:buNone/>
              <a:defRPr sz="900"/>
            </a:lvl8pPr>
            <a:lvl9pPr marL="4114800" lvl="8" indent="-228600" algn="l">
              <a:lnSpc>
                <a:spcPct val="100000"/>
              </a:lnSpc>
              <a:spcBef>
                <a:spcPts val="180"/>
              </a:spcBef>
              <a:spcAft>
                <a:spcPts val="0"/>
              </a:spcAft>
              <a:buClr>
                <a:schemeClr val="dk1"/>
              </a:buClr>
              <a:buSzPts val="900"/>
              <a:buFont typeface="Arial"/>
              <a:buNone/>
              <a:defRPr sz="900"/>
            </a:lvl9pPr>
          </a:lstStyle>
          <a:p>
            <a:endParaRPr/>
          </a:p>
        </p:txBody>
      </p:sp>
      <p:sp>
        <p:nvSpPr>
          <p:cNvPr id="61" name="Google Shape;61;p61"/>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61"/>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61"/>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6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66" name="Google Shape;66;p62"/>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no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67" name="Google Shape;67;p62"/>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8" name="Google Shape;68;p62"/>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9" name="Google Shape;69;p62"/>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63"/>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72" name="Google Shape;72;p63"/>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73" name="Google Shape;73;p63"/>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63"/>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5" name="Google Shape;75;p63"/>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Content, and 2 Content" type="objAndTwoObj">
  <p:cSld name="OBJECT_AND_TWO_OBJECTS">
    <p:bg>
      <p:bgPr>
        <a:solidFill>
          <a:srgbClr val="404141"/>
        </a:solidFill>
        <a:effectLst/>
      </p:bgPr>
    </p:bg>
    <p:spTree>
      <p:nvGrpSpPr>
        <p:cNvPr id="1" name="Shape 14"/>
        <p:cNvGrpSpPr/>
        <p:nvPr/>
      </p:nvGrpSpPr>
      <p:grpSpPr>
        <a:xfrm>
          <a:off x="0" y="0"/>
          <a:ext cx="0" cy="0"/>
          <a:chOff x="0" y="0"/>
          <a:chExt cx="0" cy="0"/>
        </a:xfrm>
      </p:grpSpPr>
      <p:pic>
        <p:nvPicPr>
          <p:cNvPr id="15" name="Google Shape;15;p53"/>
          <p:cNvPicPr preferRelativeResize="0"/>
          <p:nvPr/>
        </p:nvPicPr>
        <p:blipFill rotWithShape="1">
          <a:blip r:embed="rId2">
            <a:alphaModFix/>
          </a:blip>
          <a:srcRect/>
          <a:stretch/>
        </p:blipFill>
        <p:spPr>
          <a:xfrm>
            <a:off x="-17100" y="6023088"/>
            <a:ext cx="9178200" cy="169650"/>
          </a:xfrm>
          <a:prstGeom prst="rect">
            <a:avLst/>
          </a:prstGeom>
          <a:noFill/>
          <a:ln>
            <a:noFill/>
          </a:ln>
        </p:spPr>
      </p:pic>
      <p:pic>
        <p:nvPicPr>
          <p:cNvPr id="16" name="Google Shape;16;p53"/>
          <p:cNvPicPr preferRelativeResize="0"/>
          <p:nvPr/>
        </p:nvPicPr>
        <p:blipFill rotWithShape="1">
          <a:blip r:embed="rId3">
            <a:alphaModFix/>
          </a:blip>
          <a:srcRect/>
          <a:stretch/>
        </p:blipFill>
        <p:spPr>
          <a:xfrm>
            <a:off x="1951232" y="5472362"/>
            <a:ext cx="1523989" cy="1143000"/>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54"/>
          <p:cNvSpPr/>
          <p:nvPr/>
        </p:nvSpPr>
        <p:spPr>
          <a:xfrm>
            <a:off x="-17100" y="443838"/>
            <a:ext cx="9178200" cy="1354800"/>
          </a:xfrm>
          <a:prstGeom prst="rect">
            <a:avLst/>
          </a:prstGeom>
          <a:solidFill>
            <a:srgbClr val="40414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19" name="Google Shape;19;p54"/>
          <p:cNvPicPr preferRelativeResize="0"/>
          <p:nvPr/>
        </p:nvPicPr>
        <p:blipFill rotWithShape="1">
          <a:blip r:embed="rId2">
            <a:alphaModFix/>
          </a:blip>
          <a:srcRect/>
          <a:stretch/>
        </p:blipFill>
        <p:spPr>
          <a:xfrm>
            <a:off x="20025" y="6366363"/>
            <a:ext cx="9178200" cy="169650"/>
          </a:xfrm>
          <a:prstGeom prst="rect">
            <a:avLst/>
          </a:prstGeom>
          <a:noFill/>
          <a:ln>
            <a:noFill/>
          </a:ln>
        </p:spPr>
      </p:pic>
      <p:pic>
        <p:nvPicPr>
          <p:cNvPr id="20" name="Google Shape;20;p54"/>
          <p:cNvPicPr preferRelativeResize="0"/>
          <p:nvPr/>
        </p:nvPicPr>
        <p:blipFill rotWithShape="1">
          <a:blip r:embed="rId3">
            <a:alphaModFix/>
          </a:blip>
          <a:srcRect/>
          <a:stretch/>
        </p:blipFill>
        <p:spPr>
          <a:xfrm>
            <a:off x="7335232" y="4986287"/>
            <a:ext cx="1523989" cy="1143000"/>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1"/>
        <p:cNvGrpSpPr/>
        <p:nvPr/>
      </p:nvGrpSpPr>
      <p:grpSpPr>
        <a:xfrm>
          <a:off x="0" y="0"/>
          <a:ext cx="0" cy="0"/>
          <a:chOff x="0" y="0"/>
          <a:chExt cx="0" cy="0"/>
        </a:xfrm>
      </p:grpSpPr>
      <p:sp>
        <p:nvSpPr>
          <p:cNvPr id="22" name="Google Shape;22;p55"/>
          <p:cNvSpPr/>
          <p:nvPr/>
        </p:nvSpPr>
        <p:spPr>
          <a:xfrm>
            <a:off x="-17100" y="443838"/>
            <a:ext cx="9178200" cy="1354800"/>
          </a:xfrm>
          <a:prstGeom prst="rect">
            <a:avLst/>
          </a:prstGeom>
          <a:solidFill>
            <a:srgbClr val="7E9C3D"/>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23" name="Google Shape;23;p55"/>
          <p:cNvPicPr preferRelativeResize="0"/>
          <p:nvPr/>
        </p:nvPicPr>
        <p:blipFill rotWithShape="1">
          <a:blip r:embed="rId2">
            <a:alphaModFix/>
          </a:blip>
          <a:srcRect/>
          <a:stretch/>
        </p:blipFill>
        <p:spPr>
          <a:xfrm>
            <a:off x="20025" y="6366363"/>
            <a:ext cx="9178200" cy="169650"/>
          </a:xfrm>
          <a:prstGeom prst="rect">
            <a:avLst/>
          </a:prstGeom>
          <a:noFill/>
          <a:ln>
            <a:noFill/>
          </a:ln>
        </p:spPr>
      </p:pic>
      <p:pic>
        <p:nvPicPr>
          <p:cNvPr id="24" name="Google Shape;24;p55"/>
          <p:cNvPicPr preferRelativeResize="0"/>
          <p:nvPr/>
        </p:nvPicPr>
        <p:blipFill rotWithShape="1">
          <a:blip r:embed="rId3">
            <a:alphaModFix/>
          </a:blip>
          <a:srcRect/>
          <a:stretch/>
        </p:blipFill>
        <p:spPr>
          <a:xfrm>
            <a:off x="7335232" y="4986287"/>
            <a:ext cx="1523989" cy="1143000"/>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27" name="Google Shape;27;p56"/>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lnSpc>
                <a:spcPct val="100000"/>
              </a:lnSpc>
              <a:spcBef>
                <a:spcPts val="560"/>
              </a:spcBef>
              <a:spcAft>
                <a:spcPts val="0"/>
              </a:spcAft>
              <a:buClr>
                <a:schemeClr val="dk1"/>
              </a:buClr>
              <a:buSzPts val="2800"/>
              <a:buFont typeface="Arial"/>
              <a:buChar char="•"/>
              <a:defRPr sz="2800"/>
            </a:lvl1pPr>
            <a:lvl2pPr marL="914400" lvl="1" indent="-381000" algn="l">
              <a:lnSpc>
                <a:spcPct val="100000"/>
              </a:lnSpc>
              <a:spcBef>
                <a:spcPts val="480"/>
              </a:spcBef>
              <a:spcAft>
                <a:spcPts val="0"/>
              </a:spcAft>
              <a:buClr>
                <a:schemeClr val="dk1"/>
              </a:buClr>
              <a:buSzPts val="2400"/>
              <a:buFont typeface="Arial"/>
              <a:buChar char="–"/>
              <a:defRPr sz="2400"/>
            </a:lvl2pPr>
            <a:lvl3pPr marL="1371600" lvl="2" indent="-355600" algn="l">
              <a:lnSpc>
                <a:spcPct val="100000"/>
              </a:lnSpc>
              <a:spcBef>
                <a:spcPts val="400"/>
              </a:spcBef>
              <a:spcAft>
                <a:spcPts val="0"/>
              </a:spcAft>
              <a:buClr>
                <a:schemeClr val="dk1"/>
              </a:buClr>
              <a:buSzPts val="2000"/>
              <a:buFont typeface="Arial"/>
              <a:buChar char="•"/>
              <a:defRPr sz="2000"/>
            </a:lvl3pPr>
            <a:lvl4pPr marL="1828800" lvl="3" indent="-342900" algn="l">
              <a:lnSpc>
                <a:spcPct val="100000"/>
              </a:lnSpc>
              <a:spcBef>
                <a:spcPts val="360"/>
              </a:spcBef>
              <a:spcAft>
                <a:spcPts val="0"/>
              </a:spcAft>
              <a:buClr>
                <a:schemeClr val="dk1"/>
              </a:buClr>
              <a:buSzPts val="1800"/>
              <a:buFont typeface="Arial"/>
              <a:buChar char="–"/>
              <a:defRPr sz="1800"/>
            </a:lvl4pPr>
            <a:lvl5pPr marL="2286000" lvl="4" indent="-342900" algn="l">
              <a:lnSpc>
                <a:spcPct val="100000"/>
              </a:lnSpc>
              <a:spcBef>
                <a:spcPts val="360"/>
              </a:spcBef>
              <a:spcAft>
                <a:spcPts val="0"/>
              </a:spcAft>
              <a:buClr>
                <a:schemeClr val="dk1"/>
              </a:buClr>
              <a:buSzPts val="1800"/>
              <a:buFont typeface="Arial"/>
              <a:buChar char="»"/>
              <a:defRPr sz="1800"/>
            </a:lvl5pPr>
            <a:lvl6pPr marL="2743200" lvl="5" indent="-342900" algn="l">
              <a:lnSpc>
                <a:spcPct val="100000"/>
              </a:lnSpc>
              <a:spcBef>
                <a:spcPts val="360"/>
              </a:spcBef>
              <a:spcAft>
                <a:spcPts val="0"/>
              </a:spcAft>
              <a:buClr>
                <a:schemeClr val="dk1"/>
              </a:buClr>
              <a:buSzPts val="1800"/>
              <a:buFont typeface="Arial"/>
              <a:buChar char="»"/>
              <a:defRPr sz="1800"/>
            </a:lvl6pPr>
            <a:lvl7pPr marL="3200400" lvl="6" indent="-342900" algn="l">
              <a:lnSpc>
                <a:spcPct val="100000"/>
              </a:lnSpc>
              <a:spcBef>
                <a:spcPts val="360"/>
              </a:spcBef>
              <a:spcAft>
                <a:spcPts val="0"/>
              </a:spcAft>
              <a:buClr>
                <a:schemeClr val="dk1"/>
              </a:buClr>
              <a:buSzPts val="1800"/>
              <a:buFont typeface="Arial"/>
              <a:buChar char="»"/>
              <a:defRPr sz="1800"/>
            </a:lvl7pPr>
            <a:lvl8pPr marL="3657600" lvl="7" indent="-342900" algn="l">
              <a:lnSpc>
                <a:spcPct val="100000"/>
              </a:lnSpc>
              <a:spcBef>
                <a:spcPts val="360"/>
              </a:spcBef>
              <a:spcAft>
                <a:spcPts val="0"/>
              </a:spcAft>
              <a:buClr>
                <a:schemeClr val="dk1"/>
              </a:buClr>
              <a:buSzPts val="1800"/>
              <a:buFont typeface="Arial"/>
              <a:buChar char="»"/>
              <a:defRPr sz="1800"/>
            </a:lvl8pPr>
            <a:lvl9pPr marL="4114800" lvl="8" indent="-342900" algn="l">
              <a:lnSpc>
                <a:spcPct val="100000"/>
              </a:lnSpc>
              <a:spcBef>
                <a:spcPts val="360"/>
              </a:spcBef>
              <a:spcAft>
                <a:spcPts val="0"/>
              </a:spcAft>
              <a:buClr>
                <a:schemeClr val="dk1"/>
              </a:buClr>
              <a:buSzPts val="1800"/>
              <a:buFont typeface="Arial"/>
              <a:buChar char="»"/>
              <a:defRPr sz="1800"/>
            </a:lvl9pPr>
          </a:lstStyle>
          <a:p>
            <a:endParaRPr/>
          </a:p>
        </p:txBody>
      </p:sp>
      <p:sp>
        <p:nvSpPr>
          <p:cNvPr id="28" name="Google Shape;28;p56"/>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lnSpc>
                <a:spcPct val="100000"/>
              </a:lnSpc>
              <a:spcBef>
                <a:spcPts val="560"/>
              </a:spcBef>
              <a:spcAft>
                <a:spcPts val="0"/>
              </a:spcAft>
              <a:buClr>
                <a:schemeClr val="dk1"/>
              </a:buClr>
              <a:buSzPts val="2800"/>
              <a:buFont typeface="Arial"/>
              <a:buChar char="•"/>
              <a:defRPr sz="2800"/>
            </a:lvl1pPr>
            <a:lvl2pPr marL="914400" lvl="1" indent="-381000" algn="l">
              <a:lnSpc>
                <a:spcPct val="100000"/>
              </a:lnSpc>
              <a:spcBef>
                <a:spcPts val="480"/>
              </a:spcBef>
              <a:spcAft>
                <a:spcPts val="0"/>
              </a:spcAft>
              <a:buClr>
                <a:schemeClr val="dk1"/>
              </a:buClr>
              <a:buSzPts val="2400"/>
              <a:buFont typeface="Arial"/>
              <a:buChar char="–"/>
              <a:defRPr sz="2400"/>
            </a:lvl2pPr>
            <a:lvl3pPr marL="1371600" lvl="2" indent="-355600" algn="l">
              <a:lnSpc>
                <a:spcPct val="100000"/>
              </a:lnSpc>
              <a:spcBef>
                <a:spcPts val="400"/>
              </a:spcBef>
              <a:spcAft>
                <a:spcPts val="0"/>
              </a:spcAft>
              <a:buClr>
                <a:schemeClr val="dk1"/>
              </a:buClr>
              <a:buSzPts val="2000"/>
              <a:buFont typeface="Arial"/>
              <a:buChar char="•"/>
              <a:defRPr sz="2000"/>
            </a:lvl3pPr>
            <a:lvl4pPr marL="1828800" lvl="3" indent="-342900" algn="l">
              <a:lnSpc>
                <a:spcPct val="100000"/>
              </a:lnSpc>
              <a:spcBef>
                <a:spcPts val="360"/>
              </a:spcBef>
              <a:spcAft>
                <a:spcPts val="0"/>
              </a:spcAft>
              <a:buClr>
                <a:schemeClr val="dk1"/>
              </a:buClr>
              <a:buSzPts val="1800"/>
              <a:buFont typeface="Arial"/>
              <a:buChar char="–"/>
              <a:defRPr sz="1800"/>
            </a:lvl4pPr>
            <a:lvl5pPr marL="2286000" lvl="4" indent="-342900" algn="l">
              <a:lnSpc>
                <a:spcPct val="100000"/>
              </a:lnSpc>
              <a:spcBef>
                <a:spcPts val="360"/>
              </a:spcBef>
              <a:spcAft>
                <a:spcPts val="0"/>
              </a:spcAft>
              <a:buClr>
                <a:schemeClr val="dk1"/>
              </a:buClr>
              <a:buSzPts val="1800"/>
              <a:buFont typeface="Arial"/>
              <a:buChar char="»"/>
              <a:defRPr sz="1800"/>
            </a:lvl5pPr>
            <a:lvl6pPr marL="2743200" lvl="5" indent="-342900" algn="l">
              <a:lnSpc>
                <a:spcPct val="100000"/>
              </a:lnSpc>
              <a:spcBef>
                <a:spcPts val="360"/>
              </a:spcBef>
              <a:spcAft>
                <a:spcPts val="0"/>
              </a:spcAft>
              <a:buClr>
                <a:schemeClr val="dk1"/>
              </a:buClr>
              <a:buSzPts val="1800"/>
              <a:buFont typeface="Arial"/>
              <a:buChar char="»"/>
              <a:defRPr sz="1800"/>
            </a:lvl6pPr>
            <a:lvl7pPr marL="3200400" lvl="6" indent="-342900" algn="l">
              <a:lnSpc>
                <a:spcPct val="100000"/>
              </a:lnSpc>
              <a:spcBef>
                <a:spcPts val="360"/>
              </a:spcBef>
              <a:spcAft>
                <a:spcPts val="0"/>
              </a:spcAft>
              <a:buClr>
                <a:schemeClr val="dk1"/>
              </a:buClr>
              <a:buSzPts val="1800"/>
              <a:buFont typeface="Arial"/>
              <a:buChar char="»"/>
              <a:defRPr sz="1800"/>
            </a:lvl7pPr>
            <a:lvl8pPr marL="3657600" lvl="7" indent="-342900" algn="l">
              <a:lnSpc>
                <a:spcPct val="100000"/>
              </a:lnSpc>
              <a:spcBef>
                <a:spcPts val="360"/>
              </a:spcBef>
              <a:spcAft>
                <a:spcPts val="0"/>
              </a:spcAft>
              <a:buClr>
                <a:schemeClr val="dk1"/>
              </a:buClr>
              <a:buSzPts val="1800"/>
              <a:buFont typeface="Arial"/>
              <a:buChar char="»"/>
              <a:defRPr sz="1800"/>
            </a:lvl8pPr>
            <a:lvl9pPr marL="4114800" lvl="8" indent="-342900" algn="l">
              <a:lnSpc>
                <a:spcPct val="100000"/>
              </a:lnSpc>
              <a:spcBef>
                <a:spcPts val="360"/>
              </a:spcBef>
              <a:spcAft>
                <a:spcPts val="0"/>
              </a:spcAft>
              <a:buClr>
                <a:schemeClr val="dk1"/>
              </a:buClr>
              <a:buSzPts val="1800"/>
              <a:buFont typeface="Arial"/>
              <a:buChar char="»"/>
              <a:defRPr sz="1800"/>
            </a:lvl9pPr>
          </a:lstStyle>
          <a:p>
            <a:endParaRPr/>
          </a:p>
        </p:txBody>
      </p:sp>
      <p:sp>
        <p:nvSpPr>
          <p:cNvPr id="29" name="Google Shape;29;p56"/>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56"/>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56"/>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5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34" name="Google Shape;34;p57"/>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l">
              <a:lnSpc>
                <a:spcPct val="100000"/>
              </a:lnSpc>
              <a:spcBef>
                <a:spcPts val="480"/>
              </a:spcBef>
              <a:spcAft>
                <a:spcPts val="0"/>
              </a:spcAft>
              <a:buClr>
                <a:schemeClr val="dk1"/>
              </a:buClr>
              <a:buSzPts val="2400"/>
              <a:buFont typeface="Arial"/>
              <a:buNone/>
              <a:defRPr sz="2400" b="1"/>
            </a:lvl1pPr>
            <a:lvl2pPr marL="914400" lvl="1" indent="-228600" algn="l">
              <a:lnSpc>
                <a:spcPct val="100000"/>
              </a:lnSpc>
              <a:spcBef>
                <a:spcPts val="400"/>
              </a:spcBef>
              <a:spcAft>
                <a:spcPts val="0"/>
              </a:spcAft>
              <a:buClr>
                <a:schemeClr val="dk1"/>
              </a:buClr>
              <a:buSzPts val="2000"/>
              <a:buFont typeface="Arial"/>
              <a:buNone/>
              <a:defRPr sz="2000" b="1"/>
            </a:lvl2pPr>
            <a:lvl3pPr marL="1371600" lvl="2" indent="-228600" algn="l">
              <a:lnSpc>
                <a:spcPct val="100000"/>
              </a:lnSpc>
              <a:spcBef>
                <a:spcPts val="360"/>
              </a:spcBef>
              <a:spcAft>
                <a:spcPts val="0"/>
              </a:spcAft>
              <a:buClr>
                <a:schemeClr val="dk1"/>
              </a:buClr>
              <a:buSzPts val="1800"/>
              <a:buFont typeface="Arial"/>
              <a:buNone/>
              <a:defRPr sz="1800" b="1"/>
            </a:lvl3pPr>
            <a:lvl4pPr marL="1828800" lvl="3" indent="-228600" algn="l">
              <a:lnSpc>
                <a:spcPct val="100000"/>
              </a:lnSpc>
              <a:spcBef>
                <a:spcPts val="320"/>
              </a:spcBef>
              <a:spcAft>
                <a:spcPts val="0"/>
              </a:spcAft>
              <a:buClr>
                <a:schemeClr val="dk1"/>
              </a:buClr>
              <a:buSzPts val="1600"/>
              <a:buFont typeface="Arial"/>
              <a:buNone/>
              <a:defRPr sz="1600" b="1"/>
            </a:lvl4pPr>
            <a:lvl5pPr marL="2286000" lvl="4" indent="-228600" algn="l">
              <a:lnSpc>
                <a:spcPct val="100000"/>
              </a:lnSpc>
              <a:spcBef>
                <a:spcPts val="320"/>
              </a:spcBef>
              <a:spcAft>
                <a:spcPts val="0"/>
              </a:spcAft>
              <a:buClr>
                <a:schemeClr val="dk1"/>
              </a:buClr>
              <a:buSzPts val="1600"/>
              <a:buFont typeface="Arial"/>
              <a:buNone/>
              <a:defRPr sz="1600" b="1"/>
            </a:lvl5pPr>
            <a:lvl6pPr marL="2743200" lvl="5" indent="-228600" algn="l">
              <a:lnSpc>
                <a:spcPct val="100000"/>
              </a:lnSpc>
              <a:spcBef>
                <a:spcPts val="320"/>
              </a:spcBef>
              <a:spcAft>
                <a:spcPts val="0"/>
              </a:spcAft>
              <a:buClr>
                <a:schemeClr val="dk1"/>
              </a:buClr>
              <a:buSzPts val="1600"/>
              <a:buFont typeface="Arial"/>
              <a:buNone/>
              <a:defRPr sz="1600" b="1"/>
            </a:lvl6pPr>
            <a:lvl7pPr marL="3200400" lvl="6" indent="-228600" algn="l">
              <a:lnSpc>
                <a:spcPct val="100000"/>
              </a:lnSpc>
              <a:spcBef>
                <a:spcPts val="320"/>
              </a:spcBef>
              <a:spcAft>
                <a:spcPts val="0"/>
              </a:spcAft>
              <a:buClr>
                <a:schemeClr val="dk1"/>
              </a:buClr>
              <a:buSzPts val="1600"/>
              <a:buFont typeface="Arial"/>
              <a:buNone/>
              <a:defRPr sz="1600" b="1"/>
            </a:lvl7pPr>
            <a:lvl8pPr marL="3657600" lvl="7" indent="-228600" algn="l">
              <a:lnSpc>
                <a:spcPct val="100000"/>
              </a:lnSpc>
              <a:spcBef>
                <a:spcPts val="320"/>
              </a:spcBef>
              <a:spcAft>
                <a:spcPts val="0"/>
              </a:spcAft>
              <a:buClr>
                <a:schemeClr val="dk1"/>
              </a:buClr>
              <a:buSzPts val="1600"/>
              <a:buFont typeface="Arial"/>
              <a:buNone/>
              <a:defRPr sz="1600" b="1"/>
            </a:lvl8pPr>
            <a:lvl9pPr marL="4114800" lvl="8" indent="-228600" algn="l">
              <a:lnSpc>
                <a:spcPct val="100000"/>
              </a:lnSpc>
              <a:spcBef>
                <a:spcPts val="320"/>
              </a:spcBef>
              <a:spcAft>
                <a:spcPts val="0"/>
              </a:spcAft>
              <a:buClr>
                <a:schemeClr val="dk1"/>
              </a:buClr>
              <a:buSzPts val="1600"/>
              <a:buFont typeface="Arial"/>
              <a:buNone/>
              <a:defRPr sz="1600" b="1"/>
            </a:lvl9pPr>
          </a:lstStyle>
          <a:p>
            <a:endParaRPr/>
          </a:p>
        </p:txBody>
      </p:sp>
      <p:sp>
        <p:nvSpPr>
          <p:cNvPr id="35" name="Google Shape;35;p57"/>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81000" algn="l">
              <a:lnSpc>
                <a:spcPct val="100000"/>
              </a:lnSpc>
              <a:spcBef>
                <a:spcPts val="480"/>
              </a:spcBef>
              <a:spcAft>
                <a:spcPts val="0"/>
              </a:spcAft>
              <a:buClr>
                <a:schemeClr val="dk1"/>
              </a:buClr>
              <a:buSzPts val="2400"/>
              <a:buFont typeface="Arial"/>
              <a:buChar char="•"/>
              <a:defRPr sz="2400"/>
            </a:lvl1pPr>
            <a:lvl2pPr marL="914400" lvl="1" indent="-355600" algn="l">
              <a:lnSpc>
                <a:spcPct val="100000"/>
              </a:lnSpc>
              <a:spcBef>
                <a:spcPts val="400"/>
              </a:spcBef>
              <a:spcAft>
                <a:spcPts val="0"/>
              </a:spcAft>
              <a:buClr>
                <a:schemeClr val="dk1"/>
              </a:buClr>
              <a:buSzPts val="2000"/>
              <a:buFont typeface="Arial"/>
              <a:buChar char="–"/>
              <a:defRPr sz="2000"/>
            </a:lvl2pPr>
            <a:lvl3pPr marL="1371600" lvl="2" indent="-342900" algn="l">
              <a:lnSpc>
                <a:spcPct val="100000"/>
              </a:lnSpc>
              <a:spcBef>
                <a:spcPts val="360"/>
              </a:spcBef>
              <a:spcAft>
                <a:spcPts val="0"/>
              </a:spcAft>
              <a:buClr>
                <a:schemeClr val="dk1"/>
              </a:buClr>
              <a:buSzPts val="1800"/>
              <a:buFont typeface="Arial"/>
              <a:buChar char="•"/>
              <a:defRPr sz="1800"/>
            </a:lvl3pPr>
            <a:lvl4pPr marL="1828800" lvl="3" indent="-330200" algn="l">
              <a:lnSpc>
                <a:spcPct val="100000"/>
              </a:lnSpc>
              <a:spcBef>
                <a:spcPts val="320"/>
              </a:spcBef>
              <a:spcAft>
                <a:spcPts val="0"/>
              </a:spcAft>
              <a:buClr>
                <a:schemeClr val="dk1"/>
              </a:buClr>
              <a:buSzPts val="1600"/>
              <a:buFont typeface="Arial"/>
              <a:buChar char="–"/>
              <a:defRPr sz="1600"/>
            </a:lvl4pPr>
            <a:lvl5pPr marL="2286000" lvl="4" indent="-330200" algn="l">
              <a:lnSpc>
                <a:spcPct val="100000"/>
              </a:lnSpc>
              <a:spcBef>
                <a:spcPts val="320"/>
              </a:spcBef>
              <a:spcAft>
                <a:spcPts val="0"/>
              </a:spcAft>
              <a:buClr>
                <a:schemeClr val="dk1"/>
              </a:buClr>
              <a:buSzPts val="1600"/>
              <a:buFont typeface="Arial"/>
              <a:buChar char="»"/>
              <a:defRPr sz="1600"/>
            </a:lvl5pPr>
            <a:lvl6pPr marL="2743200" lvl="5" indent="-330200" algn="l">
              <a:lnSpc>
                <a:spcPct val="100000"/>
              </a:lnSpc>
              <a:spcBef>
                <a:spcPts val="320"/>
              </a:spcBef>
              <a:spcAft>
                <a:spcPts val="0"/>
              </a:spcAft>
              <a:buClr>
                <a:schemeClr val="dk1"/>
              </a:buClr>
              <a:buSzPts val="1600"/>
              <a:buFont typeface="Arial"/>
              <a:buChar char="»"/>
              <a:defRPr sz="1600"/>
            </a:lvl6pPr>
            <a:lvl7pPr marL="3200400" lvl="6" indent="-330200" algn="l">
              <a:lnSpc>
                <a:spcPct val="100000"/>
              </a:lnSpc>
              <a:spcBef>
                <a:spcPts val="320"/>
              </a:spcBef>
              <a:spcAft>
                <a:spcPts val="0"/>
              </a:spcAft>
              <a:buClr>
                <a:schemeClr val="dk1"/>
              </a:buClr>
              <a:buSzPts val="1600"/>
              <a:buFont typeface="Arial"/>
              <a:buChar char="»"/>
              <a:defRPr sz="1600"/>
            </a:lvl7pPr>
            <a:lvl8pPr marL="3657600" lvl="7" indent="-330200" algn="l">
              <a:lnSpc>
                <a:spcPct val="100000"/>
              </a:lnSpc>
              <a:spcBef>
                <a:spcPts val="320"/>
              </a:spcBef>
              <a:spcAft>
                <a:spcPts val="0"/>
              </a:spcAft>
              <a:buClr>
                <a:schemeClr val="dk1"/>
              </a:buClr>
              <a:buSzPts val="1600"/>
              <a:buFont typeface="Arial"/>
              <a:buChar char="»"/>
              <a:defRPr sz="1600"/>
            </a:lvl8pPr>
            <a:lvl9pPr marL="4114800" lvl="8" indent="-330200" algn="l">
              <a:lnSpc>
                <a:spcPct val="100000"/>
              </a:lnSpc>
              <a:spcBef>
                <a:spcPts val="320"/>
              </a:spcBef>
              <a:spcAft>
                <a:spcPts val="0"/>
              </a:spcAft>
              <a:buClr>
                <a:schemeClr val="dk1"/>
              </a:buClr>
              <a:buSzPts val="1600"/>
              <a:buFont typeface="Arial"/>
              <a:buChar char="»"/>
              <a:defRPr sz="1600"/>
            </a:lvl9pPr>
          </a:lstStyle>
          <a:p>
            <a:endParaRPr/>
          </a:p>
        </p:txBody>
      </p:sp>
      <p:sp>
        <p:nvSpPr>
          <p:cNvPr id="36" name="Google Shape;36;p57"/>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l">
              <a:lnSpc>
                <a:spcPct val="100000"/>
              </a:lnSpc>
              <a:spcBef>
                <a:spcPts val="480"/>
              </a:spcBef>
              <a:spcAft>
                <a:spcPts val="0"/>
              </a:spcAft>
              <a:buClr>
                <a:schemeClr val="dk1"/>
              </a:buClr>
              <a:buSzPts val="2400"/>
              <a:buFont typeface="Arial"/>
              <a:buNone/>
              <a:defRPr sz="2400" b="1"/>
            </a:lvl1pPr>
            <a:lvl2pPr marL="914400" lvl="1" indent="-228600" algn="l">
              <a:lnSpc>
                <a:spcPct val="100000"/>
              </a:lnSpc>
              <a:spcBef>
                <a:spcPts val="400"/>
              </a:spcBef>
              <a:spcAft>
                <a:spcPts val="0"/>
              </a:spcAft>
              <a:buClr>
                <a:schemeClr val="dk1"/>
              </a:buClr>
              <a:buSzPts val="2000"/>
              <a:buFont typeface="Arial"/>
              <a:buNone/>
              <a:defRPr sz="2000" b="1"/>
            </a:lvl2pPr>
            <a:lvl3pPr marL="1371600" lvl="2" indent="-228600" algn="l">
              <a:lnSpc>
                <a:spcPct val="100000"/>
              </a:lnSpc>
              <a:spcBef>
                <a:spcPts val="360"/>
              </a:spcBef>
              <a:spcAft>
                <a:spcPts val="0"/>
              </a:spcAft>
              <a:buClr>
                <a:schemeClr val="dk1"/>
              </a:buClr>
              <a:buSzPts val="1800"/>
              <a:buFont typeface="Arial"/>
              <a:buNone/>
              <a:defRPr sz="1800" b="1"/>
            </a:lvl3pPr>
            <a:lvl4pPr marL="1828800" lvl="3" indent="-228600" algn="l">
              <a:lnSpc>
                <a:spcPct val="100000"/>
              </a:lnSpc>
              <a:spcBef>
                <a:spcPts val="320"/>
              </a:spcBef>
              <a:spcAft>
                <a:spcPts val="0"/>
              </a:spcAft>
              <a:buClr>
                <a:schemeClr val="dk1"/>
              </a:buClr>
              <a:buSzPts val="1600"/>
              <a:buFont typeface="Arial"/>
              <a:buNone/>
              <a:defRPr sz="1600" b="1"/>
            </a:lvl4pPr>
            <a:lvl5pPr marL="2286000" lvl="4" indent="-228600" algn="l">
              <a:lnSpc>
                <a:spcPct val="100000"/>
              </a:lnSpc>
              <a:spcBef>
                <a:spcPts val="320"/>
              </a:spcBef>
              <a:spcAft>
                <a:spcPts val="0"/>
              </a:spcAft>
              <a:buClr>
                <a:schemeClr val="dk1"/>
              </a:buClr>
              <a:buSzPts val="1600"/>
              <a:buFont typeface="Arial"/>
              <a:buNone/>
              <a:defRPr sz="1600" b="1"/>
            </a:lvl5pPr>
            <a:lvl6pPr marL="2743200" lvl="5" indent="-228600" algn="l">
              <a:lnSpc>
                <a:spcPct val="100000"/>
              </a:lnSpc>
              <a:spcBef>
                <a:spcPts val="320"/>
              </a:spcBef>
              <a:spcAft>
                <a:spcPts val="0"/>
              </a:spcAft>
              <a:buClr>
                <a:schemeClr val="dk1"/>
              </a:buClr>
              <a:buSzPts val="1600"/>
              <a:buFont typeface="Arial"/>
              <a:buNone/>
              <a:defRPr sz="1600" b="1"/>
            </a:lvl6pPr>
            <a:lvl7pPr marL="3200400" lvl="6" indent="-228600" algn="l">
              <a:lnSpc>
                <a:spcPct val="100000"/>
              </a:lnSpc>
              <a:spcBef>
                <a:spcPts val="320"/>
              </a:spcBef>
              <a:spcAft>
                <a:spcPts val="0"/>
              </a:spcAft>
              <a:buClr>
                <a:schemeClr val="dk1"/>
              </a:buClr>
              <a:buSzPts val="1600"/>
              <a:buFont typeface="Arial"/>
              <a:buNone/>
              <a:defRPr sz="1600" b="1"/>
            </a:lvl7pPr>
            <a:lvl8pPr marL="3657600" lvl="7" indent="-228600" algn="l">
              <a:lnSpc>
                <a:spcPct val="100000"/>
              </a:lnSpc>
              <a:spcBef>
                <a:spcPts val="320"/>
              </a:spcBef>
              <a:spcAft>
                <a:spcPts val="0"/>
              </a:spcAft>
              <a:buClr>
                <a:schemeClr val="dk1"/>
              </a:buClr>
              <a:buSzPts val="1600"/>
              <a:buFont typeface="Arial"/>
              <a:buNone/>
              <a:defRPr sz="1600" b="1"/>
            </a:lvl8pPr>
            <a:lvl9pPr marL="4114800" lvl="8" indent="-228600" algn="l">
              <a:lnSpc>
                <a:spcPct val="100000"/>
              </a:lnSpc>
              <a:spcBef>
                <a:spcPts val="320"/>
              </a:spcBef>
              <a:spcAft>
                <a:spcPts val="0"/>
              </a:spcAft>
              <a:buClr>
                <a:schemeClr val="dk1"/>
              </a:buClr>
              <a:buSzPts val="1600"/>
              <a:buFont typeface="Arial"/>
              <a:buNone/>
              <a:defRPr sz="1600" b="1"/>
            </a:lvl9pPr>
          </a:lstStyle>
          <a:p>
            <a:endParaRPr/>
          </a:p>
        </p:txBody>
      </p:sp>
      <p:sp>
        <p:nvSpPr>
          <p:cNvPr id="37" name="Google Shape;37;p57"/>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81000" algn="l">
              <a:lnSpc>
                <a:spcPct val="100000"/>
              </a:lnSpc>
              <a:spcBef>
                <a:spcPts val="480"/>
              </a:spcBef>
              <a:spcAft>
                <a:spcPts val="0"/>
              </a:spcAft>
              <a:buClr>
                <a:schemeClr val="dk1"/>
              </a:buClr>
              <a:buSzPts val="2400"/>
              <a:buFont typeface="Arial"/>
              <a:buChar char="•"/>
              <a:defRPr sz="2400"/>
            </a:lvl1pPr>
            <a:lvl2pPr marL="914400" lvl="1" indent="-355600" algn="l">
              <a:lnSpc>
                <a:spcPct val="100000"/>
              </a:lnSpc>
              <a:spcBef>
                <a:spcPts val="400"/>
              </a:spcBef>
              <a:spcAft>
                <a:spcPts val="0"/>
              </a:spcAft>
              <a:buClr>
                <a:schemeClr val="dk1"/>
              </a:buClr>
              <a:buSzPts val="2000"/>
              <a:buFont typeface="Arial"/>
              <a:buChar char="–"/>
              <a:defRPr sz="2000"/>
            </a:lvl2pPr>
            <a:lvl3pPr marL="1371600" lvl="2" indent="-342900" algn="l">
              <a:lnSpc>
                <a:spcPct val="100000"/>
              </a:lnSpc>
              <a:spcBef>
                <a:spcPts val="360"/>
              </a:spcBef>
              <a:spcAft>
                <a:spcPts val="0"/>
              </a:spcAft>
              <a:buClr>
                <a:schemeClr val="dk1"/>
              </a:buClr>
              <a:buSzPts val="1800"/>
              <a:buFont typeface="Arial"/>
              <a:buChar char="•"/>
              <a:defRPr sz="1800"/>
            </a:lvl3pPr>
            <a:lvl4pPr marL="1828800" lvl="3" indent="-330200" algn="l">
              <a:lnSpc>
                <a:spcPct val="100000"/>
              </a:lnSpc>
              <a:spcBef>
                <a:spcPts val="320"/>
              </a:spcBef>
              <a:spcAft>
                <a:spcPts val="0"/>
              </a:spcAft>
              <a:buClr>
                <a:schemeClr val="dk1"/>
              </a:buClr>
              <a:buSzPts val="1600"/>
              <a:buFont typeface="Arial"/>
              <a:buChar char="–"/>
              <a:defRPr sz="1600"/>
            </a:lvl4pPr>
            <a:lvl5pPr marL="2286000" lvl="4" indent="-330200" algn="l">
              <a:lnSpc>
                <a:spcPct val="100000"/>
              </a:lnSpc>
              <a:spcBef>
                <a:spcPts val="320"/>
              </a:spcBef>
              <a:spcAft>
                <a:spcPts val="0"/>
              </a:spcAft>
              <a:buClr>
                <a:schemeClr val="dk1"/>
              </a:buClr>
              <a:buSzPts val="1600"/>
              <a:buFont typeface="Arial"/>
              <a:buChar char="»"/>
              <a:defRPr sz="1600"/>
            </a:lvl5pPr>
            <a:lvl6pPr marL="2743200" lvl="5" indent="-330200" algn="l">
              <a:lnSpc>
                <a:spcPct val="100000"/>
              </a:lnSpc>
              <a:spcBef>
                <a:spcPts val="320"/>
              </a:spcBef>
              <a:spcAft>
                <a:spcPts val="0"/>
              </a:spcAft>
              <a:buClr>
                <a:schemeClr val="dk1"/>
              </a:buClr>
              <a:buSzPts val="1600"/>
              <a:buFont typeface="Arial"/>
              <a:buChar char="»"/>
              <a:defRPr sz="1600"/>
            </a:lvl6pPr>
            <a:lvl7pPr marL="3200400" lvl="6" indent="-330200" algn="l">
              <a:lnSpc>
                <a:spcPct val="100000"/>
              </a:lnSpc>
              <a:spcBef>
                <a:spcPts val="320"/>
              </a:spcBef>
              <a:spcAft>
                <a:spcPts val="0"/>
              </a:spcAft>
              <a:buClr>
                <a:schemeClr val="dk1"/>
              </a:buClr>
              <a:buSzPts val="1600"/>
              <a:buFont typeface="Arial"/>
              <a:buChar char="»"/>
              <a:defRPr sz="1600"/>
            </a:lvl7pPr>
            <a:lvl8pPr marL="3657600" lvl="7" indent="-330200" algn="l">
              <a:lnSpc>
                <a:spcPct val="100000"/>
              </a:lnSpc>
              <a:spcBef>
                <a:spcPts val="320"/>
              </a:spcBef>
              <a:spcAft>
                <a:spcPts val="0"/>
              </a:spcAft>
              <a:buClr>
                <a:schemeClr val="dk1"/>
              </a:buClr>
              <a:buSzPts val="1600"/>
              <a:buFont typeface="Arial"/>
              <a:buChar char="»"/>
              <a:defRPr sz="1600"/>
            </a:lvl8pPr>
            <a:lvl9pPr marL="4114800" lvl="8" indent="-330200" algn="l">
              <a:lnSpc>
                <a:spcPct val="100000"/>
              </a:lnSpc>
              <a:spcBef>
                <a:spcPts val="320"/>
              </a:spcBef>
              <a:spcAft>
                <a:spcPts val="0"/>
              </a:spcAft>
              <a:buClr>
                <a:schemeClr val="dk1"/>
              </a:buClr>
              <a:buSzPts val="1600"/>
              <a:buFont typeface="Arial"/>
              <a:buChar char="»"/>
              <a:defRPr sz="1600"/>
            </a:lvl9pPr>
          </a:lstStyle>
          <a:p>
            <a:endParaRPr/>
          </a:p>
        </p:txBody>
      </p:sp>
      <p:sp>
        <p:nvSpPr>
          <p:cNvPr id="38" name="Google Shape;38;p57"/>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57"/>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0" name="Google Shape;40;p57"/>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5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43" name="Google Shape;43;p58"/>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58"/>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58"/>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6"/>
        <p:cNvGrpSpPr/>
        <p:nvPr/>
      </p:nvGrpSpPr>
      <p:grpSpPr>
        <a:xfrm>
          <a:off x="0" y="0"/>
          <a:ext cx="0" cy="0"/>
          <a:chOff x="0" y="0"/>
          <a:chExt cx="0" cy="0"/>
        </a:xfrm>
      </p:grpSpPr>
      <p:sp>
        <p:nvSpPr>
          <p:cNvPr id="47" name="Google Shape;47;p59"/>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59"/>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59"/>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60"/>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sz="2000" b="1"/>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52" name="Google Shape;52;p60"/>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431800" algn="l">
              <a:lnSpc>
                <a:spcPct val="100000"/>
              </a:lnSpc>
              <a:spcBef>
                <a:spcPts val="640"/>
              </a:spcBef>
              <a:spcAft>
                <a:spcPts val="0"/>
              </a:spcAft>
              <a:buClr>
                <a:schemeClr val="dk1"/>
              </a:buClr>
              <a:buSzPts val="3200"/>
              <a:buFont typeface="Arial"/>
              <a:buChar char="•"/>
              <a:defRPr sz="3200"/>
            </a:lvl1pPr>
            <a:lvl2pPr marL="914400" lvl="1" indent="-406400" algn="l">
              <a:lnSpc>
                <a:spcPct val="100000"/>
              </a:lnSpc>
              <a:spcBef>
                <a:spcPts val="560"/>
              </a:spcBef>
              <a:spcAft>
                <a:spcPts val="0"/>
              </a:spcAft>
              <a:buClr>
                <a:schemeClr val="dk1"/>
              </a:buClr>
              <a:buSzPts val="2800"/>
              <a:buFont typeface="Arial"/>
              <a:buChar char="–"/>
              <a:defRPr sz="2800"/>
            </a:lvl2pPr>
            <a:lvl3pPr marL="1371600" lvl="2" indent="-381000" algn="l">
              <a:lnSpc>
                <a:spcPct val="100000"/>
              </a:lnSpc>
              <a:spcBef>
                <a:spcPts val="480"/>
              </a:spcBef>
              <a:spcAft>
                <a:spcPts val="0"/>
              </a:spcAft>
              <a:buClr>
                <a:schemeClr val="dk1"/>
              </a:buClr>
              <a:buSzPts val="2400"/>
              <a:buFont typeface="Arial"/>
              <a:buChar char="•"/>
              <a:defRPr sz="2400"/>
            </a:lvl3pPr>
            <a:lvl4pPr marL="1828800" lvl="3" indent="-355600" algn="l">
              <a:lnSpc>
                <a:spcPct val="100000"/>
              </a:lnSpc>
              <a:spcBef>
                <a:spcPts val="400"/>
              </a:spcBef>
              <a:spcAft>
                <a:spcPts val="0"/>
              </a:spcAft>
              <a:buClr>
                <a:schemeClr val="dk1"/>
              </a:buClr>
              <a:buSzPts val="2000"/>
              <a:buFont typeface="Arial"/>
              <a:buChar char="–"/>
              <a:defRPr sz="2000"/>
            </a:lvl4pPr>
            <a:lvl5pPr marL="2286000" lvl="4" indent="-355600" algn="l">
              <a:lnSpc>
                <a:spcPct val="100000"/>
              </a:lnSpc>
              <a:spcBef>
                <a:spcPts val="400"/>
              </a:spcBef>
              <a:spcAft>
                <a:spcPts val="0"/>
              </a:spcAft>
              <a:buClr>
                <a:schemeClr val="dk1"/>
              </a:buClr>
              <a:buSzPts val="2000"/>
              <a:buFont typeface="Arial"/>
              <a:buChar char="»"/>
              <a:defRPr sz="2000"/>
            </a:lvl5pPr>
            <a:lvl6pPr marL="2743200" lvl="5" indent="-355600" algn="l">
              <a:lnSpc>
                <a:spcPct val="100000"/>
              </a:lnSpc>
              <a:spcBef>
                <a:spcPts val="400"/>
              </a:spcBef>
              <a:spcAft>
                <a:spcPts val="0"/>
              </a:spcAft>
              <a:buClr>
                <a:schemeClr val="dk1"/>
              </a:buClr>
              <a:buSzPts val="2000"/>
              <a:buFont typeface="Arial"/>
              <a:buChar char="»"/>
              <a:defRPr sz="2000"/>
            </a:lvl6pPr>
            <a:lvl7pPr marL="3200400" lvl="6" indent="-355600" algn="l">
              <a:lnSpc>
                <a:spcPct val="100000"/>
              </a:lnSpc>
              <a:spcBef>
                <a:spcPts val="400"/>
              </a:spcBef>
              <a:spcAft>
                <a:spcPts val="0"/>
              </a:spcAft>
              <a:buClr>
                <a:schemeClr val="dk1"/>
              </a:buClr>
              <a:buSzPts val="2000"/>
              <a:buFont typeface="Arial"/>
              <a:buChar char="»"/>
              <a:defRPr sz="2000"/>
            </a:lvl7pPr>
            <a:lvl8pPr marL="3657600" lvl="7" indent="-355600" algn="l">
              <a:lnSpc>
                <a:spcPct val="100000"/>
              </a:lnSpc>
              <a:spcBef>
                <a:spcPts val="400"/>
              </a:spcBef>
              <a:spcAft>
                <a:spcPts val="0"/>
              </a:spcAft>
              <a:buClr>
                <a:schemeClr val="dk1"/>
              </a:buClr>
              <a:buSzPts val="2000"/>
              <a:buFont typeface="Arial"/>
              <a:buChar char="»"/>
              <a:defRPr sz="2000"/>
            </a:lvl8pPr>
            <a:lvl9pPr marL="4114800" lvl="8" indent="-355600" algn="l">
              <a:lnSpc>
                <a:spcPct val="100000"/>
              </a:lnSpc>
              <a:spcBef>
                <a:spcPts val="400"/>
              </a:spcBef>
              <a:spcAft>
                <a:spcPts val="0"/>
              </a:spcAft>
              <a:buClr>
                <a:schemeClr val="dk1"/>
              </a:buClr>
              <a:buSzPts val="2000"/>
              <a:buFont typeface="Arial"/>
              <a:buChar char="»"/>
              <a:defRPr sz="2000"/>
            </a:lvl9pPr>
          </a:lstStyle>
          <a:p>
            <a:endParaRPr/>
          </a:p>
        </p:txBody>
      </p:sp>
      <p:sp>
        <p:nvSpPr>
          <p:cNvPr id="53" name="Google Shape;53;p60"/>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280"/>
              </a:spcBef>
              <a:spcAft>
                <a:spcPts val="0"/>
              </a:spcAft>
              <a:buClr>
                <a:schemeClr val="dk1"/>
              </a:buClr>
              <a:buSzPts val="1400"/>
              <a:buFont typeface="Arial"/>
              <a:buNone/>
              <a:defRPr sz="1400"/>
            </a:lvl1pPr>
            <a:lvl2pPr marL="914400" lvl="1" indent="-228600" algn="l">
              <a:lnSpc>
                <a:spcPct val="100000"/>
              </a:lnSpc>
              <a:spcBef>
                <a:spcPts val="240"/>
              </a:spcBef>
              <a:spcAft>
                <a:spcPts val="0"/>
              </a:spcAft>
              <a:buClr>
                <a:schemeClr val="dk1"/>
              </a:buClr>
              <a:buSzPts val="1200"/>
              <a:buFont typeface="Arial"/>
              <a:buNone/>
              <a:defRPr sz="1200"/>
            </a:lvl2pPr>
            <a:lvl3pPr marL="1371600" lvl="2" indent="-228600" algn="l">
              <a:lnSpc>
                <a:spcPct val="100000"/>
              </a:lnSpc>
              <a:spcBef>
                <a:spcPts val="200"/>
              </a:spcBef>
              <a:spcAft>
                <a:spcPts val="0"/>
              </a:spcAft>
              <a:buClr>
                <a:schemeClr val="dk1"/>
              </a:buClr>
              <a:buSzPts val="1000"/>
              <a:buFont typeface="Arial"/>
              <a:buNone/>
              <a:defRPr sz="1000"/>
            </a:lvl3pPr>
            <a:lvl4pPr marL="1828800" lvl="3" indent="-228600" algn="l">
              <a:lnSpc>
                <a:spcPct val="100000"/>
              </a:lnSpc>
              <a:spcBef>
                <a:spcPts val="180"/>
              </a:spcBef>
              <a:spcAft>
                <a:spcPts val="0"/>
              </a:spcAft>
              <a:buClr>
                <a:schemeClr val="dk1"/>
              </a:buClr>
              <a:buSzPts val="900"/>
              <a:buFont typeface="Arial"/>
              <a:buNone/>
              <a:defRPr sz="900"/>
            </a:lvl4pPr>
            <a:lvl5pPr marL="2286000" lvl="4" indent="-228600" algn="l">
              <a:lnSpc>
                <a:spcPct val="100000"/>
              </a:lnSpc>
              <a:spcBef>
                <a:spcPts val="180"/>
              </a:spcBef>
              <a:spcAft>
                <a:spcPts val="0"/>
              </a:spcAft>
              <a:buClr>
                <a:schemeClr val="dk1"/>
              </a:buClr>
              <a:buSzPts val="900"/>
              <a:buFont typeface="Arial"/>
              <a:buNone/>
              <a:defRPr sz="900"/>
            </a:lvl5pPr>
            <a:lvl6pPr marL="2743200" lvl="5" indent="-228600" algn="l">
              <a:lnSpc>
                <a:spcPct val="100000"/>
              </a:lnSpc>
              <a:spcBef>
                <a:spcPts val="180"/>
              </a:spcBef>
              <a:spcAft>
                <a:spcPts val="0"/>
              </a:spcAft>
              <a:buClr>
                <a:schemeClr val="dk1"/>
              </a:buClr>
              <a:buSzPts val="900"/>
              <a:buFont typeface="Arial"/>
              <a:buNone/>
              <a:defRPr sz="900"/>
            </a:lvl6pPr>
            <a:lvl7pPr marL="3200400" lvl="6" indent="-228600" algn="l">
              <a:lnSpc>
                <a:spcPct val="100000"/>
              </a:lnSpc>
              <a:spcBef>
                <a:spcPts val="180"/>
              </a:spcBef>
              <a:spcAft>
                <a:spcPts val="0"/>
              </a:spcAft>
              <a:buClr>
                <a:schemeClr val="dk1"/>
              </a:buClr>
              <a:buSzPts val="900"/>
              <a:buFont typeface="Arial"/>
              <a:buNone/>
              <a:defRPr sz="900"/>
            </a:lvl7pPr>
            <a:lvl8pPr marL="3657600" lvl="7" indent="-228600" algn="l">
              <a:lnSpc>
                <a:spcPct val="100000"/>
              </a:lnSpc>
              <a:spcBef>
                <a:spcPts val="180"/>
              </a:spcBef>
              <a:spcAft>
                <a:spcPts val="0"/>
              </a:spcAft>
              <a:buClr>
                <a:schemeClr val="dk1"/>
              </a:buClr>
              <a:buSzPts val="900"/>
              <a:buFont typeface="Arial"/>
              <a:buNone/>
              <a:defRPr sz="900"/>
            </a:lvl8pPr>
            <a:lvl9pPr marL="4114800" lvl="8" indent="-228600" algn="l">
              <a:lnSpc>
                <a:spcPct val="100000"/>
              </a:lnSpc>
              <a:spcBef>
                <a:spcPts val="180"/>
              </a:spcBef>
              <a:spcAft>
                <a:spcPts val="0"/>
              </a:spcAft>
              <a:buClr>
                <a:schemeClr val="dk1"/>
              </a:buClr>
              <a:buSzPts val="900"/>
              <a:buFont typeface="Arial"/>
              <a:buNone/>
              <a:defRPr sz="900"/>
            </a:lvl9pPr>
          </a:lstStyle>
          <a:p>
            <a:endParaRPr/>
          </a:p>
        </p:txBody>
      </p:sp>
      <p:sp>
        <p:nvSpPr>
          <p:cNvPr id="54" name="Google Shape;54;p60"/>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60"/>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60"/>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5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4400" b="0" i="0" u="none" strike="noStrike" cap="none">
                <a:solidFill>
                  <a:schemeClr val="dk2"/>
                </a:solidFill>
                <a:latin typeface="Arial"/>
                <a:ea typeface="Arial"/>
                <a:cs typeface="Arial"/>
                <a:sym typeface="Arial"/>
              </a:defRPr>
            </a:lvl9pPr>
          </a:lstStyle>
          <a:p>
            <a:endParaRPr/>
          </a:p>
        </p:txBody>
      </p:sp>
      <p:sp>
        <p:nvSpPr>
          <p:cNvPr id="7" name="Google Shape;7;p5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marR="0" lvl="0"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 name="Google Shape;8;p51"/>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9pPr>
          </a:lstStyle>
          <a:p>
            <a:endParaRPr/>
          </a:p>
        </p:txBody>
      </p:sp>
      <p:sp>
        <p:nvSpPr>
          <p:cNvPr id="9" name="Google Shape;9;p51"/>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9pPr>
          </a:lstStyle>
          <a:p>
            <a:endParaRPr/>
          </a:p>
        </p:txBody>
      </p:sp>
      <p:sp>
        <p:nvSpPr>
          <p:cNvPr id="10" name="Google Shape;10;p51"/>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400"/>
              <a:buFont typeface="Arial"/>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
          <p:cNvSpPr txBox="1">
            <a:spLocks noGrp="1"/>
          </p:cNvSpPr>
          <p:nvPr>
            <p:ph type="ctrTitle" idx="4294967295"/>
          </p:nvPr>
        </p:nvSpPr>
        <p:spPr>
          <a:xfrm>
            <a:off x="0" y="2272225"/>
            <a:ext cx="9144000" cy="1470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4400" b="1" i="0" u="none" strike="noStrike" cap="none">
                <a:solidFill>
                  <a:srgbClr val="7E9C3D"/>
                </a:solidFill>
                <a:latin typeface="PT Sans"/>
                <a:ea typeface="PT Sans"/>
                <a:cs typeface="PT Sans"/>
                <a:sym typeface="PT Sans"/>
              </a:rPr>
              <a:t>OFFENSES AND CHARGES</a:t>
            </a:r>
            <a:endParaRPr sz="4400" b="1" i="0" u="none" strike="noStrike" cap="none">
              <a:solidFill>
                <a:srgbClr val="7E9C3D"/>
              </a:solidFill>
              <a:latin typeface="PT Sans"/>
              <a:ea typeface="PT Sans"/>
              <a:cs typeface="PT Sans"/>
              <a:sym typeface="PT Sans"/>
            </a:endParaRPr>
          </a:p>
          <a:p>
            <a:pPr marL="0" marR="0" lvl="0" indent="0" algn="ctr" rtl="0">
              <a:lnSpc>
                <a:spcPct val="100000"/>
              </a:lnSpc>
              <a:spcBef>
                <a:spcPts val="0"/>
              </a:spcBef>
              <a:spcAft>
                <a:spcPts val="0"/>
              </a:spcAft>
              <a:buClr>
                <a:srgbClr val="000000"/>
              </a:buClr>
              <a:buSzPts val="1400"/>
              <a:buFont typeface="Arial"/>
              <a:buNone/>
            </a:pPr>
            <a:r>
              <a:rPr lang="en-US" b="1">
                <a:solidFill>
                  <a:srgbClr val="7E9C3D"/>
                </a:solidFill>
                <a:latin typeface="PT Sans"/>
                <a:ea typeface="PT Sans"/>
                <a:cs typeface="PT Sans"/>
                <a:sym typeface="PT Sans"/>
              </a:rPr>
              <a:t>TRIALS AND APPEALS</a:t>
            </a:r>
            <a:endParaRPr b="1">
              <a:solidFill>
                <a:srgbClr val="7E9C3D"/>
              </a:solidFill>
              <a:latin typeface="PT Sans"/>
              <a:ea typeface="PT Sans"/>
              <a:cs typeface="PT Sans"/>
              <a:sym typeface="PT San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10"/>
          <p:cNvSpPr txBox="1">
            <a:spLocks noGrp="1"/>
          </p:cNvSpPr>
          <p:nvPr>
            <p:ph type="title" idx="4294967295"/>
          </p:nvPr>
        </p:nvSpPr>
        <p:spPr>
          <a:xfrm>
            <a:off x="0" y="503250"/>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OFFENSES AND CHARGES</a:t>
            </a:r>
            <a:endParaRPr b="1">
              <a:solidFill>
                <a:srgbClr val="FFFFFF"/>
              </a:solidFill>
              <a:latin typeface="PT Sans"/>
              <a:ea typeface="PT Sans"/>
              <a:cs typeface="PT Sans"/>
              <a:sym typeface="PT Sans"/>
            </a:endParaRPr>
          </a:p>
        </p:txBody>
      </p:sp>
      <p:sp>
        <p:nvSpPr>
          <p:cNvPr id="132" name="Google Shape;132;p10"/>
          <p:cNvSpPr txBox="1">
            <a:spLocks noGrp="1"/>
          </p:cNvSpPr>
          <p:nvPr>
            <p:ph type="body" idx="4294967295"/>
          </p:nvPr>
        </p:nvSpPr>
        <p:spPr>
          <a:xfrm>
            <a:off x="457200" y="1828800"/>
            <a:ext cx="8229600" cy="4526100"/>
          </a:xfrm>
          <a:prstGeom prst="rect">
            <a:avLst/>
          </a:prstGeom>
          <a:noFill/>
          <a:ln>
            <a:noFill/>
          </a:ln>
        </p:spPr>
        <p:txBody>
          <a:bodyPr spcFirstLastPara="1" wrap="square" lIns="91425" tIns="45700" rIns="91425" bIns="45700" anchor="t" anchorCtr="0">
            <a:noAutofit/>
          </a:bodyPr>
          <a:lstStyle/>
          <a:p>
            <a:pPr marL="0" lvl="0" indent="0" algn="l" rtl="0">
              <a:lnSpc>
                <a:spcPct val="80000"/>
              </a:lnSpc>
              <a:spcBef>
                <a:spcPts val="0"/>
              </a:spcBef>
              <a:spcAft>
                <a:spcPts val="0"/>
              </a:spcAft>
              <a:buSzPts val="3200"/>
              <a:buNone/>
            </a:pPr>
            <a:r>
              <a:rPr lang="en-US" sz="3000" b="1">
                <a:solidFill>
                  <a:srgbClr val="009900"/>
                </a:solidFill>
                <a:latin typeface="PT Sans"/>
                <a:ea typeface="PT Sans"/>
                <a:cs typeface="PT Sans"/>
                <a:sym typeface="PT Sans"/>
              </a:rPr>
              <a:t>ARTICLE XXIV, Section 1</a:t>
            </a:r>
            <a:endParaRPr sz="3000" b="1">
              <a:solidFill>
                <a:srgbClr val="009900"/>
              </a:solidFill>
              <a:latin typeface="PT Sans"/>
              <a:ea typeface="PT Sans"/>
              <a:cs typeface="PT Sans"/>
              <a:sym typeface="PT Sans"/>
            </a:endParaRPr>
          </a:p>
          <a:p>
            <a:pPr marL="342900" lvl="0" indent="-215900" algn="l" rtl="0">
              <a:lnSpc>
                <a:spcPct val="80000"/>
              </a:lnSpc>
              <a:spcBef>
                <a:spcPts val="400"/>
              </a:spcBef>
              <a:spcAft>
                <a:spcPts val="0"/>
              </a:spcAft>
              <a:buSzPts val="3200"/>
              <a:buNone/>
            </a:pPr>
            <a:endParaRPr sz="2000">
              <a:solidFill>
                <a:srgbClr val="404141"/>
              </a:solidFill>
              <a:latin typeface="PT Sans"/>
              <a:ea typeface="PT Sans"/>
              <a:cs typeface="PT Sans"/>
              <a:sym typeface="PT Sans"/>
            </a:endParaRPr>
          </a:p>
          <a:p>
            <a:pPr marL="342900" lvl="0" indent="-342900" algn="l" rtl="0">
              <a:lnSpc>
                <a:spcPct val="80000"/>
              </a:lnSpc>
              <a:spcBef>
                <a:spcPts val="400"/>
              </a:spcBef>
              <a:spcAft>
                <a:spcPts val="0"/>
              </a:spcAft>
              <a:buClr>
                <a:srgbClr val="404141"/>
              </a:buClr>
              <a:buSzPts val="2800"/>
              <a:buFont typeface="PT Sans"/>
              <a:buChar char="•"/>
            </a:pPr>
            <a:r>
              <a:rPr lang="en-US" sz="2800">
                <a:solidFill>
                  <a:srgbClr val="404141"/>
                </a:solidFill>
                <a:latin typeface="PT Sans"/>
                <a:ea typeface="PT Sans"/>
                <a:cs typeface="PT Sans"/>
                <a:sym typeface="PT Sans"/>
              </a:rPr>
              <a:t>(I). Making known the business of the International Association or any of its Local Unions to any employer, employer-supported </a:t>
            </a:r>
            <a:endParaRPr sz="2800">
              <a:solidFill>
                <a:srgbClr val="404141"/>
              </a:solidFill>
              <a:latin typeface="PT Sans"/>
              <a:ea typeface="PT Sans"/>
              <a:cs typeface="PT Sans"/>
              <a:sym typeface="PT Sans"/>
            </a:endParaRPr>
          </a:p>
          <a:p>
            <a:pPr marL="342900" lvl="0" indent="0" algn="l" rtl="0">
              <a:lnSpc>
                <a:spcPct val="80000"/>
              </a:lnSpc>
              <a:spcBef>
                <a:spcPts val="0"/>
              </a:spcBef>
              <a:spcAft>
                <a:spcPts val="0"/>
              </a:spcAft>
              <a:buSzPts val="3200"/>
              <a:buNone/>
            </a:pPr>
            <a:r>
              <a:rPr lang="en-US" sz="2800">
                <a:solidFill>
                  <a:srgbClr val="404141"/>
                </a:solidFill>
                <a:latin typeface="PT Sans"/>
                <a:ea typeface="PT Sans"/>
                <a:cs typeface="PT Sans"/>
                <a:sym typeface="PT Sans"/>
              </a:rPr>
              <a:t>organization, or other union or organizations, or </a:t>
            </a:r>
            <a:endParaRPr sz="2800">
              <a:solidFill>
                <a:srgbClr val="404141"/>
              </a:solidFill>
              <a:latin typeface="PT Sans"/>
              <a:ea typeface="PT Sans"/>
              <a:cs typeface="PT Sans"/>
              <a:sym typeface="PT Sans"/>
            </a:endParaRPr>
          </a:p>
          <a:p>
            <a:pPr marL="342900" lvl="0" indent="0" algn="l" rtl="0">
              <a:lnSpc>
                <a:spcPct val="80000"/>
              </a:lnSpc>
              <a:spcBef>
                <a:spcPts val="0"/>
              </a:spcBef>
              <a:spcAft>
                <a:spcPts val="0"/>
              </a:spcAft>
              <a:buSzPts val="3200"/>
              <a:buNone/>
            </a:pPr>
            <a:r>
              <a:rPr lang="en-US" sz="2800">
                <a:solidFill>
                  <a:srgbClr val="404141"/>
                </a:solidFill>
                <a:latin typeface="PT Sans"/>
                <a:ea typeface="PT Sans"/>
                <a:cs typeface="PT Sans"/>
                <a:sym typeface="PT Sans"/>
              </a:rPr>
              <a:t>to the representatives of any of the foregoing.</a:t>
            </a:r>
            <a:endParaRPr sz="2800">
              <a:solidFill>
                <a:srgbClr val="404141"/>
              </a:solidFill>
              <a:latin typeface="PT Sans"/>
              <a:ea typeface="PT Sans"/>
              <a:cs typeface="PT Sans"/>
              <a:sym typeface="PT San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11"/>
          <p:cNvSpPr txBox="1">
            <a:spLocks noGrp="1"/>
          </p:cNvSpPr>
          <p:nvPr>
            <p:ph type="title" idx="4294967295"/>
          </p:nvPr>
        </p:nvSpPr>
        <p:spPr>
          <a:xfrm>
            <a:off x="0" y="503250"/>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OFFENSES AND CHARGES</a:t>
            </a:r>
            <a:endParaRPr b="1">
              <a:solidFill>
                <a:srgbClr val="FFFFFF"/>
              </a:solidFill>
              <a:latin typeface="PT Sans"/>
              <a:ea typeface="PT Sans"/>
              <a:cs typeface="PT Sans"/>
              <a:sym typeface="PT Sans"/>
            </a:endParaRPr>
          </a:p>
        </p:txBody>
      </p:sp>
      <p:sp>
        <p:nvSpPr>
          <p:cNvPr id="138" name="Google Shape;138;p11"/>
          <p:cNvSpPr txBox="1">
            <a:spLocks noGrp="1"/>
          </p:cNvSpPr>
          <p:nvPr>
            <p:ph type="body" idx="4294967295"/>
          </p:nvPr>
        </p:nvSpPr>
        <p:spPr>
          <a:xfrm>
            <a:off x="457200" y="1905000"/>
            <a:ext cx="8229600" cy="4526100"/>
          </a:xfrm>
          <a:prstGeom prst="rect">
            <a:avLst/>
          </a:prstGeom>
          <a:noFill/>
          <a:ln>
            <a:noFill/>
          </a:ln>
        </p:spPr>
        <p:txBody>
          <a:bodyPr spcFirstLastPara="1" wrap="square" lIns="91425" tIns="45700" rIns="91425" bIns="45700" anchor="t" anchorCtr="0">
            <a:noAutofit/>
          </a:bodyPr>
          <a:lstStyle/>
          <a:p>
            <a:pPr marL="0" lvl="0" indent="0" algn="l" rtl="0">
              <a:lnSpc>
                <a:spcPct val="80000"/>
              </a:lnSpc>
              <a:spcBef>
                <a:spcPts val="0"/>
              </a:spcBef>
              <a:spcAft>
                <a:spcPts val="0"/>
              </a:spcAft>
              <a:buSzPts val="3200"/>
              <a:buNone/>
            </a:pPr>
            <a:r>
              <a:rPr lang="en-US" sz="3000" b="1">
                <a:solidFill>
                  <a:srgbClr val="009900"/>
                </a:solidFill>
                <a:latin typeface="PT Sans"/>
                <a:ea typeface="PT Sans"/>
                <a:cs typeface="PT Sans"/>
                <a:sym typeface="PT Sans"/>
              </a:rPr>
              <a:t>ARTICLE XXIV, Section 1</a:t>
            </a:r>
            <a:endParaRPr sz="3000" b="1">
              <a:solidFill>
                <a:srgbClr val="009900"/>
              </a:solidFill>
              <a:latin typeface="PT Sans"/>
              <a:ea typeface="PT Sans"/>
              <a:cs typeface="PT Sans"/>
              <a:sym typeface="PT Sans"/>
            </a:endParaRPr>
          </a:p>
          <a:p>
            <a:pPr marL="342900" lvl="0" indent="-215900" algn="l" rtl="0">
              <a:lnSpc>
                <a:spcPct val="80000"/>
              </a:lnSpc>
              <a:spcBef>
                <a:spcPts val="400"/>
              </a:spcBef>
              <a:spcAft>
                <a:spcPts val="0"/>
              </a:spcAft>
              <a:buSzPts val="3200"/>
              <a:buNone/>
            </a:pPr>
            <a:endParaRPr sz="2000">
              <a:solidFill>
                <a:srgbClr val="404141"/>
              </a:solidFill>
              <a:latin typeface="PT Sans"/>
              <a:ea typeface="PT Sans"/>
              <a:cs typeface="PT Sans"/>
              <a:sym typeface="PT Sans"/>
            </a:endParaRPr>
          </a:p>
          <a:p>
            <a:pPr marL="342900" lvl="0" indent="0" algn="l" rtl="0">
              <a:lnSpc>
                <a:spcPct val="80000"/>
              </a:lnSpc>
              <a:spcBef>
                <a:spcPts val="0"/>
              </a:spcBef>
              <a:spcAft>
                <a:spcPts val="0"/>
              </a:spcAft>
              <a:buSzPts val="3200"/>
              <a:buNone/>
            </a:pPr>
            <a:endParaRPr sz="2800">
              <a:solidFill>
                <a:srgbClr val="404141"/>
              </a:solidFill>
              <a:latin typeface="PT Sans"/>
              <a:ea typeface="PT Sans"/>
              <a:cs typeface="PT Sans"/>
              <a:sym typeface="PT Sans"/>
            </a:endParaRPr>
          </a:p>
          <a:p>
            <a:pPr marL="342900" lvl="0" indent="-342900" algn="l" rtl="0">
              <a:lnSpc>
                <a:spcPct val="80000"/>
              </a:lnSpc>
              <a:spcBef>
                <a:spcPts val="0"/>
              </a:spcBef>
              <a:spcAft>
                <a:spcPts val="0"/>
              </a:spcAft>
              <a:buClr>
                <a:srgbClr val="404141"/>
              </a:buClr>
              <a:buSzPts val="2800"/>
              <a:buFont typeface="PT Sans"/>
              <a:buChar char="•"/>
            </a:pPr>
            <a:r>
              <a:rPr lang="en-US" sz="2800">
                <a:solidFill>
                  <a:srgbClr val="404141"/>
                </a:solidFill>
                <a:latin typeface="PT Sans"/>
                <a:ea typeface="PT Sans"/>
                <a:cs typeface="PT Sans"/>
                <a:sym typeface="PT Sans"/>
              </a:rPr>
              <a:t>(J). Causing or participating in a stoppage of work because of any alleged grievance or dispute without having the approval of the Local Union, or its duly authorized officers, which shall result in a minimum fine of one thousand dollars ($1,000.00), no portion of which shall be held in abeyance.</a:t>
            </a:r>
            <a:endParaRPr sz="2800">
              <a:solidFill>
                <a:srgbClr val="404141"/>
              </a:solidFill>
              <a:latin typeface="PT Sans"/>
              <a:ea typeface="PT Sans"/>
              <a:cs typeface="PT Sans"/>
              <a:sym typeface="PT Sans"/>
            </a:endParaRPr>
          </a:p>
          <a:p>
            <a:pPr marL="342900" lvl="0" indent="0" algn="l" rtl="0">
              <a:lnSpc>
                <a:spcPct val="80000"/>
              </a:lnSpc>
              <a:spcBef>
                <a:spcPts val="400"/>
              </a:spcBef>
              <a:spcAft>
                <a:spcPts val="0"/>
              </a:spcAft>
              <a:buSzPts val="3200"/>
              <a:buNone/>
            </a:pPr>
            <a:endParaRPr sz="2800">
              <a:solidFill>
                <a:srgbClr val="404141"/>
              </a:solidFill>
              <a:latin typeface="PT Sans"/>
              <a:ea typeface="PT Sans"/>
              <a:cs typeface="PT Sans"/>
              <a:sym typeface="PT San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12"/>
          <p:cNvSpPr txBox="1">
            <a:spLocks noGrp="1"/>
          </p:cNvSpPr>
          <p:nvPr>
            <p:ph type="title" idx="4294967295"/>
          </p:nvPr>
        </p:nvSpPr>
        <p:spPr>
          <a:xfrm>
            <a:off x="0" y="503250"/>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OFFENSES AND CHARGES</a:t>
            </a:r>
            <a:endParaRPr b="1">
              <a:solidFill>
                <a:srgbClr val="FFFFFF"/>
              </a:solidFill>
              <a:latin typeface="PT Sans"/>
              <a:ea typeface="PT Sans"/>
              <a:cs typeface="PT Sans"/>
              <a:sym typeface="PT Sans"/>
            </a:endParaRPr>
          </a:p>
        </p:txBody>
      </p:sp>
      <p:sp>
        <p:nvSpPr>
          <p:cNvPr id="144" name="Google Shape;144;p12"/>
          <p:cNvSpPr txBox="1">
            <a:spLocks noGrp="1"/>
          </p:cNvSpPr>
          <p:nvPr>
            <p:ph type="body" idx="4294967295"/>
          </p:nvPr>
        </p:nvSpPr>
        <p:spPr>
          <a:xfrm>
            <a:off x="457200" y="1905000"/>
            <a:ext cx="8229600" cy="4526100"/>
          </a:xfrm>
          <a:prstGeom prst="rect">
            <a:avLst/>
          </a:prstGeom>
          <a:noFill/>
          <a:ln>
            <a:noFill/>
          </a:ln>
        </p:spPr>
        <p:txBody>
          <a:bodyPr spcFirstLastPara="1" wrap="square" lIns="91425" tIns="45700" rIns="91425" bIns="45700" anchor="t" anchorCtr="0">
            <a:noAutofit/>
          </a:bodyPr>
          <a:lstStyle/>
          <a:p>
            <a:pPr marL="0" lvl="0" indent="0" algn="l" rtl="0">
              <a:lnSpc>
                <a:spcPct val="80000"/>
              </a:lnSpc>
              <a:spcBef>
                <a:spcPts val="0"/>
              </a:spcBef>
              <a:spcAft>
                <a:spcPts val="0"/>
              </a:spcAft>
              <a:buSzPts val="3200"/>
              <a:buNone/>
            </a:pPr>
            <a:r>
              <a:rPr lang="en-US" sz="3000" b="1">
                <a:solidFill>
                  <a:srgbClr val="009900"/>
                </a:solidFill>
                <a:latin typeface="PT Sans"/>
                <a:ea typeface="PT Sans"/>
                <a:cs typeface="PT Sans"/>
                <a:sym typeface="PT Sans"/>
              </a:rPr>
              <a:t>ARTICLE XXIV, Section 1</a:t>
            </a:r>
            <a:endParaRPr sz="3000" b="1">
              <a:solidFill>
                <a:srgbClr val="009900"/>
              </a:solidFill>
              <a:latin typeface="PT Sans"/>
              <a:ea typeface="PT Sans"/>
              <a:cs typeface="PT Sans"/>
              <a:sym typeface="PT Sans"/>
            </a:endParaRPr>
          </a:p>
          <a:p>
            <a:pPr marL="342900" lvl="0" indent="0" algn="l" rtl="0">
              <a:lnSpc>
                <a:spcPct val="80000"/>
              </a:lnSpc>
              <a:spcBef>
                <a:spcPts val="400"/>
              </a:spcBef>
              <a:spcAft>
                <a:spcPts val="0"/>
              </a:spcAft>
              <a:buSzPts val="3200"/>
              <a:buNone/>
            </a:pPr>
            <a:endParaRPr sz="2800">
              <a:solidFill>
                <a:srgbClr val="404141"/>
              </a:solidFill>
              <a:latin typeface="PT Sans"/>
              <a:ea typeface="PT Sans"/>
              <a:cs typeface="PT Sans"/>
              <a:sym typeface="PT Sans"/>
            </a:endParaRPr>
          </a:p>
          <a:p>
            <a:pPr marL="342900" lvl="0" indent="-342900" algn="l" rtl="0">
              <a:lnSpc>
                <a:spcPct val="80000"/>
              </a:lnSpc>
              <a:spcBef>
                <a:spcPts val="400"/>
              </a:spcBef>
              <a:spcAft>
                <a:spcPts val="0"/>
              </a:spcAft>
              <a:buClr>
                <a:srgbClr val="404141"/>
              </a:buClr>
              <a:buSzPts val="2800"/>
              <a:buFont typeface="PT Sans"/>
              <a:buChar char="•"/>
            </a:pPr>
            <a:r>
              <a:rPr lang="en-US" sz="2800">
                <a:solidFill>
                  <a:srgbClr val="404141"/>
                </a:solidFill>
                <a:latin typeface="PT Sans"/>
                <a:ea typeface="PT Sans"/>
                <a:cs typeface="PT Sans"/>
                <a:sym typeface="PT Sans"/>
              </a:rPr>
              <a:t>(K). The failure or refusal of any member or officer to turn over or relinquish any money, books, records or other property of the International Association or any of its Local Unions when directed to do so by authorized officials of the International Association or a Local Union, in accordance with this Constitution or the Local Union bylaws.</a:t>
            </a:r>
            <a:endParaRPr sz="2800">
              <a:solidFill>
                <a:srgbClr val="404141"/>
              </a:solidFill>
              <a:latin typeface="PT Sans"/>
              <a:ea typeface="PT Sans"/>
              <a:cs typeface="PT Sans"/>
              <a:sym typeface="PT Sans"/>
            </a:endParaRPr>
          </a:p>
          <a:p>
            <a:pPr marL="342900" lvl="0" indent="0" algn="l" rtl="0">
              <a:lnSpc>
                <a:spcPct val="80000"/>
              </a:lnSpc>
              <a:spcBef>
                <a:spcPts val="400"/>
              </a:spcBef>
              <a:spcAft>
                <a:spcPts val="0"/>
              </a:spcAft>
              <a:buSzPts val="3200"/>
              <a:buNone/>
            </a:pPr>
            <a:endParaRPr sz="2800">
              <a:solidFill>
                <a:srgbClr val="404141"/>
              </a:solidFill>
              <a:latin typeface="PT Sans"/>
              <a:ea typeface="PT Sans"/>
              <a:cs typeface="PT Sans"/>
              <a:sym typeface="PT San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13"/>
          <p:cNvSpPr txBox="1">
            <a:spLocks noGrp="1"/>
          </p:cNvSpPr>
          <p:nvPr>
            <p:ph type="title" idx="4294967295"/>
          </p:nvPr>
        </p:nvSpPr>
        <p:spPr>
          <a:xfrm>
            <a:off x="0" y="503250"/>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OFFENSES AND CHARGES</a:t>
            </a:r>
            <a:endParaRPr b="1">
              <a:solidFill>
                <a:srgbClr val="FFFFFF"/>
              </a:solidFill>
              <a:latin typeface="PT Sans"/>
              <a:ea typeface="PT Sans"/>
              <a:cs typeface="PT Sans"/>
              <a:sym typeface="PT Sans"/>
            </a:endParaRPr>
          </a:p>
        </p:txBody>
      </p:sp>
      <p:sp>
        <p:nvSpPr>
          <p:cNvPr id="150" name="Google Shape;150;p13"/>
          <p:cNvSpPr txBox="1">
            <a:spLocks noGrp="1"/>
          </p:cNvSpPr>
          <p:nvPr>
            <p:ph type="body" idx="4294967295"/>
          </p:nvPr>
        </p:nvSpPr>
        <p:spPr>
          <a:xfrm>
            <a:off x="457200" y="1905000"/>
            <a:ext cx="8229600" cy="4526100"/>
          </a:xfrm>
          <a:prstGeom prst="rect">
            <a:avLst/>
          </a:prstGeom>
          <a:noFill/>
          <a:ln>
            <a:noFill/>
          </a:ln>
        </p:spPr>
        <p:txBody>
          <a:bodyPr spcFirstLastPara="1" wrap="square" lIns="91425" tIns="45700" rIns="91425" bIns="45700" anchor="t" anchorCtr="0">
            <a:noAutofit/>
          </a:bodyPr>
          <a:lstStyle/>
          <a:p>
            <a:pPr marL="0" lvl="0" indent="0" algn="l" rtl="0">
              <a:lnSpc>
                <a:spcPct val="80000"/>
              </a:lnSpc>
              <a:spcBef>
                <a:spcPts val="0"/>
              </a:spcBef>
              <a:spcAft>
                <a:spcPts val="0"/>
              </a:spcAft>
              <a:buSzPts val="3200"/>
              <a:buNone/>
            </a:pPr>
            <a:r>
              <a:rPr lang="en-US" sz="3000" b="1">
                <a:solidFill>
                  <a:srgbClr val="009900"/>
                </a:solidFill>
                <a:latin typeface="PT Sans"/>
                <a:ea typeface="PT Sans"/>
                <a:cs typeface="PT Sans"/>
                <a:sym typeface="PT Sans"/>
              </a:rPr>
              <a:t>ARTICLE XXIV, Section 1</a:t>
            </a:r>
            <a:endParaRPr sz="3000" b="1">
              <a:solidFill>
                <a:srgbClr val="009900"/>
              </a:solidFill>
              <a:latin typeface="PT Sans"/>
              <a:ea typeface="PT Sans"/>
              <a:cs typeface="PT Sans"/>
              <a:sym typeface="PT Sans"/>
            </a:endParaRPr>
          </a:p>
          <a:p>
            <a:pPr marL="342900" lvl="0" indent="-215900" algn="l" rtl="0">
              <a:lnSpc>
                <a:spcPct val="80000"/>
              </a:lnSpc>
              <a:spcBef>
                <a:spcPts val="400"/>
              </a:spcBef>
              <a:spcAft>
                <a:spcPts val="0"/>
              </a:spcAft>
              <a:buClr>
                <a:schemeClr val="dk1"/>
              </a:buClr>
              <a:buSzPts val="2000"/>
              <a:buFont typeface="Arial"/>
              <a:buNone/>
            </a:pPr>
            <a:endParaRPr sz="2800">
              <a:solidFill>
                <a:srgbClr val="404141"/>
              </a:solidFill>
              <a:latin typeface="PT Sans"/>
              <a:ea typeface="PT Sans"/>
              <a:cs typeface="PT Sans"/>
              <a:sym typeface="PT Sans"/>
            </a:endParaRPr>
          </a:p>
          <a:p>
            <a:pPr marL="342900" lvl="0" indent="-342900" algn="l" rtl="0">
              <a:lnSpc>
                <a:spcPct val="80000"/>
              </a:lnSpc>
              <a:spcBef>
                <a:spcPts val="400"/>
              </a:spcBef>
              <a:spcAft>
                <a:spcPts val="0"/>
              </a:spcAft>
              <a:buClr>
                <a:srgbClr val="404141"/>
              </a:buClr>
              <a:buSzPts val="2800"/>
              <a:buFont typeface="PT Sans"/>
              <a:buChar char="•"/>
            </a:pPr>
            <a:r>
              <a:rPr lang="en-US" sz="2800">
                <a:solidFill>
                  <a:srgbClr val="404141"/>
                </a:solidFill>
                <a:latin typeface="PT Sans"/>
                <a:ea typeface="PT Sans"/>
                <a:cs typeface="PT Sans"/>
                <a:sym typeface="PT Sans"/>
              </a:rPr>
              <a:t>(L). Causing or engaging in unauthorized work stoppages or strikes or other violation of the laws and rules of the International Association or its Local Unions.</a:t>
            </a:r>
            <a:endParaRPr sz="2800">
              <a:solidFill>
                <a:srgbClr val="404141"/>
              </a:solidFill>
              <a:latin typeface="PT Sans"/>
              <a:ea typeface="PT Sans"/>
              <a:cs typeface="PT Sans"/>
              <a:sym typeface="PT Sans"/>
            </a:endParaRPr>
          </a:p>
          <a:p>
            <a:pPr marL="342900" lvl="0" indent="-317500" algn="l" rtl="0">
              <a:lnSpc>
                <a:spcPct val="80000"/>
              </a:lnSpc>
              <a:spcBef>
                <a:spcPts val="0"/>
              </a:spcBef>
              <a:spcAft>
                <a:spcPts val="0"/>
              </a:spcAft>
              <a:buClr>
                <a:srgbClr val="404141"/>
              </a:buClr>
              <a:buSzPts val="2800"/>
              <a:buFont typeface="PT Sans"/>
              <a:buChar char="•"/>
            </a:pPr>
            <a:r>
              <a:rPr lang="en-US" sz="2800">
                <a:solidFill>
                  <a:srgbClr val="404141"/>
                </a:solidFill>
                <a:latin typeface="PT Sans"/>
                <a:ea typeface="PT Sans"/>
                <a:cs typeface="PT Sans"/>
                <a:sym typeface="PT Sans"/>
              </a:rPr>
              <a:t>(M). Interfering or refusing to cooperate with any inquiry or investigation which is being conducted by, or pursuant to the authority of any international officer.</a:t>
            </a:r>
            <a:endParaRPr sz="2800">
              <a:solidFill>
                <a:srgbClr val="404141"/>
              </a:solidFill>
              <a:latin typeface="PT Sans"/>
              <a:ea typeface="PT Sans"/>
              <a:cs typeface="PT Sans"/>
              <a:sym typeface="PT San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14"/>
          <p:cNvSpPr txBox="1">
            <a:spLocks noGrp="1"/>
          </p:cNvSpPr>
          <p:nvPr>
            <p:ph type="title" idx="4294967295"/>
          </p:nvPr>
        </p:nvSpPr>
        <p:spPr>
          <a:xfrm>
            <a:off x="0" y="579450"/>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OFFENSES AND CHARGES</a:t>
            </a:r>
            <a:endParaRPr b="1">
              <a:solidFill>
                <a:srgbClr val="FFFFFF"/>
              </a:solidFill>
              <a:latin typeface="PT Sans"/>
              <a:ea typeface="PT Sans"/>
              <a:cs typeface="PT Sans"/>
              <a:sym typeface="PT Sans"/>
            </a:endParaRPr>
          </a:p>
        </p:txBody>
      </p:sp>
      <p:sp>
        <p:nvSpPr>
          <p:cNvPr id="156" name="Google Shape;156;p14"/>
          <p:cNvSpPr txBox="1">
            <a:spLocks noGrp="1"/>
          </p:cNvSpPr>
          <p:nvPr>
            <p:ph type="body" idx="4294967295"/>
          </p:nvPr>
        </p:nvSpPr>
        <p:spPr>
          <a:xfrm>
            <a:off x="266700" y="1909700"/>
            <a:ext cx="7863600" cy="4606800"/>
          </a:xfrm>
          <a:prstGeom prst="rect">
            <a:avLst/>
          </a:prstGeom>
          <a:noFill/>
          <a:ln>
            <a:noFill/>
          </a:ln>
        </p:spPr>
        <p:txBody>
          <a:bodyPr spcFirstLastPara="1" wrap="square" lIns="91425" tIns="45700" rIns="91425" bIns="45700" anchor="t" anchorCtr="0">
            <a:noAutofit/>
          </a:bodyPr>
          <a:lstStyle/>
          <a:p>
            <a:pPr marL="0" lvl="0" indent="0" algn="l" rtl="0">
              <a:lnSpc>
                <a:spcPct val="80000"/>
              </a:lnSpc>
              <a:spcBef>
                <a:spcPts val="0"/>
              </a:spcBef>
              <a:spcAft>
                <a:spcPts val="0"/>
              </a:spcAft>
              <a:buSzPts val="3200"/>
              <a:buNone/>
            </a:pPr>
            <a:r>
              <a:rPr lang="en-US" sz="3000" b="1">
                <a:solidFill>
                  <a:srgbClr val="009900"/>
                </a:solidFill>
                <a:latin typeface="PT Sans"/>
                <a:ea typeface="PT Sans"/>
                <a:cs typeface="PT Sans"/>
                <a:sym typeface="PT Sans"/>
              </a:rPr>
              <a:t>ARTICLE XXIV, Section 1</a:t>
            </a:r>
            <a:endParaRPr sz="3000" b="1">
              <a:solidFill>
                <a:srgbClr val="009900"/>
              </a:solidFill>
              <a:latin typeface="PT Sans"/>
              <a:ea typeface="PT Sans"/>
              <a:cs typeface="PT Sans"/>
              <a:sym typeface="PT Sans"/>
            </a:endParaRPr>
          </a:p>
          <a:p>
            <a:pPr marL="0" lvl="0" indent="0" algn="l" rtl="0">
              <a:lnSpc>
                <a:spcPct val="80000"/>
              </a:lnSpc>
              <a:spcBef>
                <a:spcPts val="400"/>
              </a:spcBef>
              <a:spcAft>
                <a:spcPts val="0"/>
              </a:spcAft>
              <a:buSzPts val="3200"/>
              <a:buNone/>
            </a:pPr>
            <a:endParaRPr sz="2000">
              <a:solidFill>
                <a:srgbClr val="404141"/>
              </a:solidFill>
              <a:latin typeface="PT Sans"/>
              <a:ea typeface="PT Sans"/>
              <a:cs typeface="PT Sans"/>
              <a:sym typeface="PT Sans"/>
            </a:endParaRPr>
          </a:p>
          <a:p>
            <a:pPr marL="342900" lvl="0" indent="-342900" algn="l" rtl="0">
              <a:lnSpc>
                <a:spcPct val="80000"/>
              </a:lnSpc>
              <a:spcBef>
                <a:spcPts val="560"/>
              </a:spcBef>
              <a:spcAft>
                <a:spcPts val="0"/>
              </a:spcAft>
              <a:buClr>
                <a:srgbClr val="404141"/>
              </a:buClr>
              <a:buSzPts val="2800"/>
              <a:buFont typeface="PT Sans"/>
              <a:buChar char="•"/>
            </a:pPr>
            <a:r>
              <a:rPr lang="en-US" sz="2800">
                <a:solidFill>
                  <a:srgbClr val="404141"/>
                </a:solidFill>
                <a:latin typeface="PT Sans"/>
                <a:ea typeface="PT Sans"/>
                <a:cs typeface="PT Sans"/>
                <a:sym typeface="PT Sans"/>
              </a:rPr>
              <a:t>(N). Engaging in any act or acts which are contrary to the member’s responsibility toward the International Association or any of its Local Unions as an institution, or which interfere with the performance by the International Association or a Local Union of its legal or contractual obligations.</a:t>
            </a:r>
            <a:endParaRPr sz="2800">
              <a:solidFill>
                <a:srgbClr val="404141"/>
              </a:solidFill>
              <a:latin typeface="PT Sans"/>
              <a:ea typeface="PT Sans"/>
              <a:cs typeface="PT Sans"/>
              <a:sym typeface="PT San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15"/>
          <p:cNvSpPr txBox="1">
            <a:spLocks noGrp="1"/>
          </p:cNvSpPr>
          <p:nvPr>
            <p:ph type="title" idx="4294967295"/>
          </p:nvPr>
        </p:nvSpPr>
        <p:spPr>
          <a:xfrm>
            <a:off x="0" y="579450"/>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OFFENSES AND CHARGES</a:t>
            </a:r>
            <a:endParaRPr b="1">
              <a:solidFill>
                <a:srgbClr val="FFFFFF"/>
              </a:solidFill>
              <a:latin typeface="PT Sans"/>
              <a:ea typeface="PT Sans"/>
              <a:cs typeface="PT Sans"/>
              <a:sym typeface="PT Sans"/>
            </a:endParaRPr>
          </a:p>
        </p:txBody>
      </p:sp>
      <p:sp>
        <p:nvSpPr>
          <p:cNvPr id="162" name="Google Shape;162;p15"/>
          <p:cNvSpPr txBox="1">
            <a:spLocks noGrp="1"/>
          </p:cNvSpPr>
          <p:nvPr>
            <p:ph type="body" idx="4294967295"/>
          </p:nvPr>
        </p:nvSpPr>
        <p:spPr>
          <a:xfrm>
            <a:off x="213400" y="1902250"/>
            <a:ext cx="8473500" cy="4526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200"/>
              <a:buNone/>
            </a:pPr>
            <a:r>
              <a:rPr lang="en-US" sz="3000" b="1">
                <a:solidFill>
                  <a:srgbClr val="009900"/>
                </a:solidFill>
                <a:latin typeface="PT Sans"/>
                <a:ea typeface="PT Sans"/>
                <a:cs typeface="PT Sans"/>
                <a:sym typeface="PT Sans"/>
              </a:rPr>
              <a:t>ARTICLE XXIV, Section 1</a:t>
            </a:r>
            <a:endParaRPr sz="3000" b="1">
              <a:solidFill>
                <a:srgbClr val="009900"/>
              </a:solidFill>
              <a:latin typeface="PT Sans"/>
              <a:ea typeface="PT Sans"/>
              <a:cs typeface="PT Sans"/>
              <a:sym typeface="PT Sans"/>
            </a:endParaRPr>
          </a:p>
          <a:p>
            <a:pPr marL="342900" lvl="0" indent="0" algn="l" rtl="0">
              <a:lnSpc>
                <a:spcPct val="90000"/>
              </a:lnSpc>
              <a:spcBef>
                <a:spcPts val="0"/>
              </a:spcBef>
              <a:spcAft>
                <a:spcPts val="0"/>
              </a:spcAft>
              <a:buSzPts val="3200"/>
              <a:buNone/>
            </a:pPr>
            <a:endParaRPr sz="2800">
              <a:solidFill>
                <a:srgbClr val="404141"/>
              </a:solidFill>
              <a:latin typeface="PT Sans"/>
              <a:ea typeface="PT Sans"/>
              <a:cs typeface="PT Sans"/>
              <a:sym typeface="PT Sans"/>
            </a:endParaRPr>
          </a:p>
          <a:p>
            <a:pPr marL="342900" lvl="0" indent="-342900" algn="l" rtl="0">
              <a:lnSpc>
                <a:spcPct val="90000"/>
              </a:lnSpc>
              <a:spcBef>
                <a:spcPts val="0"/>
              </a:spcBef>
              <a:spcAft>
                <a:spcPts val="0"/>
              </a:spcAft>
              <a:buClr>
                <a:srgbClr val="404141"/>
              </a:buClr>
              <a:buSzPts val="2800"/>
              <a:buFont typeface="PT Sans"/>
              <a:buChar char="•"/>
            </a:pPr>
            <a:r>
              <a:rPr lang="en-US" sz="2800">
                <a:solidFill>
                  <a:srgbClr val="404141"/>
                </a:solidFill>
                <a:latin typeface="PT Sans"/>
                <a:ea typeface="PT Sans"/>
                <a:cs typeface="PT Sans"/>
                <a:sym typeface="PT Sans"/>
              </a:rPr>
              <a:t>(O).  Interfering with the rights of members of the International Association under this Constitution and Bylaws or working agreements, or interfering or threatening to interfere with any officer of a Local Union or the International Association in the performance of his duties.</a:t>
            </a:r>
            <a:endParaRPr>
              <a:solidFill>
                <a:srgbClr val="404141"/>
              </a:solidFill>
              <a:latin typeface="PT Sans"/>
              <a:ea typeface="PT Sans"/>
              <a:cs typeface="PT Sans"/>
              <a:sym typeface="PT Sans"/>
            </a:endParaRPr>
          </a:p>
          <a:p>
            <a:pPr marL="342900" lvl="0" indent="-165100" algn="l" rtl="0">
              <a:lnSpc>
                <a:spcPct val="90000"/>
              </a:lnSpc>
              <a:spcBef>
                <a:spcPts val="0"/>
              </a:spcBef>
              <a:spcAft>
                <a:spcPts val="0"/>
              </a:spcAft>
              <a:buClr>
                <a:schemeClr val="dk1"/>
              </a:buClr>
              <a:buSzPts val="2800"/>
              <a:buFont typeface="Arial"/>
              <a:buNone/>
            </a:pPr>
            <a:endParaRPr sz="2800">
              <a:solidFill>
                <a:srgbClr val="404141"/>
              </a:solidFill>
              <a:latin typeface="PT Sans"/>
              <a:ea typeface="PT Sans"/>
              <a:cs typeface="PT Sans"/>
              <a:sym typeface="PT Sans"/>
            </a:endParaRPr>
          </a:p>
          <a:p>
            <a:pPr marL="0" lvl="0" indent="0" algn="l" rtl="0">
              <a:lnSpc>
                <a:spcPct val="90000"/>
              </a:lnSpc>
              <a:spcBef>
                <a:spcPts val="0"/>
              </a:spcBef>
              <a:spcAft>
                <a:spcPts val="0"/>
              </a:spcAft>
              <a:buSzPts val="3200"/>
              <a:buNone/>
            </a:pPr>
            <a:endParaRPr>
              <a:solidFill>
                <a:srgbClr val="404141"/>
              </a:solidFill>
              <a:latin typeface="PT Sans"/>
              <a:ea typeface="PT Sans"/>
              <a:cs typeface="PT Sans"/>
              <a:sym typeface="PT San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16"/>
          <p:cNvSpPr txBox="1">
            <a:spLocks noGrp="1"/>
          </p:cNvSpPr>
          <p:nvPr>
            <p:ph type="title" idx="4294967295"/>
          </p:nvPr>
        </p:nvSpPr>
        <p:spPr>
          <a:xfrm>
            <a:off x="0" y="579450"/>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OFFENSES AND CHARGES</a:t>
            </a:r>
            <a:endParaRPr b="1">
              <a:solidFill>
                <a:srgbClr val="FFFFFF"/>
              </a:solidFill>
              <a:latin typeface="PT Sans"/>
              <a:ea typeface="PT Sans"/>
              <a:cs typeface="PT Sans"/>
              <a:sym typeface="PT Sans"/>
            </a:endParaRPr>
          </a:p>
        </p:txBody>
      </p:sp>
      <p:sp>
        <p:nvSpPr>
          <p:cNvPr id="168" name="Google Shape;168;p16"/>
          <p:cNvSpPr txBox="1">
            <a:spLocks noGrp="1"/>
          </p:cNvSpPr>
          <p:nvPr>
            <p:ph type="body" idx="4294967295"/>
          </p:nvPr>
        </p:nvSpPr>
        <p:spPr>
          <a:xfrm>
            <a:off x="213400" y="1902250"/>
            <a:ext cx="8473500" cy="4526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200"/>
              <a:buNone/>
            </a:pPr>
            <a:r>
              <a:rPr lang="en-US" sz="3000" b="1">
                <a:solidFill>
                  <a:srgbClr val="009900"/>
                </a:solidFill>
                <a:latin typeface="PT Sans"/>
                <a:ea typeface="PT Sans"/>
                <a:cs typeface="PT Sans"/>
                <a:sym typeface="PT Sans"/>
              </a:rPr>
              <a:t>ARTICLE XXIV, Section 1</a:t>
            </a:r>
            <a:endParaRPr sz="3000" b="1">
              <a:solidFill>
                <a:srgbClr val="009900"/>
              </a:solidFill>
              <a:latin typeface="PT Sans"/>
              <a:ea typeface="PT Sans"/>
              <a:cs typeface="PT Sans"/>
              <a:sym typeface="PT Sans"/>
            </a:endParaRPr>
          </a:p>
          <a:p>
            <a:pPr marL="342900" lvl="0" indent="0" algn="l" rtl="0">
              <a:lnSpc>
                <a:spcPct val="90000"/>
              </a:lnSpc>
              <a:spcBef>
                <a:spcPts val="0"/>
              </a:spcBef>
              <a:spcAft>
                <a:spcPts val="0"/>
              </a:spcAft>
              <a:buSzPts val="3200"/>
              <a:buNone/>
            </a:pPr>
            <a:endParaRPr sz="2800">
              <a:solidFill>
                <a:srgbClr val="404141"/>
              </a:solidFill>
              <a:latin typeface="PT Sans"/>
              <a:ea typeface="PT Sans"/>
              <a:cs typeface="PT Sans"/>
              <a:sym typeface="PT Sans"/>
            </a:endParaRPr>
          </a:p>
          <a:p>
            <a:pPr marL="342900" lvl="0" indent="-342900" algn="l" rtl="0">
              <a:lnSpc>
                <a:spcPct val="90000"/>
              </a:lnSpc>
              <a:spcBef>
                <a:spcPts val="0"/>
              </a:spcBef>
              <a:spcAft>
                <a:spcPts val="0"/>
              </a:spcAft>
              <a:buClr>
                <a:srgbClr val="404141"/>
              </a:buClr>
              <a:buSzPts val="2800"/>
              <a:buFont typeface="PT Sans"/>
              <a:buChar char="•"/>
            </a:pPr>
            <a:r>
              <a:rPr lang="en-US" sz="2800">
                <a:solidFill>
                  <a:srgbClr val="404141"/>
                </a:solidFill>
                <a:latin typeface="PT Sans"/>
                <a:ea typeface="PT Sans"/>
                <a:cs typeface="PT Sans"/>
                <a:sym typeface="PT Sans"/>
              </a:rPr>
              <a:t>(P).  Refusing, without good cause, to participate </a:t>
            </a:r>
            <a:endParaRPr sz="2800">
              <a:solidFill>
                <a:srgbClr val="404141"/>
              </a:solidFill>
              <a:latin typeface="PT Sans"/>
              <a:ea typeface="PT Sans"/>
              <a:cs typeface="PT Sans"/>
              <a:sym typeface="PT Sans"/>
            </a:endParaRPr>
          </a:p>
          <a:p>
            <a:pPr marL="342900" lvl="0" indent="0" algn="l" rtl="0">
              <a:lnSpc>
                <a:spcPct val="90000"/>
              </a:lnSpc>
              <a:spcBef>
                <a:spcPts val="0"/>
              </a:spcBef>
              <a:spcAft>
                <a:spcPts val="0"/>
              </a:spcAft>
              <a:buSzPts val="3200"/>
              <a:buNone/>
            </a:pPr>
            <a:r>
              <a:rPr lang="en-US" sz="2800">
                <a:solidFill>
                  <a:srgbClr val="404141"/>
                </a:solidFill>
                <a:latin typeface="PT Sans"/>
                <a:ea typeface="PT Sans"/>
                <a:cs typeface="PT Sans"/>
                <a:sym typeface="PT Sans"/>
              </a:rPr>
              <a:t>in COMET, or other similar training programs </a:t>
            </a:r>
            <a:endParaRPr sz="2800">
              <a:solidFill>
                <a:srgbClr val="404141"/>
              </a:solidFill>
              <a:latin typeface="PT Sans"/>
              <a:ea typeface="PT Sans"/>
              <a:cs typeface="PT Sans"/>
              <a:sym typeface="PT Sans"/>
            </a:endParaRPr>
          </a:p>
          <a:p>
            <a:pPr marL="342900" lvl="0" indent="0" algn="l" rtl="0">
              <a:lnSpc>
                <a:spcPct val="90000"/>
              </a:lnSpc>
              <a:spcBef>
                <a:spcPts val="0"/>
              </a:spcBef>
              <a:spcAft>
                <a:spcPts val="0"/>
              </a:spcAft>
              <a:buSzPts val="3200"/>
              <a:buNone/>
            </a:pPr>
            <a:r>
              <a:rPr lang="en-US" sz="2800">
                <a:solidFill>
                  <a:srgbClr val="404141"/>
                </a:solidFill>
                <a:latin typeface="PT Sans"/>
                <a:ea typeface="PT Sans"/>
                <a:cs typeface="PT Sans"/>
                <a:sym typeface="PT Sans"/>
              </a:rPr>
              <a:t>offered by the International Association or </a:t>
            </a:r>
            <a:endParaRPr sz="2800">
              <a:solidFill>
                <a:srgbClr val="404141"/>
              </a:solidFill>
              <a:latin typeface="PT Sans"/>
              <a:ea typeface="PT Sans"/>
              <a:cs typeface="PT Sans"/>
              <a:sym typeface="PT Sans"/>
            </a:endParaRPr>
          </a:p>
          <a:p>
            <a:pPr marL="342900" lvl="0" indent="0" algn="l" rtl="0">
              <a:lnSpc>
                <a:spcPct val="90000"/>
              </a:lnSpc>
              <a:spcBef>
                <a:spcPts val="0"/>
              </a:spcBef>
              <a:spcAft>
                <a:spcPts val="0"/>
              </a:spcAft>
              <a:buSzPts val="3200"/>
              <a:buNone/>
            </a:pPr>
            <a:r>
              <a:rPr lang="en-US" sz="2800">
                <a:solidFill>
                  <a:srgbClr val="404141"/>
                </a:solidFill>
                <a:latin typeface="PT Sans"/>
                <a:ea typeface="PT Sans"/>
                <a:cs typeface="PT Sans"/>
                <a:sym typeface="PT Sans"/>
              </a:rPr>
              <a:t>a Local Union.</a:t>
            </a:r>
            <a:endParaRPr>
              <a:solidFill>
                <a:srgbClr val="404141"/>
              </a:solidFill>
              <a:latin typeface="PT Sans"/>
              <a:ea typeface="PT Sans"/>
              <a:cs typeface="PT Sans"/>
              <a:sym typeface="PT San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gb54f689b3f_0_0"/>
          <p:cNvSpPr txBox="1">
            <a:spLocks noGrp="1"/>
          </p:cNvSpPr>
          <p:nvPr>
            <p:ph type="title" idx="4294967295"/>
          </p:nvPr>
        </p:nvSpPr>
        <p:spPr>
          <a:xfrm>
            <a:off x="0" y="579450"/>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OFFENSES AND CHARGES</a:t>
            </a:r>
            <a:endParaRPr b="1">
              <a:solidFill>
                <a:srgbClr val="FFFFFF"/>
              </a:solidFill>
              <a:latin typeface="PT Sans"/>
              <a:ea typeface="PT Sans"/>
              <a:cs typeface="PT Sans"/>
              <a:sym typeface="PT Sans"/>
            </a:endParaRPr>
          </a:p>
        </p:txBody>
      </p:sp>
      <p:sp>
        <p:nvSpPr>
          <p:cNvPr id="174" name="Google Shape;174;gb54f689b3f_0_0"/>
          <p:cNvSpPr txBox="1">
            <a:spLocks noGrp="1"/>
          </p:cNvSpPr>
          <p:nvPr>
            <p:ph type="body" idx="4294967295"/>
          </p:nvPr>
        </p:nvSpPr>
        <p:spPr>
          <a:xfrm>
            <a:off x="213400" y="2881750"/>
            <a:ext cx="8473500" cy="3546600"/>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SzPts val="3200"/>
              <a:buNone/>
            </a:pPr>
            <a:r>
              <a:rPr lang="en-US" sz="4900" b="1">
                <a:solidFill>
                  <a:srgbClr val="009900"/>
                </a:solidFill>
                <a:latin typeface="PT Sans"/>
                <a:ea typeface="PT Sans"/>
                <a:cs typeface="PT Sans"/>
                <a:sym typeface="PT Sans"/>
              </a:rPr>
              <a:t>QUESTIONS?</a:t>
            </a:r>
            <a:endParaRPr sz="5100">
              <a:solidFill>
                <a:srgbClr val="404141"/>
              </a:solidFill>
              <a:latin typeface="PT Sans"/>
              <a:ea typeface="PT Sans"/>
              <a:cs typeface="PT Sans"/>
              <a:sym typeface="PT San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17"/>
          <p:cNvSpPr txBox="1">
            <a:spLocks noGrp="1"/>
          </p:cNvSpPr>
          <p:nvPr>
            <p:ph type="title" idx="4294967295"/>
          </p:nvPr>
        </p:nvSpPr>
        <p:spPr>
          <a:xfrm>
            <a:off x="0" y="579450"/>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PROPER PROCEDURES </a:t>
            </a:r>
            <a:endParaRPr b="1">
              <a:solidFill>
                <a:srgbClr val="FFFFFF"/>
              </a:solidFill>
              <a:latin typeface="PT Sans"/>
              <a:ea typeface="PT Sans"/>
              <a:cs typeface="PT Sans"/>
              <a:sym typeface="PT Sans"/>
            </a:endParaRPr>
          </a:p>
          <a:p>
            <a:pPr marL="0" lvl="0" indent="0" algn="ctr" rtl="0">
              <a:lnSpc>
                <a:spcPct val="100000"/>
              </a:lnSpc>
              <a:spcBef>
                <a:spcPts val="0"/>
              </a:spcBef>
              <a:spcAft>
                <a:spcPts val="0"/>
              </a:spcAft>
              <a:buSzPts val="1400"/>
              <a:buNone/>
            </a:pPr>
            <a:r>
              <a:rPr lang="en-US" sz="3600" i="1">
                <a:solidFill>
                  <a:srgbClr val="FFFFFF"/>
                </a:solidFill>
                <a:latin typeface="PT Sans"/>
                <a:ea typeface="PT Sans"/>
                <a:cs typeface="PT Sans"/>
                <a:sym typeface="PT Sans"/>
              </a:rPr>
              <a:t>MUST BE FOLLOWED</a:t>
            </a:r>
            <a:r>
              <a:rPr lang="en-US" b="1">
                <a:solidFill>
                  <a:srgbClr val="FFFFFF"/>
                </a:solidFill>
                <a:latin typeface="PT Sans"/>
                <a:ea typeface="PT Sans"/>
                <a:cs typeface="PT Sans"/>
                <a:sym typeface="PT Sans"/>
              </a:rPr>
              <a:t> </a:t>
            </a:r>
            <a:endParaRPr b="1">
              <a:solidFill>
                <a:srgbClr val="FFFFFF"/>
              </a:solidFill>
              <a:latin typeface="PT Sans"/>
              <a:ea typeface="PT Sans"/>
              <a:cs typeface="PT Sans"/>
              <a:sym typeface="PT Sans"/>
            </a:endParaRPr>
          </a:p>
        </p:txBody>
      </p:sp>
      <p:sp>
        <p:nvSpPr>
          <p:cNvPr id="180" name="Google Shape;180;p17"/>
          <p:cNvSpPr txBox="1">
            <a:spLocks noGrp="1"/>
          </p:cNvSpPr>
          <p:nvPr>
            <p:ph type="body" idx="4294967295"/>
          </p:nvPr>
        </p:nvSpPr>
        <p:spPr>
          <a:xfrm>
            <a:off x="457200" y="1722450"/>
            <a:ext cx="8589900" cy="4526100"/>
          </a:xfrm>
          <a:prstGeom prst="rect">
            <a:avLst/>
          </a:prstGeom>
          <a:noFill/>
          <a:ln>
            <a:noFill/>
          </a:ln>
        </p:spPr>
        <p:txBody>
          <a:bodyPr spcFirstLastPara="1" wrap="square" lIns="91425" tIns="45700" rIns="91425" bIns="45700" anchor="t" anchorCtr="0">
            <a:noAutofit/>
          </a:bodyPr>
          <a:lstStyle/>
          <a:p>
            <a:pPr marL="342900" lvl="0" indent="-215900" algn="l" rtl="0">
              <a:lnSpc>
                <a:spcPct val="80000"/>
              </a:lnSpc>
              <a:spcBef>
                <a:spcPts val="0"/>
              </a:spcBef>
              <a:spcAft>
                <a:spcPts val="0"/>
              </a:spcAft>
              <a:buClr>
                <a:schemeClr val="dk1"/>
              </a:buClr>
              <a:buSzPts val="2000"/>
              <a:buFont typeface="Arial"/>
              <a:buNone/>
            </a:pPr>
            <a:endParaRPr sz="2400">
              <a:solidFill>
                <a:srgbClr val="009900"/>
              </a:solidFill>
              <a:latin typeface="PT Sans"/>
              <a:ea typeface="PT Sans"/>
              <a:cs typeface="PT Sans"/>
              <a:sym typeface="PT Sans"/>
            </a:endParaRPr>
          </a:p>
          <a:p>
            <a:pPr marL="0" lvl="0" indent="0" algn="l" rtl="0">
              <a:lnSpc>
                <a:spcPct val="80000"/>
              </a:lnSpc>
              <a:spcBef>
                <a:spcPts val="400"/>
              </a:spcBef>
              <a:spcAft>
                <a:spcPts val="0"/>
              </a:spcAft>
              <a:buSzPts val="3200"/>
              <a:buNone/>
            </a:pPr>
            <a:r>
              <a:rPr lang="en-US" sz="2400" b="1">
                <a:solidFill>
                  <a:srgbClr val="7E9C3D"/>
                </a:solidFill>
                <a:latin typeface="PT Sans"/>
                <a:ea typeface="PT Sans"/>
                <a:cs typeface="PT Sans"/>
                <a:sym typeface="PT Sans"/>
              </a:rPr>
              <a:t>SUBMISSION OF CHARGES</a:t>
            </a:r>
            <a:endParaRPr sz="2400" b="1">
              <a:solidFill>
                <a:srgbClr val="7E9C3D"/>
              </a:solidFill>
              <a:latin typeface="PT Sans"/>
              <a:ea typeface="PT Sans"/>
              <a:cs typeface="PT Sans"/>
              <a:sym typeface="PT Sans"/>
            </a:endParaRPr>
          </a:p>
          <a:p>
            <a:pPr marL="342900" lvl="0" indent="-342900" algn="l" rtl="0">
              <a:lnSpc>
                <a:spcPct val="80000"/>
              </a:lnSpc>
              <a:spcBef>
                <a:spcPts val="400"/>
              </a:spcBef>
              <a:spcAft>
                <a:spcPts val="0"/>
              </a:spcAft>
              <a:buClr>
                <a:schemeClr val="dk1"/>
              </a:buClr>
              <a:buSzPts val="2400"/>
              <a:buFont typeface="PT Sans"/>
              <a:buChar char="•"/>
            </a:pPr>
            <a:r>
              <a:rPr lang="en-US" sz="2400">
                <a:latin typeface="PT Sans"/>
                <a:ea typeface="PT Sans"/>
                <a:cs typeface="PT Sans"/>
                <a:sym typeface="PT Sans"/>
              </a:rPr>
              <a:t>Charges against members must be signed and submitted in duplicate not more than one hundred and eighty days after person preferring charges has knowledge of the act or acts which form the basis for the charges.</a:t>
            </a:r>
            <a:endParaRPr sz="2400">
              <a:latin typeface="PT Sans"/>
              <a:ea typeface="PT Sans"/>
              <a:cs typeface="PT Sans"/>
              <a:sym typeface="PT Sans"/>
            </a:endParaRPr>
          </a:p>
          <a:p>
            <a:pPr marL="342900" lvl="0" indent="-215900" algn="l" rtl="0">
              <a:lnSpc>
                <a:spcPct val="80000"/>
              </a:lnSpc>
              <a:spcBef>
                <a:spcPts val="400"/>
              </a:spcBef>
              <a:spcAft>
                <a:spcPts val="0"/>
              </a:spcAft>
              <a:buClr>
                <a:schemeClr val="dk1"/>
              </a:buClr>
              <a:buSzPts val="2000"/>
              <a:buFont typeface="Arial"/>
              <a:buNone/>
            </a:pPr>
            <a:endParaRPr sz="1000">
              <a:solidFill>
                <a:srgbClr val="009900"/>
              </a:solidFill>
              <a:latin typeface="PT Sans"/>
              <a:ea typeface="PT Sans"/>
              <a:cs typeface="PT Sans"/>
              <a:sym typeface="PT Sans"/>
            </a:endParaRPr>
          </a:p>
          <a:p>
            <a:pPr marL="0" lvl="0" indent="0" algn="l" rtl="0">
              <a:lnSpc>
                <a:spcPct val="80000"/>
              </a:lnSpc>
              <a:spcBef>
                <a:spcPts val="400"/>
              </a:spcBef>
              <a:spcAft>
                <a:spcPts val="0"/>
              </a:spcAft>
              <a:buSzPts val="3200"/>
              <a:buNone/>
            </a:pPr>
            <a:r>
              <a:rPr lang="en-US" sz="2400" b="1">
                <a:solidFill>
                  <a:srgbClr val="7E9C3D"/>
                </a:solidFill>
                <a:latin typeface="PT Sans"/>
                <a:ea typeface="PT Sans"/>
                <a:cs typeface="PT Sans"/>
                <a:sym typeface="PT Sans"/>
              </a:rPr>
              <a:t>INVESTIGATION</a:t>
            </a:r>
            <a:endParaRPr sz="2400" b="1">
              <a:solidFill>
                <a:srgbClr val="7E9C3D"/>
              </a:solidFill>
              <a:latin typeface="PT Sans"/>
              <a:ea typeface="PT Sans"/>
              <a:cs typeface="PT Sans"/>
              <a:sym typeface="PT Sans"/>
            </a:endParaRPr>
          </a:p>
          <a:p>
            <a:pPr marL="342900" lvl="0" indent="-342900" algn="l" rtl="0">
              <a:lnSpc>
                <a:spcPct val="80000"/>
              </a:lnSpc>
              <a:spcBef>
                <a:spcPts val="400"/>
              </a:spcBef>
              <a:spcAft>
                <a:spcPts val="0"/>
              </a:spcAft>
              <a:buClr>
                <a:schemeClr val="dk1"/>
              </a:buClr>
              <a:buSzPts val="2400"/>
              <a:buFont typeface="PT Sans"/>
              <a:buChar char="•"/>
            </a:pPr>
            <a:r>
              <a:rPr lang="en-US" sz="2400">
                <a:latin typeface="PT Sans"/>
                <a:ea typeface="PT Sans"/>
                <a:cs typeface="PT Sans"/>
                <a:sym typeface="PT Sans"/>
              </a:rPr>
              <a:t>The Business Manager (or designated representative) shall investigate all charges brought forth. </a:t>
            </a:r>
            <a:r>
              <a:rPr lang="en-US" sz="1900">
                <a:solidFill>
                  <a:srgbClr val="222222"/>
                </a:solidFill>
                <a:highlight>
                  <a:srgbClr val="FFFFFF"/>
                </a:highlight>
                <a:latin typeface="PT Sans"/>
                <a:ea typeface="PT Sans"/>
                <a:cs typeface="PT Sans"/>
                <a:sym typeface="PT Sans"/>
              </a:rPr>
              <a:t>Article XXV. Section 3 (pg 102)</a:t>
            </a:r>
            <a:endParaRPr>
              <a:latin typeface="PT Sans"/>
              <a:ea typeface="PT Sans"/>
              <a:cs typeface="PT Sans"/>
              <a:sym typeface="PT Sans"/>
            </a:endParaRPr>
          </a:p>
          <a:p>
            <a:pPr marL="342900" lvl="0" indent="-215900" algn="l" rtl="0">
              <a:lnSpc>
                <a:spcPct val="80000"/>
              </a:lnSpc>
              <a:spcBef>
                <a:spcPts val="400"/>
              </a:spcBef>
              <a:spcAft>
                <a:spcPts val="0"/>
              </a:spcAft>
              <a:buClr>
                <a:schemeClr val="dk1"/>
              </a:buClr>
              <a:buSzPts val="2000"/>
              <a:buFont typeface="Arial"/>
              <a:buNone/>
            </a:pPr>
            <a:endParaRPr sz="1000">
              <a:solidFill>
                <a:srgbClr val="009900"/>
              </a:solidFill>
              <a:latin typeface="PT Sans"/>
              <a:ea typeface="PT Sans"/>
              <a:cs typeface="PT Sans"/>
              <a:sym typeface="PT Sans"/>
            </a:endParaRPr>
          </a:p>
          <a:p>
            <a:pPr marL="0" lvl="0" indent="0" algn="l" rtl="0">
              <a:lnSpc>
                <a:spcPct val="80000"/>
              </a:lnSpc>
              <a:spcBef>
                <a:spcPts val="400"/>
              </a:spcBef>
              <a:spcAft>
                <a:spcPts val="0"/>
              </a:spcAft>
              <a:buSzPts val="3200"/>
              <a:buNone/>
            </a:pPr>
            <a:r>
              <a:rPr lang="en-US" sz="2400" b="1">
                <a:solidFill>
                  <a:srgbClr val="7E9C3D"/>
                </a:solidFill>
                <a:latin typeface="PT Sans"/>
                <a:ea typeface="PT Sans"/>
                <a:cs typeface="PT Sans"/>
                <a:sym typeface="PT Sans"/>
              </a:rPr>
              <a:t>IF CHARGE HAS MERIT</a:t>
            </a:r>
            <a:endParaRPr sz="2400" b="1">
              <a:solidFill>
                <a:srgbClr val="7E9C3D"/>
              </a:solidFill>
              <a:latin typeface="PT Sans"/>
              <a:ea typeface="PT Sans"/>
              <a:cs typeface="PT Sans"/>
              <a:sym typeface="PT Sans"/>
            </a:endParaRPr>
          </a:p>
          <a:p>
            <a:pPr marL="342900" lvl="0" indent="-342900" algn="l" rtl="0">
              <a:lnSpc>
                <a:spcPct val="80000"/>
              </a:lnSpc>
              <a:spcBef>
                <a:spcPts val="400"/>
              </a:spcBef>
              <a:spcAft>
                <a:spcPts val="0"/>
              </a:spcAft>
              <a:buClr>
                <a:schemeClr val="dk1"/>
              </a:buClr>
              <a:buSzPts val="2400"/>
              <a:buFont typeface="PT Sans"/>
              <a:buChar char="•"/>
            </a:pPr>
            <a:r>
              <a:rPr lang="en-US" sz="2400">
                <a:latin typeface="PT Sans"/>
                <a:ea typeface="PT Sans"/>
                <a:cs typeface="PT Sans"/>
                <a:sym typeface="PT Sans"/>
              </a:rPr>
              <a:t>When the BM/designated Rep believes that charge </a:t>
            </a:r>
            <a:endParaRPr sz="2400">
              <a:latin typeface="PT Sans"/>
              <a:ea typeface="PT Sans"/>
              <a:cs typeface="PT Sans"/>
              <a:sym typeface="PT Sans"/>
            </a:endParaRPr>
          </a:p>
          <a:p>
            <a:pPr marL="342900" lvl="0" indent="0" algn="l" rtl="0">
              <a:lnSpc>
                <a:spcPct val="80000"/>
              </a:lnSpc>
              <a:spcBef>
                <a:spcPts val="400"/>
              </a:spcBef>
              <a:spcAft>
                <a:spcPts val="0"/>
              </a:spcAft>
              <a:buSzPts val="3200"/>
              <a:buNone/>
            </a:pPr>
            <a:r>
              <a:rPr lang="en-US" sz="2400">
                <a:latin typeface="PT Sans"/>
                <a:ea typeface="PT Sans"/>
                <a:cs typeface="PT Sans"/>
                <a:sym typeface="PT Sans"/>
              </a:rPr>
              <a:t>has merit he/she notifies/advises the President.</a:t>
            </a:r>
            <a:endParaRPr sz="2400">
              <a:latin typeface="PT Sans"/>
              <a:ea typeface="PT Sans"/>
              <a:cs typeface="PT Sans"/>
              <a:sym typeface="PT San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18"/>
          <p:cNvSpPr txBox="1">
            <a:spLocks noGrp="1"/>
          </p:cNvSpPr>
          <p:nvPr>
            <p:ph type="title" idx="4294967295"/>
          </p:nvPr>
        </p:nvSpPr>
        <p:spPr>
          <a:xfrm>
            <a:off x="0" y="503250"/>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PROCEDURES TO FOLLOW</a:t>
            </a:r>
            <a:endParaRPr b="1">
              <a:solidFill>
                <a:srgbClr val="FFFFFF"/>
              </a:solidFill>
              <a:latin typeface="PT Sans"/>
              <a:ea typeface="PT Sans"/>
              <a:cs typeface="PT Sans"/>
              <a:sym typeface="PT Sans"/>
            </a:endParaRPr>
          </a:p>
        </p:txBody>
      </p:sp>
      <p:sp>
        <p:nvSpPr>
          <p:cNvPr id="186" name="Google Shape;186;p18"/>
          <p:cNvSpPr txBox="1">
            <a:spLocks noGrp="1"/>
          </p:cNvSpPr>
          <p:nvPr>
            <p:ph type="body" idx="4294967295"/>
          </p:nvPr>
        </p:nvSpPr>
        <p:spPr>
          <a:xfrm>
            <a:off x="457200" y="1955525"/>
            <a:ext cx="8520600" cy="40863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200"/>
              <a:buNone/>
            </a:pPr>
            <a:r>
              <a:rPr lang="en-US" sz="2400" b="1">
                <a:solidFill>
                  <a:srgbClr val="7E9C3D"/>
                </a:solidFill>
                <a:latin typeface="PT Sans"/>
                <a:ea typeface="PT Sans"/>
                <a:cs typeface="PT Sans"/>
                <a:sym typeface="PT Sans"/>
              </a:rPr>
              <a:t>NOTIFICATION OF CHARGES</a:t>
            </a:r>
            <a:endParaRPr b="1">
              <a:solidFill>
                <a:srgbClr val="7E9C3D"/>
              </a:solidFill>
              <a:latin typeface="PT Sans"/>
              <a:ea typeface="PT Sans"/>
              <a:cs typeface="PT Sans"/>
              <a:sym typeface="PT Sans"/>
            </a:endParaRPr>
          </a:p>
          <a:p>
            <a:pPr marL="342900" lvl="0" indent="-342900" algn="l" rtl="0">
              <a:lnSpc>
                <a:spcPct val="90000"/>
              </a:lnSpc>
              <a:spcBef>
                <a:spcPts val="480"/>
              </a:spcBef>
              <a:spcAft>
                <a:spcPts val="0"/>
              </a:spcAft>
              <a:buClr>
                <a:srgbClr val="404141"/>
              </a:buClr>
              <a:buSzPts val="2400"/>
              <a:buFont typeface="PT Sans"/>
              <a:buChar char="•"/>
            </a:pPr>
            <a:r>
              <a:rPr lang="en-US" sz="2400">
                <a:solidFill>
                  <a:srgbClr val="404141"/>
                </a:solidFill>
                <a:latin typeface="PT Sans"/>
                <a:ea typeface="PT Sans"/>
                <a:cs typeface="PT Sans"/>
                <a:sym typeface="PT Sans"/>
              </a:rPr>
              <a:t>When a charge has merit the charges must be read at the next regular meeting of the Local Union and a hearing date is to be scheduled. No discussion on the Union Hall floor.  </a:t>
            </a:r>
            <a:r>
              <a:rPr lang="en-US" sz="1900">
                <a:solidFill>
                  <a:srgbClr val="222222"/>
                </a:solidFill>
                <a:highlight>
                  <a:srgbClr val="FFFFFF"/>
                </a:highlight>
                <a:latin typeface="PT Sans"/>
                <a:ea typeface="PT Sans"/>
                <a:cs typeface="PT Sans"/>
                <a:sym typeface="PT Sans"/>
              </a:rPr>
              <a:t>Article XXIV, Section 2 and Article XXV, Section 3 - reading of charges at Union meeting listed twice (pg 99 &amp; 102)</a:t>
            </a:r>
            <a:endParaRPr sz="4000">
              <a:solidFill>
                <a:srgbClr val="404141"/>
              </a:solidFill>
              <a:latin typeface="PT Sans"/>
              <a:ea typeface="PT Sans"/>
              <a:cs typeface="PT Sans"/>
              <a:sym typeface="PT Sans"/>
            </a:endParaRPr>
          </a:p>
          <a:p>
            <a:pPr marL="342900" lvl="0" indent="-190500" algn="l" rtl="0">
              <a:lnSpc>
                <a:spcPct val="90000"/>
              </a:lnSpc>
              <a:spcBef>
                <a:spcPts val="480"/>
              </a:spcBef>
              <a:spcAft>
                <a:spcPts val="0"/>
              </a:spcAft>
              <a:buClr>
                <a:schemeClr val="dk1"/>
              </a:buClr>
              <a:buSzPts val="2400"/>
              <a:buFont typeface="Arial"/>
              <a:buNone/>
            </a:pPr>
            <a:endParaRPr sz="1100">
              <a:solidFill>
                <a:srgbClr val="404141"/>
              </a:solidFill>
              <a:latin typeface="PT Sans"/>
              <a:ea typeface="PT Sans"/>
              <a:cs typeface="PT Sans"/>
              <a:sym typeface="PT Sans"/>
            </a:endParaRPr>
          </a:p>
          <a:p>
            <a:pPr marL="0" lvl="0" indent="0" algn="l" rtl="0">
              <a:lnSpc>
                <a:spcPct val="90000"/>
              </a:lnSpc>
              <a:spcBef>
                <a:spcPts val="480"/>
              </a:spcBef>
              <a:spcAft>
                <a:spcPts val="0"/>
              </a:spcAft>
              <a:buSzPts val="3200"/>
              <a:buNone/>
            </a:pPr>
            <a:r>
              <a:rPr lang="en-US" sz="2400" b="1">
                <a:solidFill>
                  <a:srgbClr val="7E9C3D"/>
                </a:solidFill>
                <a:latin typeface="PT Sans"/>
                <a:ea typeface="PT Sans"/>
                <a:cs typeface="PT Sans"/>
                <a:sym typeface="PT Sans"/>
              </a:rPr>
              <a:t>CORRESPONDING SECRETARY</a:t>
            </a:r>
            <a:endParaRPr b="1">
              <a:solidFill>
                <a:srgbClr val="7E9C3D"/>
              </a:solidFill>
              <a:latin typeface="PT Sans"/>
              <a:ea typeface="PT Sans"/>
              <a:cs typeface="PT Sans"/>
              <a:sym typeface="PT Sans"/>
            </a:endParaRPr>
          </a:p>
          <a:p>
            <a:pPr marL="342900" lvl="0" indent="-342900" algn="l" rtl="0">
              <a:lnSpc>
                <a:spcPct val="90000"/>
              </a:lnSpc>
              <a:spcBef>
                <a:spcPts val="480"/>
              </a:spcBef>
              <a:spcAft>
                <a:spcPts val="0"/>
              </a:spcAft>
              <a:buClr>
                <a:srgbClr val="404141"/>
              </a:buClr>
              <a:buSzPts val="2400"/>
              <a:buFont typeface="PT Sans"/>
              <a:buChar char="•"/>
            </a:pPr>
            <a:r>
              <a:rPr lang="en-US" sz="2400">
                <a:solidFill>
                  <a:srgbClr val="404141"/>
                </a:solidFill>
                <a:latin typeface="PT Sans"/>
                <a:ea typeface="PT Sans"/>
                <a:cs typeface="PT Sans"/>
                <a:sym typeface="PT Sans"/>
              </a:rPr>
              <a:t>After charges have been read out, the Corresponding Secretary of the Local Union shall serve the member charged, by registered or certified mail, to his last </a:t>
            </a:r>
            <a:endParaRPr sz="2400">
              <a:solidFill>
                <a:srgbClr val="404141"/>
              </a:solidFill>
              <a:latin typeface="PT Sans"/>
              <a:ea typeface="PT Sans"/>
              <a:cs typeface="PT Sans"/>
              <a:sym typeface="PT Sans"/>
            </a:endParaRPr>
          </a:p>
          <a:p>
            <a:pPr marL="342900" lvl="0" indent="0" algn="l" rtl="0">
              <a:lnSpc>
                <a:spcPct val="90000"/>
              </a:lnSpc>
              <a:spcBef>
                <a:spcPts val="0"/>
              </a:spcBef>
              <a:spcAft>
                <a:spcPts val="0"/>
              </a:spcAft>
              <a:buSzPts val="3200"/>
              <a:buNone/>
            </a:pPr>
            <a:r>
              <a:rPr lang="en-US" sz="2400">
                <a:solidFill>
                  <a:srgbClr val="404141"/>
                </a:solidFill>
                <a:latin typeface="PT Sans"/>
                <a:ea typeface="PT Sans"/>
                <a:cs typeface="PT Sans"/>
                <a:sym typeface="PT Sans"/>
              </a:rPr>
              <a:t>given home address, with a written copy of </a:t>
            </a:r>
            <a:endParaRPr sz="2400">
              <a:solidFill>
                <a:srgbClr val="404141"/>
              </a:solidFill>
              <a:latin typeface="PT Sans"/>
              <a:ea typeface="PT Sans"/>
              <a:cs typeface="PT Sans"/>
              <a:sym typeface="PT Sans"/>
            </a:endParaRPr>
          </a:p>
          <a:p>
            <a:pPr marL="342900" lvl="0" indent="0" algn="l" rtl="0">
              <a:lnSpc>
                <a:spcPct val="90000"/>
              </a:lnSpc>
              <a:spcBef>
                <a:spcPts val="0"/>
              </a:spcBef>
              <a:spcAft>
                <a:spcPts val="0"/>
              </a:spcAft>
              <a:buSzPts val="3200"/>
              <a:buNone/>
            </a:pPr>
            <a:r>
              <a:rPr lang="en-US" sz="2400">
                <a:solidFill>
                  <a:srgbClr val="404141"/>
                </a:solidFill>
                <a:latin typeface="PT Sans"/>
                <a:ea typeface="PT Sans"/>
                <a:cs typeface="PT Sans"/>
                <a:sym typeface="PT Sans"/>
              </a:rPr>
              <a:t>charges and notice of time and place of trial.</a:t>
            </a:r>
            <a:endParaRPr>
              <a:solidFill>
                <a:srgbClr val="404141"/>
              </a:solidFill>
              <a:latin typeface="PT Sans"/>
              <a:ea typeface="PT Sans"/>
              <a:cs typeface="PT Sans"/>
              <a:sym typeface="PT San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2"/>
          <p:cNvSpPr txBox="1">
            <a:spLocks noGrp="1"/>
          </p:cNvSpPr>
          <p:nvPr>
            <p:ph type="title" idx="4294967295"/>
          </p:nvPr>
        </p:nvSpPr>
        <p:spPr>
          <a:xfrm>
            <a:off x="0" y="2149375"/>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Who can be charged?</a:t>
            </a:r>
            <a:endParaRPr b="1">
              <a:solidFill>
                <a:srgbClr val="FFFFFF"/>
              </a:solidFill>
              <a:latin typeface="PT Sans"/>
              <a:ea typeface="PT Sans"/>
              <a:cs typeface="PT Sans"/>
              <a:sym typeface="PT Sans"/>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p19"/>
          <p:cNvSpPr txBox="1">
            <a:spLocks noGrp="1"/>
          </p:cNvSpPr>
          <p:nvPr>
            <p:ph type="title" idx="4294967295"/>
          </p:nvPr>
        </p:nvSpPr>
        <p:spPr>
          <a:xfrm>
            <a:off x="0" y="521025"/>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PROCEDURES TO FOLLOW</a:t>
            </a:r>
            <a:endParaRPr b="1">
              <a:solidFill>
                <a:srgbClr val="FFFFFF"/>
              </a:solidFill>
              <a:latin typeface="PT Sans"/>
              <a:ea typeface="PT Sans"/>
              <a:cs typeface="PT Sans"/>
              <a:sym typeface="PT Sans"/>
            </a:endParaRPr>
          </a:p>
        </p:txBody>
      </p:sp>
      <p:sp>
        <p:nvSpPr>
          <p:cNvPr id="192" name="Google Shape;192;p19"/>
          <p:cNvSpPr txBox="1">
            <a:spLocks noGrp="1"/>
          </p:cNvSpPr>
          <p:nvPr>
            <p:ph type="body" idx="4294967295"/>
          </p:nvPr>
        </p:nvSpPr>
        <p:spPr>
          <a:xfrm>
            <a:off x="457200" y="2044400"/>
            <a:ext cx="8229600" cy="42462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200"/>
              <a:buNone/>
            </a:pPr>
            <a:r>
              <a:rPr lang="en-US" b="1">
                <a:solidFill>
                  <a:srgbClr val="7E9C3D"/>
                </a:solidFill>
                <a:latin typeface="PT Sans"/>
                <a:ea typeface="PT Sans"/>
                <a:cs typeface="PT Sans"/>
                <a:sym typeface="PT Sans"/>
              </a:rPr>
              <a:t>TIME FRAMES</a:t>
            </a:r>
            <a:endParaRPr sz="2800" b="1">
              <a:solidFill>
                <a:srgbClr val="7E9C3D"/>
              </a:solidFill>
              <a:latin typeface="PT Sans"/>
              <a:ea typeface="PT Sans"/>
              <a:cs typeface="PT Sans"/>
              <a:sym typeface="PT Sans"/>
            </a:endParaRPr>
          </a:p>
          <a:p>
            <a:pPr marL="342900" lvl="0" indent="-330200" algn="l" rtl="0">
              <a:lnSpc>
                <a:spcPct val="115000"/>
              </a:lnSpc>
              <a:spcBef>
                <a:spcPts val="1200"/>
              </a:spcBef>
              <a:spcAft>
                <a:spcPts val="0"/>
              </a:spcAft>
              <a:buClr>
                <a:srgbClr val="404141"/>
              </a:buClr>
              <a:buSzPts val="3000"/>
              <a:buFont typeface="PT Sans"/>
              <a:buChar char="•"/>
            </a:pPr>
            <a:r>
              <a:rPr lang="en-US" sz="3000">
                <a:solidFill>
                  <a:srgbClr val="404141"/>
                </a:solidFill>
              </a:rPr>
              <a:t>Trials shall not be held less than ten (10) days from the time the charges are served upon the accused.</a:t>
            </a:r>
            <a:endParaRPr sz="3000">
              <a:solidFill>
                <a:srgbClr val="404141"/>
              </a:solidFill>
              <a:latin typeface="PT Sans"/>
              <a:ea typeface="PT Sans"/>
              <a:cs typeface="PT Sans"/>
              <a:sym typeface="PT Sans"/>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20"/>
          <p:cNvSpPr txBox="1">
            <a:spLocks noGrp="1"/>
          </p:cNvSpPr>
          <p:nvPr>
            <p:ph type="title" idx="4294967295"/>
          </p:nvPr>
        </p:nvSpPr>
        <p:spPr>
          <a:xfrm>
            <a:off x="0" y="503250"/>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TRIALS</a:t>
            </a:r>
            <a:endParaRPr b="1">
              <a:solidFill>
                <a:srgbClr val="FFFFFF"/>
              </a:solidFill>
              <a:latin typeface="PT Sans"/>
              <a:ea typeface="PT Sans"/>
              <a:cs typeface="PT Sans"/>
              <a:sym typeface="PT Sans"/>
            </a:endParaRPr>
          </a:p>
        </p:txBody>
      </p:sp>
      <p:sp>
        <p:nvSpPr>
          <p:cNvPr id="198" name="Google Shape;198;p20"/>
          <p:cNvSpPr txBox="1">
            <a:spLocks noGrp="1"/>
          </p:cNvSpPr>
          <p:nvPr>
            <p:ph type="body" idx="4294967295"/>
          </p:nvPr>
        </p:nvSpPr>
        <p:spPr>
          <a:xfrm>
            <a:off x="457200" y="2044400"/>
            <a:ext cx="8229600" cy="3855300"/>
          </a:xfrm>
          <a:prstGeom prst="rect">
            <a:avLst/>
          </a:prstGeom>
          <a:noFill/>
          <a:ln>
            <a:noFill/>
          </a:ln>
        </p:spPr>
        <p:txBody>
          <a:bodyPr spcFirstLastPara="1" wrap="square" lIns="91425" tIns="45700" rIns="91425" bIns="45700" anchor="t" anchorCtr="0">
            <a:noAutofit/>
          </a:bodyPr>
          <a:lstStyle/>
          <a:p>
            <a:pPr marL="457200" lvl="0" indent="-393700" algn="l" rtl="0">
              <a:lnSpc>
                <a:spcPct val="100000"/>
              </a:lnSpc>
              <a:spcBef>
                <a:spcPts val="480"/>
              </a:spcBef>
              <a:spcAft>
                <a:spcPts val="0"/>
              </a:spcAft>
              <a:buClr>
                <a:srgbClr val="404141"/>
              </a:buClr>
              <a:buSzPts val="2600"/>
              <a:buFont typeface="PT Sans"/>
              <a:buChar char="•"/>
            </a:pPr>
            <a:r>
              <a:rPr lang="en-US" sz="2600">
                <a:solidFill>
                  <a:srgbClr val="404141"/>
                </a:solidFill>
                <a:latin typeface="PT Sans"/>
                <a:ea typeface="PT Sans"/>
                <a:cs typeface="PT Sans"/>
                <a:sym typeface="PT Sans"/>
              </a:rPr>
              <a:t>All charges to be heard and tried by the Local Union Executive Board</a:t>
            </a:r>
            <a:endParaRPr sz="2600">
              <a:solidFill>
                <a:srgbClr val="404141"/>
              </a:solidFill>
              <a:latin typeface="PT Sans"/>
              <a:ea typeface="PT Sans"/>
              <a:cs typeface="PT Sans"/>
              <a:sym typeface="PT Sans"/>
            </a:endParaRPr>
          </a:p>
          <a:p>
            <a:pPr marL="342900" lvl="0" indent="-190500" algn="l" rtl="0">
              <a:lnSpc>
                <a:spcPct val="100000"/>
              </a:lnSpc>
              <a:spcBef>
                <a:spcPts val="480"/>
              </a:spcBef>
              <a:spcAft>
                <a:spcPts val="0"/>
              </a:spcAft>
              <a:buClr>
                <a:schemeClr val="dk1"/>
              </a:buClr>
              <a:buSzPts val="2400"/>
              <a:buFont typeface="Arial"/>
              <a:buNone/>
            </a:pPr>
            <a:endParaRPr sz="1000">
              <a:solidFill>
                <a:srgbClr val="404141"/>
              </a:solidFill>
              <a:latin typeface="PT Sans"/>
              <a:ea typeface="PT Sans"/>
              <a:cs typeface="PT Sans"/>
              <a:sym typeface="PT Sans"/>
            </a:endParaRPr>
          </a:p>
          <a:p>
            <a:pPr marL="457200" lvl="0" indent="-393700" algn="l" rtl="0">
              <a:lnSpc>
                <a:spcPct val="100000"/>
              </a:lnSpc>
              <a:spcBef>
                <a:spcPts val="480"/>
              </a:spcBef>
              <a:spcAft>
                <a:spcPts val="0"/>
              </a:spcAft>
              <a:buClr>
                <a:srgbClr val="404141"/>
              </a:buClr>
              <a:buSzPts val="2600"/>
              <a:buFont typeface="PT Sans"/>
              <a:buChar char="•"/>
            </a:pPr>
            <a:r>
              <a:rPr lang="en-US" sz="2600">
                <a:solidFill>
                  <a:srgbClr val="404141"/>
                </a:solidFill>
                <a:latin typeface="PT Sans"/>
                <a:ea typeface="PT Sans"/>
                <a:cs typeface="PT Sans"/>
                <a:sym typeface="PT Sans"/>
              </a:rPr>
              <a:t>The Local Union President shall sit as Trial Judge*</a:t>
            </a:r>
            <a:endParaRPr sz="2600">
              <a:solidFill>
                <a:srgbClr val="404141"/>
              </a:solidFill>
              <a:latin typeface="PT Sans"/>
              <a:ea typeface="PT Sans"/>
              <a:cs typeface="PT Sans"/>
              <a:sym typeface="PT Sans"/>
            </a:endParaRPr>
          </a:p>
          <a:p>
            <a:pPr marL="342900" lvl="0" indent="-190500" algn="l" rtl="0">
              <a:lnSpc>
                <a:spcPct val="100000"/>
              </a:lnSpc>
              <a:spcBef>
                <a:spcPts val="480"/>
              </a:spcBef>
              <a:spcAft>
                <a:spcPts val="0"/>
              </a:spcAft>
              <a:buClr>
                <a:schemeClr val="dk1"/>
              </a:buClr>
              <a:buSzPts val="2400"/>
              <a:buFont typeface="Arial"/>
              <a:buNone/>
            </a:pPr>
            <a:endParaRPr sz="1000">
              <a:solidFill>
                <a:srgbClr val="404141"/>
              </a:solidFill>
              <a:latin typeface="PT Sans"/>
              <a:ea typeface="PT Sans"/>
              <a:cs typeface="PT Sans"/>
              <a:sym typeface="PT Sans"/>
            </a:endParaRPr>
          </a:p>
          <a:p>
            <a:pPr marL="457200" lvl="0" indent="-393700" algn="l" rtl="0">
              <a:lnSpc>
                <a:spcPct val="100000"/>
              </a:lnSpc>
              <a:spcBef>
                <a:spcPts val="480"/>
              </a:spcBef>
              <a:spcAft>
                <a:spcPts val="0"/>
              </a:spcAft>
              <a:buClr>
                <a:srgbClr val="404141"/>
              </a:buClr>
              <a:buSzPts val="2600"/>
              <a:buFont typeface="PT Sans"/>
              <a:buChar char="•"/>
            </a:pPr>
            <a:r>
              <a:rPr lang="en-US" sz="2600">
                <a:solidFill>
                  <a:srgbClr val="404141"/>
                </a:solidFill>
                <a:latin typeface="PT Sans"/>
                <a:ea typeface="PT Sans"/>
                <a:cs typeface="PT Sans"/>
                <a:sym typeface="PT Sans"/>
              </a:rPr>
              <a:t>The Business Manager or his designated represtntative shall act as Trial Prosecutor*</a:t>
            </a:r>
            <a:endParaRPr sz="2600">
              <a:solidFill>
                <a:srgbClr val="404141"/>
              </a:solidFill>
              <a:latin typeface="PT Sans"/>
              <a:ea typeface="PT Sans"/>
              <a:cs typeface="PT Sans"/>
              <a:sym typeface="PT Sans"/>
            </a:endParaRPr>
          </a:p>
          <a:p>
            <a:pPr marL="342900" lvl="0" indent="-190500" algn="l" rtl="0">
              <a:lnSpc>
                <a:spcPct val="100000"/>
              </a:lnSpc>
              <a:spcBef>
                <a:spcPts val="480"/>
              </a:spcBef>
              <a:spcAft>
                <a:spcPts val="0"/>
              </a:spcAft>
              <a:buClr>
                <a:schemeClr val="dk1"/>
              </a:buClr>
              <a:buSzPts val="2400"/>
              <a:buFont typeface="Arial"/>
              <a:buNone/>
            </a:pPr>
            <a:endParaRPr sz="1000">
              <a:solidFill>
                <a:srgbClr val="404141"/>
              </a:solidFill>
              <a:latin typeface="PT Sans"/>
              <a:ea typeface="PT Sans"/>
              <a:cs typeface="PT Sans"/>
              <a:sym typeface="PT Sans"/>
            </a:endParaRPr>
          </a:p>
          <a:p>
            <a:pPr marL="457200" lvl="0" indent="-393700" algn="l" rtl="0">
              <a:lnSpc>
                <a:spcPct val="100000"/>
              </a:lnSpc>
              <a:spcBef>
                <a:spcPts val="480"/>
              </a:spcBef>
              <a:spcAft>
                <a:spcPts val="0"/>
              </a:spcAft>
              <a:buClr>
                <a:srgbClr val="404141"/>
              </a:buClr>
              <a:buSzPts val="2600"/>
              <a:buFont typeface="PT Sans"/>
              <a:buChar char="•"/>
            </a:pPr>
            <a:r>
              <a:rPr lang="en-US" sz="2600">
                <a:solidFill>
                  <a:srgbClr val="404141"/>
                </a:solidFill>
                <a:latin typeface="PT Sans"/>
                <a:ea typeface="PT Sans"/>
                <a:cs typeface="PT Sans"/>
                <a:sym typeface="PT Sans"/>
              </a:rPr>
              <a:t>Three members of the Board shall constitute </a:t>
            </a:r>
            <a:endParaRPr sz="2600">
              <a:solidFill>
                <a:srgbClr val="404141"/>
              </a:solidFill>
              <a:latin typeface="PT Sans"/>
              <a:ea typeface="PT Sans"/>
              <a:cs typeface="PT Sans"/>
              <a:sym typeface="PT Sans"/>
            </a:endParaRPr>
          </a:p>
          <a:p>
            <a:pPr marL="342900" lvl="0" indent="0" algn="l" rtl="0">
              <a:lnSpc>
                <a:spcPct val="100000"/>
              </a:lnSpc>
              <a:spcBef>
                <a:spcPts val="0"/>
              </a:spcBef>
              <a:spcAft>
                <a:spcPts val="0"/>
              </a:spcAft>
              <a:buSzPts val="3200"/>
              <a:buNone/>
            </a:pPr>
            <a:r>
              <a:rPr lang="en-US" sz="2600">
                <a:solidFill>
                  <a:srgbClr val="404141"/>
                </a:solidFill>
                <a:latin typeface="PT Sans"/>
                <a:ea typeface="PT Sans"/>
                <a:cs typeface="PT Sans"/>
                <a:sym typeface="PT Sans"/>
              </a:rPr>
              <a:t>a quorum</a:t>
            </a:r>
            <a:endParaRPr sz="2600">
              <a:solidFill>
                <a:srgbClr val="404141"/>
              </a:solidFill>
              <a:latin typeface="PT Sans"/>
              <a:ea typeface="PT Sans"/>
              <a:cs typeface="PT Sans"/>
              <a:sym typeface="PT Sans"/>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Google Shape;203;p21"/>
          <p:cNvSpPr txBox="1">
            <a:spLocks noGrp="1"/>
          </p:cNvSpPr>
          <p:nvPr>
            <p:ph type="title" idx="4294967295"/>
          </p:nvPr>
        </p:nvSpPr>
        <p:spPr>
          <a:xfrm>
            <a:off x="0" y="541150"/>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TRIAL BOARD EXCEPTIONS</a:t>
            </a:r>
            <a:endParaRPr b="1">
              <a:solidFill>
                <a:srgbClr val="FFFFFF"/>
              </a:solidFill>
              <a:latin typeface="PT Sans"/>
              <a:ea typeface="PT Sans"/>
              <a:cs typeface="PT Sans"/>
              <a:sym typeface="PT Sans"/>
            </a:endParaRPr>
          </a:p>
        </p:txBody>
      </p:sp>
      <p:sp>
        <p:nvSpPr>
          <p:cNvPr id="204" name="Google Shape;204;p21"/>
          <p:cNvSpPr txBox="1">
            <a:spLocks noGrp="1"/>
          </p:cNvSpPr>
          <p:nvPr>
            <p:ph type="body" idx="4294967295"/>
          </p:nvPr>
        </p:nvSpPr>
        <p:spPr>
          <a:xfrm>
            <a:off x="457200" y="1889625"/>
            <a:ext cx="8229600" cy="4526100"/>
          </a:xfrm>
          <a:prstGeom prst="rect">
            <a:avLst/>
          </a:prstGeom>
          <a:noFill/>
          <a:ln>
            <a:noFill/>
          </a:ln>
        </p:spPr>
        <p:txBody>
          <a:bodyPr spcFirstLastPara="1" wrap="square" lIns="91425" tIns="45700" rIns="91425" bIns="45700" anchor="t" anchorCtr="0">
            <a:noAutofit/>
          </a:bodyPr>
          <a:lstStyle/>
          <a:p>
            <a:pPr marL="0" lvl="0" indent="0" algn="l" rtl="0">
              <a:lnSpc>
                <a:spcPct val="80000"/>
              </a:lnSpc>
              <a:spcBef>
                <a:spcPts val="0"/>
              </a:spcBef>
              <a:spcAft>
                <a:spcPts val="0"/>
              </a:spcAft>
              <a:buSzPts val="3200"/>
              <a:buNone/>
            </a:pPr>
            <a:endParaRPr sz="2400" b="1">
              <a:solidFill>
                <a:srgbClr val="7E9C3D"/>
              </a:solidFill>
              <a:latin typeface="PT Sans"/>
              <a:ea typeface="PT Sans"/>
              <a:cs typeface="PT Sans"/>
              <a:sym typeface="PT Sans"/>
            </a:endParaRPr>
          </a:p>
          <a:p>
            <a:pPr marL="0" lvl="0" indent="0" algn="l" rtl="0">
              <a:lnSpc>
                <a:spcPct val="80000"/>
              </a:lnSpc>
              <a:spcBef>
                <a:spcPts val="0"/>
              </a:spcBef>
              <a:spcAft>
                <a:spcPts val="0"/>
              </a:spcAft>
              <a:buSzPts val="3200"/>
              <a:buNone/>
            </a:pPr>
            <a:r>
              <a:rPr lang="en-US" sz="3000" b="1">
                <a:solidFill>
                  <a:srgbClr val="7E9C3D"/>
                </a:solidFill>
                <a:latin typeface="PT Sans"/>
                <a:ea typeface="PT Sans"/>
                <a:cs typeface="PT Sans"/>
                <a:sym typeface="PT Sans"/>
              </a:rPr>
              <a:t>BUSINESS MANAGER</a:t>
            </a:r>
            <a:endParaRPr sz="3000" b="1">
              <a:solidFill>
                <a:srgbClr val="7E9C3D"/>
              </a:solidFill>
              <a:latin typeface="PT Sans"/>
              <a:ea typeface="PT Sans"/>
              <a:cs typeface="PT Sans"/>
              <a:sym typeface="PT Sans"/>
            </a:endParaRPr>
          </a:p>
          <a:p>
            <a:pPr marL="342900" lvl="0" indent="-342900" algn="l" rtl="0">
              <a:lnSpc>
                <a:spcPct val="80000"/>
              </a:lnSpc>
              <a:spcBef>
                <a:spcPts val="320"/>
              </a:spcBef>
              <a:spcAft>
                <a:spcPts val="0"/>
              </a:spcAft>
              <a:buClr>
                <a:srgbClr val="404141"/>
              </a:buClr>
              <a:buSzPts val="3000"/>
              <a:buFont typeface="PT Sans"/>
              <a:buChar char="•"/>
            </a:pPr>
            <a:r>
              <a:rPr lang="en-US" sz="3000">
                <a:solidFill>
                  <a:srgbClr val="404141"/>
                </a:solidFill>
                <a:latin typeface="PT Sans"/>
                <a:ea typeface="PT Sans"/>
                <a:cs typeface="PT Sans"/>
                <a:sym typeface="PT Sans"/>
              </a:rPr>
              <a:t>May designate a representative to act as prosecutor.</a:t>
            </a:r>
            <a:endParaRPr sz="3000">
              <a:solidFill>
                <a:srgbClr val="404141"/>
              </a:solidFill>
              <a:latin typeface="PT Sans"/>
              <a:ea typeface="PT Sans"/>
              <a:cs typeface="PT Sans"/>
              <a:sym typeface="PT Sans"/>
            </a:endParaRPr>
          </a:p>
          <a:p>
            <a:pPr marL="342900" lvl="0" indent="-241300" algn="l" rtl="0">
              <a:lnSpc>
                <a:spcPct val="80000"/>
              </a:lnSpc>
              <a:spcBef>
                <a:spcPts val="320"/>
              </a:spcBef>
              <a:spcAft>
                <a:spcPts val="0"/>
              </a:spcAft>
              <a:buClr>
                <a:schemeClr val="dk1"/>
              </a:buClr>
              <a:buSzPts val="1600"/>
              <a:buFont typeface="Arial"/>
              <a:buNone/>
            </a:pPr>
            <a:endParaRPr sz="3000">
              <a:solidFill>
                <a:srgbClr val="404141"/>
              </a:solidFill>
              <a:latin typeface="PT Sans"/>
              <a:ea typeface="PT Sans"/>
              <a:cs typeface="PT Sans"/>
              <a:sym typeface="PT Sans"/>
            </a:endParaRPr>
          </a:p>
          <a:p>
            <a:pPr marL="0" lvl="0" indent="0" algn="l" rtl="0">
              <a:lnSpc>
                <a:spcPct val="80000"/>
              </a:lnSpc>
              <a:spcBef>
                <a:spcPts val="320"/>
              </a:spcBef>
              <a:spcAft>
                <a:spcPts val="0"/>
              </a:spcAft>
              <a:buSzPts val="3200"/>
              <a:buNone/>
            </a:pPr>
            <a:r>
              <a:rPr lang="en-US" sz="3000" b="1">
                <a:solidFill>
                  <a:srgbClr val="7E9C3D"/>
                </a:solidFill>
                <a:latin typeface="PT Sans"/>
                <a:ea typeface="PT Sans"/>
                <a:cs typeface="PT Sans"/>
                <a:sym typeface="PT Sans"/>
              </a:rPr>
              <a:t>PRESIDENT</a:t>
            </a:r>
            <a:endParaRPr sz="3000" b="1">
              <a:solidFill>
                <a:srgbClr val="7E9C3D"/>
              </a:solidFill>
              <a:latin typeface="PT Sans"/>
              <a:ea typeface="PT Sans"/>
              <a:cs typeface="PT Sans"/>
              <a:sym typeface="PT Sans"/>
            </a:endParaRPr>
          </a:p>
          <a:p>
            <a:pPr marL="342900" lvl="0" indent="-342900" algn="l" rtl="0">
              <a:lnSpc>
                <a:spcPct val="80000"/>
              </a:lnSpc>
              <a:spcBef>
                <a:spcPts val="320"/>
              </a:spcBef>
              <a:spcAft>
                <a:spcPts val="0"/>
              </a:spcAft>
              <a:buClr>
                <a:srgbClr val="404141"/>
              </a:buClr>
              <a:buSzPts val="3000"/>
              <a:buFont typeface="PT Sans"/>
              <a:buChar char="•"/>
            </a:pPr>
            <a:r>
              <a:rPr lang="en-US" sz="3000">
                <a:solidFill>
                  <a:srgbClr val="404141"/>
                </a:solidFill>
                <a:latin typeface="PT Sans"/>
                <a:ea typeface="PT Sans"/>
                <a:cs typeface="PT Sans"/>
                <a:sym typeface="PT Sans"/>
              </a:rPr>
              <a:t>If the President is preferring charge or is a witness to events in question or any way interested in the outcome of the trial, </a:t>
            </a:r>
            <a:endParaRPr sz="3000">
              <a:solidFill>
                <a:srgbClr val="404141"/>
              </a:solidFill>
              <a:latin typeface="PT Sans"/>
              <a:ea typeface="PT Sans"/>
              <a:cs typeface="PT Sans"/>
              <a:sym typeface="PT Sans"/>
            </a:endParaRPr>
          </a:p>
          <a:p>
            <a:pPr marL="342900" lvl="0" indent="0" algn="l" rtl="0">
              <a:lnSpc>
                <a:spcPct val="80000"/>
              </a:lnSpc>
              <a:spcBef>
                <a:spcPts val="320"/>
              </a:spcBef>
              <a:spcAft>
                <a:spcPts val="0"/>
              </a:spcAft>
              <a:buSzPts val="3200"/>
              <a:buNone/>
            </a:pPr>
            <a:r>
              <a:rPr lang="en-US" sz="3000">
                <a:solidFill>
                  <a:srgbClr val="404141"/>
                </a:solidFill>
                <a:latin typeface="PT Sans"/>
                <a:ea typeface="PT Sans"/>
                <a:cs typeface="PT Sans"/>
                <a:sym typeface="PT Sans"/>
              </a:rPr>
              <a:t>the Local Union Vice President </a:t>
            </a:r>
            <a:endParaRPr sz="3000">
              <a:solidFill>
                <a:srgbClr val="404141"/>
              </a:solidFill>
              <a:latin typeface="PT Sans"/>
              <a:ea typeface="PT Sans"/>
              <a:cs typeface="PT Sans"/>
              <a:sym typeface="PT Sans"/>
            </a:endParaRPr>
          </a:p>
          <a:p>
            <a:pPr marL="342900" lvl="0" indent="0" algn="l" rtl="0">
              <a:lnSpc>
                <a:spcPct val="80000"/>
              </a:lnSpc>
              <a:spcBef>
                <a:spcPts val="320"/>
              </a:spcBef>
              <a:spcAft>
                <a:spcPts val="0"/>
              </a:spcAft>
              <a:buSzPts val="3200"/>
              <a:buNone/>
            </a:pPr>
            <a:r>
              <a:rPr lang="en-US" sz="3000">
                <a:solidFill>
                  <a:srgbClr val="404141"/>
                </a:solidFill>
                <a:latin typeface="PT Sans"/>
                <a:ea typeface="PT Sans"/>
                <a:cs typeface="PT Sans"/>
                <a:sym typeface="PT Sans"/>
              </a:rPr>
              <a:t>shall replace him/her.</a:t>
            </a:r>
            <a:endParaRPr sz="3000">
              <a:solidFill>
                <a:srgbClr val="404141"/>
              </a:solidFill>
              <a:latin typeface="PT Sans"/>
              <a:ea typeface="PT Sans"/>
              <a:cs typeface="PT Sans"/>
              <a:sym typeface="PT Sans"/>
            </a:endParaRPr>
          </a:p>
          <a:p>
            <a:pPr marL="342900" lvl="0" indent="-241300" algn="l" rtl="0">
              <a:lnSpc>
                <a:spcPct val="80000"/>
              </a:lnSpc>
              <a:spcBef>
                <a:spcPts val="320"/>
              </a:spcBef>
              <a:spcAft>
                <a:spcPts val="0"/>
              </a:spcAft>
              <a:buClr>
                <a:schemeClr val="dk1"/>
              </a:buClr>
              <a:buSzPts val="1600"/>
              <a:buFont typeface="Arial"/>
              <a:buNone/>
            </a:pPr>
            <a:endParaRPr sz="1800">
              <a:solidFill>
                <a:srgbClr val="404141"/>
              </a:solidFill>
              <a:latin typeface="PT Sans"/>
              <a:ea typeface="PT Sans"/>
              <a:cs typeface="PT Sans"/>
              <a:sym typeface="PT Sans"/>
            </a:endParaRPr>
          </a:p>
          <a:p>
            <a:pPr marL="342900" lvl="0" indent="-241300" algn="l" rtl="0">
              <a:lnSpc>
                <a:spcPct val="80000"/>
              </a:lnSpc>
              <a:spcBef>
                <a:spcPts val="320"/>
              </a:spcBef>
              <a:spcAft>
                <a:spcPts val="0"/>
              </a:spcAft>
              <a:buClr>
                <a:schemeClr val="dk1"/>
              </a:buClr>
              <a:buSzPts val="1600"/>
              <a:buFont typeface="Arial"/>
              <a:buNone/>
            </a:pPr>
            <a:endParaRPr sz="1600">
              <a:solidFill>
                <a:srgbClr val="404141"/>
              </a:solidFill>
              <a:latin typeface="PT Sans"/>
              <a:ea typeface="PT Sans"/>
              <a:cs typeface="PT Sans"/>
              <a:sym typeface="PT Sans"/>
            </a:endParaRPr>
          </a:p>
          <a:p>
            <a:pPr marL="342900" lvl="0" indent="-241300" algn="l" rtl="0">
              <a:lnSpc>
                <a:spcPct val="80000"/>
              </a:lnSpc>
              <a:spcBef>
                <a:spcPts val="320"/>
              </a:spcBef>
              <a:spcAft>
                <a:spcPts val="0"/>
              </a:spcAft>
              <a:buClr>
                <a:schemeClr val="dk1"/>
              </a:buClr>
              <a:buSzPts val="1600"/>
              <a:buFont typeface="Arial"/>
              <a:buNone/>
            </a:pPr>
            <a:endParaRPr sz="1600">
              <a:solidFill>
                <a:srgbClr val="404141"/>
              </a:solidFill>
              <a:latin typeface="PT Sans"/>
              <a:ea typeface="PT Sans"/>
              <a:cs typeface="PT Sans"/>
              <a:sym typeface="PT Sans"/>
            </a:endParaRPr>
          </a:p>
          <a:p>
            <a:pPr marL="342900" lvl="0" indent="-254000" algn="l" rtl="0">
              <a:lnSpc>
                <a:spcPct val="80000"/>
              </a:lnSpc>
              <a:spcBef>
                <a:spcPts val="280"/>
              </a:spcBef>
              <a:spcAft>
                <a:spcPts val="0"/>
              </a:spcAft>
              <a:buClr>
                <a:schemeClr val="dk1"/>
              </a:buClr>
              <a:buSzPts val="1400"/>
              <a:buFont typeface="Arial"/>
              <a:buNone/>
            </a:pPr>
            <a:endParaRPr sz="1400">
              <a:solidFill>
                <a:srgbClr val="404141"/>
              </a:solidFill>
              <a:latin typeface="PT Sans"/>
              <a:ea typeface="PT Sans"/>
              <a:cs typeface="PT Sans"/>
              <a:sym typeface="PT Sans"/>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22"/>
          <p:cNvSpPr txBox="1">
            <a:spLocks noGrp="1"/>
          </p:cNvSpPr>
          <p:nvPr>
            <p:ph type="title" idx="4294967295"/>
          </p:nvPr>
        </p:nvSpPr>
        <p:spPr>
          <a:xfrm>
            <a:off x="0" y="541150"/>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TRIAL BOARD EXCEPTIONS</a:t>
            </a:r>
            <a:endParaRPr b="1">
              <a:solidFill>
                <a:srgbClr val="FFFFFF"/>
              </a:solidFill>
              <a:latin typeface="PT Sans"/>
              <a:ea typeface="PT Sans"/>
              <a:cs typeface="PT Sans"/>
              <a:sym typeface="PT Sans"/>
            </a:endParaRPr>
          </a:p>
        </p:txBody>
      </p:sp>
      <p:sp>
        <p:nvSpPr>
          <p:cNvPr id="210" name="Google Shape;210;p22"/>
          <p:cNvSpPr txBox="1">
            <a:spLocks noGrp="1"/>
          </p:cNvSpPr>
          <p:nvPr>
            <p:ph type="body" idx="4294967295"/>
          </p:nvPr>
        </p:nvSpPr>
        <p:spPr>
          <a:xfrm>
            <a:off x="457200" y="1889625"/>
            <a:ext cx="8229600" cy="4526100"/>
          </a:xfrm>
          <a:prstGeom prst="rect">
            <a:avLst/>
          </a:prstGeom>
          <a:noFill/>
          <a:ln>
            <a:noFill/>
          </a:ln>
        </p:spPr>
        <p:txBody>
          <a:bodyPr spcFirstLastPara="1" wrap="square" lIns="91425" tIns="45700" rIns="91425" bIns="45700" anchor="t" anchorCtr="0">
            <a:noAutofit/>
          </a:bodyPr>
          <a:lstStyle/>
          <a:p>
            <a:pPr marL="0" lvl="0" indent="0" algn="l" rtl="0">
              <a:lnSpc>
                <a:spcPct val="80000"/>
              </a:lnSpc>
              <a:spcBef>
                <a:spcPts val="320"/>
              </a:spcBef>
              <a:spcAft>
                <a:spcPts val="0"/>
              </a:spcAft>
              <a:buSzPts val="3200"/>
              <a:buNone/>
            </a:pPr>
            <a:endParaRPr sz="2400" b="1">
              <a:solidFill>
                <a:srgbClr val="7E9C3D"/>
              </a:solidFill>
              <a:latin typeface="PT Sans"/>
              <a:ea typeface="PT Sans"/>
              <a:cs typeface="PT Sans"/>
              <a:sym typeface="PT Sans"/>
            </a:endParaRPr>
          </a:p>
          <a:p>
            <a:pPr marL="0" lvl="0" indent="0" algn="l" rtl="0">
              <a:lnSpc>
                <a:spcPct val="80000"/>
              </a:lnSpc>
              <a:spcBef>
                <a:spcPts val="320"/>
              </a:spcBef>
              <a:spcAft>
                <a:spcPts val="0"/>
              </a:spcAft>
              <a:buSzPts val="3200"/>
              <a:buNone/>
            </a:pPr>
            <a:r>
              <a:rPr lang="en-US" sz="2400" b="1">
                <a:solidFill>
                  <a:srgbClr val="7E9C3D"/>
                </a:solidFill>
                <a:latin typeface="PT Sans"/>
                <a:ea typeface="PT Sans"/>
                <a:cs typeface="PT Sans"/>
                <a:sym typeface="PT Sans"/>
              </a:rPr>
              <a:t>VICE PRESIDENT</a:t>
            </a:r>
            <a:endParaRPr sz="2400" b="1">
              <a:solidFill>
                <a:srgbClr val="7E9C3D"/>
              </a:solidFill>
              <a:latin typeface="PT Sans"/>
              <a:ea typeface="PT Sans"/>
              <a:cs typeface="PT Sans"/>
              <a:sym typeface="PT Sans"/>
            </a:endParaRPr>
          </a:p>
          <a:p>
            <a:pPr marL="342900" lvl="0" indent="-342900" algn="l" rtl="0">
              <a:lnSpc>
                <a:spcPct val="80000"/>
              </a:lnSpc>
              <a:spcBef>
                <a:spcPts val="320"/>
              </a:spcBef>
              <a:spcAft>
                <a:spcPts val="0"/>
              </a:spcAft>
              <a:buClr>
                <a:srgbClr val="404141"/>
              </a:buClr>
              <a:buSzPts val="2400"/>
              <a:buFont typeface="PT Sans"/>
              <a:buChar char="•"/>
            </a:pPr>
            <a:r>
              <a:rPr lang="en-US" sz="2400">
                <a:solidFill>
                  <a:srgbClr val="404141"/>
                </a:solidFill>
                <a:latin typeface="PT Sans"/>
                <a:ea typeface="PT Sans"/>
                <a:cs typeface="PT Sans"/>
                <a:sym typeface="PT Sans"/>
              </a:rPr>
              <a:t>If the Vice President is disqualified for the same reasons as the President, the trial board shall select one of its members as the presiding officer.</a:t>
            </a:r>
            <a:endParaRPr sz="2400">
              <a:solidFill>
                <a:srgbClr val="404141"/>
              </a:solidFill>
              <a:latin typeface="PT Sans"/>
              <a:ea typeface="PT Sans"/>
              <a:cs typeface="PT Sans"/>
              <a:sym typeface="PT Sans"/>
            </a:endParaRPr>
          </a:p>
          <a:p>
            <a:pPr marL="342900" lvl="0" indent="-241300" algn="l" rtl="0">
              <a:lnSpc>
                <a:spcPct val="80000"/>
              </a:lnSpc>
              <a:spcBef>
                <a:spcPts val="320"/>
              </a:spcBef>
              <a:spcAft>
                <a:spcPts val="0"/>
              </a:spcAft>
              <a:buClr>
                <a:schemeClr val="dk1"/>
              </a:buClr>
              <a:buSzPts val="1600"/>
              <a:buFont typeface="Arial"/>
              <a:buNone/>
            </a:pPr>
            <a:endParaRPr sz="2400">
              <a:solidFill>
                <a:srgbClr val="404141"/>
              </a:solidFill>
              <a:latin typeface="PT Sans"/>
              <a:ea typeface="PT Sans"/>
              <a:cs typeface="PT Sans"/>
              <a:sym typeface="PT Sans"/>
            </a:endParaRPr>
          </a:p>
          <a:p>
            <a:pPr marL="0" lvl="0" indent="0" algn="l" rtl="0">
              <a:lnSpc>
                <a:spcPct val="80000"/>
              </a:lnSpc>
              <a:spcBef>
                <a:spcPts val="320"/>
              </a:spcBef>
              <a:spcAft>
                <a:spcPts val="0"/>
              </a:spcAft>
              <a:buSzPts val="3200"/>
              <a:buNone/>
            </a:pPr>
            <a:r>
              <a:rPr lang="en-US" sz="2400" b="1">
                <a:solidFill>
                  <a:srgbClr val="7E9C3D"/>
                </a:solidFill>
                <a:latin typeface="PT Sans"/>
                <a:ea typeface="PT Sans"/>
                <a:cs typeface="PT Sans"/>
                <a:sym typeface="PT Sans"/>
              </a:rPr>
              <a:t>EXECUTIVE BOARD</a:t>
            </a:r>
            <a:endParaRPr sz="2400" b="1">
              <a:solidFill>
                <a:srgbClr val="7E9C3D"/>
              </a:solidFill>
              <a:latin typeface="PT Sans"/>
              <a:ea typeface="PT Sans"/>
              <a:cs typeface="PT Sans"/>
              <a:sym typeface="PT Sans"/>
            </a:endParaRPr>
          </a:p>
          <a:p>
            <a:pPr marL="342900" lvl="0" indent="-342900" algn="l" rtl="0">
              <a:lnSpc>
                <a:spcPct val="80000"/>
              </a:lnSpc>
              <a:spcBef>
                <a:spcPts val="320"/>
              </a:spcBef>
              <a:spcAft>
                <a:spcPts val="0"/>
              </a:spcAft>
              <a:buClr>
                <a:srgbClr val="404141"/>
              </a:buClr>
              <a:buSzPts val="2400"/>
              <a:buFont typeface="PT Sans"/>
              <a:buChar char="•"/>
            </a:pPr>
            <a:r>
              <a:rPr lang="en-US" sz="2400">
                <a:solidFill>
                  <a:srgbClr val="404141"/>
                </a:solidFill>
                <a:latin typeface="PT Sans"/>
                <a:ea typeface="PT Sans"/>
                <a:cs typeface="PT Sans"/>
                <a:sym typeface="PT Sans"/>
              </a:rPr>
              <a:t>If member preferring charges is member of the Executive Board, or is disqualified for same reasons as President and Vice President, the presiding officer shall disqualify </a:t>
            </a:r>
            <a:endParaRPr sz="2400">
              <a:solidFill>
                <a:srgbClr val="404141"/>
              </a:solidFill>
              <a:latin typeface="PT Sans"/>
              <a:ea typeface="PT Sans"/>
              <a:cs typeface="PT Sans"/>
              <a:sym typeface="PT Sans"/>
            </a:endParaRPr>
          </a:p>
          <a:p>
            <a:pPr marL="342900" lvl="0" indent="0" algn="l" rtl="0">
              <a:lnSpc>
                <a:spcPct val="80000"/>
              </a:lnSpc>
              <a:spcBef>
                <a:spcPts val="320"/>
              </a:spcBef>
              <a:spcAft>
                <a:spcPts val="0"/>
              </a:spcAft>
              <a:buSzPts val="3200"/>
              <a:buNone/>
            </a:pPr>
            <a:r>
              <a:rPr lang="en-US" sz="2400">
                <a:solidFill>
                  <a:srgbClr val="404141"/>
                </a:solidFill>
                <a:latin typeface="PT Sans"/>
                <a:ea typeface="PT Sans"/>
                <a:cs typeface="PT Sans"/>
                <a:sym typeface="PT Sans"/>
              </a:rPr>
              <a:t>him/her from hearing case and may appoint a </a:t>
            </a:r>
            <a:endParaRPr sz="2400">
              <a:solidFill>
                <a:srgbClr val="404141"/>
              </a:solidFill>
              <a:latin typeface="PT Sans"/>
              <a:ea typeface="PT Sans"/>
              <a:cs typeface="PT Sans"/>
              <a:sym typeface="PT Sans"/>
            </a:endParaRPr>
          </a:p>
          <a:p>
            <a:pPr marL="342900" lvl="0" indent="0" algn="l" rtl="0">
              <a:lnSpc>
                <a:spcPct val="80000"/>
              </a:lnSpc>
              <a:spcBef>
                <a:spcPts val="320"/>
              </a:spcBef>
              <a:spcAft>
                <a:spcPts val="0"/>
              </a:spcAft>
              <a:buSzPts val="3200"/>
              <a:buNone/>
            </a:pPr>
            <a:r>
              <a:rPr lang="en-US" sz="2400">
                <a:solidFill>
                  <a:srgbClr val="404141"/>
                </a:solidFill>
                <a:latin typeface="PT Sans"/>
                <a:ea typeface="PT Sans"/>
                <a:cs typeface="PT Sans"/>
                <a:sym typeface="PT Sans"/>
              </a:rPr>
              <a:t>disinterested member as substitute.</a:t>
            </a:r>
            <a:endParaRPr sz="2400">
              <a:solidFill>
                <a:srgbClr val="404141"/>
              </a:solidFill>
              <a:latin typeface="PT Sans"/>
              <a:ea typeface="PT Sans"/>
              <a:cs typeface="PT Sans"/>
              <a:sym typeface="PT Sans"/>
            </a:endParaRPr>
          </a:p>
          <a:p>
            <a:pPr marL="342900" lvl="0" indent="-241300" algn="l" rtl="0">
              <a:lnSpc>
                <a:spcPct val="80000"/>
              </a:lnSpc>
              <a:spcBef>
                <a:spcPts val="320"/>
              </a:spcBef>
              <a:spcAft>
                <a:spcPts val="0"/>
              </a:spcAft>
              <a:buClr>
                <a:schemeClr val="dk1"/>
              </a:buClr>
              <a:buSzPts val="1600"/>
              <a:buFont typeface="Arial"/>
              <a:buNone/>
            </a:pPr>
            <a:endParaRPr sz="1600">
              <a:solidFill>
                <a:srgbClr val="404141"/>
              </a:solidFill>
              <a:latin typeface="PT Sans"/>
              <a:ea typeface="PT Sans"/>
              <a:cs typeface="PT Sans"/>
              <a:sym typeface="PT Sans"/>
            </a:endParaRPr>
          </a:p>
          <a:p>
            <a:pPr marL="342900" lvl="0" indent="-241300" algn="l" rtl="0">
              <a:lnSpc>
                <a:spcPct val="80000"/>
              </a:lnSpc>
              <a:spcBef>
                <a:spcPts val="320"/>
              </a:spcBef>
              <a:spcAft>
                <a:spcPts val="0"/>
              </a:spcAft>
              <a:buClr>
                <a:schemeClr val="dk1"/>
              </a:buClr>
              <a:buSzPts val="1600"/>
              <a:buFont typeface="Arial"/>
              <a:buNone/>
            </a:pPr>
            <a:endParaRPr sz="1600">
              <a:solidFill>
                <a:srgbClr val="404141"/>
              </a:solidFill>
              <a:latin typeface="PT Sans"/>
              <a:ea typeface="PT Sans"/>
              <a:cs typeface="PT Sans"/>
              <a:sym typeface="PT Sans"/>
            </a:endParaRPr>
          </a:p>
          <a:p>
            <a:pPr marL="342900" lvl="0" indent="-254000" algn="l" rtl="0">
              <a:lnSpc>
                <a:spcPct val="80000"/>
              </a:lnSpc>
              <a:spcBef>
                <a:spcPts val="280"/>
              </a:spcBef>
              <a:spcAft>
                <a:spcPts val="0"/>
              </a:spcAft>
              <a:buClr>
                <a:schemeClr val="dk1"/>
              </a:buClr>
              <a:buSzPts val="1400"/>
              <a:buFont typeface="Arial"/>
              <a:buNone/>
            </a:pPr>
            <a:endParaRPr sz="1400">
              <a:solidFill>
                <a:srgbClr val="404141"/>
              </a:solidFill>
              <a:latin typeface="PT Sans"/>
              <a:ea typeface="PT Sans"/>
              <a:cs typeface="PT Sans"/>
              <a:sym typeface="PT Sans"/>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23"/>
          <p:cNvSpPr txBox="1">
            <a:spLocks noGrp="1"/>
          </p:cNvSpPr>
          <p:nvPr>
            <p:ph type="title" idx="4294967295"/>
          </p:nvPr>
        </p:nvSpPr>
        <p:spPr>
          <a:xfrm>
            <a:off x="0" y="503250"/>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CHARGED MEMBER</a:t>
            </a:r>
            <a:endParaRPr b="1">
              <a:solidFill>
                <a:srgbClr val="FFFFFF"/>
              </a:solidFill>
              <a:latin typeface="PT Sans"/>
              <a:ea typeface="PT Sans"/>
              <a:cs typeface="PT Sans"/>
              <a:sym typeface="PT Sans"/>
            </a:endParaRPr>
          </a:p>
        </p:txBody>
      </p:sp>
      <p:sp>
        <p:nvSpPr>
          <p:cNvPr id="216" name="Google Shape;216;p23"/>
          <p:cNvSpPr txBox="1">
            <a:spLocks noGrp="1"/>
          </p:cNvSpPr>
          <p:nvPr>
            <p:ph type="body" idx="4294967295"/>
          </p:nvPr>
        </p:nvSpPr>
        <p:spPr>
          <a:xfrm>
            <a:off x="457200" y="2008825"/>
            <a:ext cx="8229600" cy="40509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rgbClr val="404141"/>
              </a:buClr>
              <a:buSzPts val="2400"/>
              <a:buFont typeface="PT Sans"/>
              <a:buChar char="•"/>
            </a:pPr>
            <a:r>
              <a:rPr lang="en-US" sz="2400">
                <a:solidFill>
                  <a:srgbClr val="404141"/>
                </a:solidFill>
                <a:latin typeface="PT Sans"/>
                <a:ea typeface="PT Sans"/>
                <a:cs typeface="PT Sans"/>
                <a:sym typeface="PT Sans"/>
              </a:rPr>
              <a:t>Charged member shall appear for trial on date and time set by president.</a:t>
            </a:r>
            <a:endParaRPr sz="2400">
              <a:solidFill>
                <a:srgbClr val="404141"/>
              </a:solidFill>
              <a:latin typeface="PT Sans"/>
              <a:ea typeface="PT Sans"/>
              <a:cs typeface="PT Sans"/>
              <a:sym typeface="PT Sans"/>
            </a:endParaRPr>
          </a:p>
          <a:p>
            <a:pPr marL="342900" lvl="0" indent="-190500" algn="l" rtl="0">
              <a:lnSpc>
                <a:spcPct val="100000"/>
              </a:lnSpc>
              <a:spcBef>
                <a:spcPts val="480"/>
              </a:spcBef>
              <a:spcAft>
                <a:spcPts val="0"/>
              </a:spcAft>
              <a:buClr>
                <a:schemeClr val="dk1"/>
              </a:buClr>
              <a:buSzPts val="2400"/>
              <a:buFont typeface="Arial"/>
              <a:buNone/>
            </a:pPr>
            <a:endParaRPr sz="2400">
              <a:solidFill>
                <a:srgbClr val="404141"/>
              </a:solidFill>
              <a:latin typeface="PT Sans"/>
              <a:ea typeface="PT Sans"/>
              <a:cs typeface="PT Sans"/>
              <a:sym typeface="PT Sans"/>
            </a:endParaRPr>
          </a:p>
          <a:p>
            <a:pPr marL="342900" lvl="0" indent="-342900" algn="l" rtl="0">
              <a:lnSpc>
                <a:spcPct val="100000"/>
              </a:lnSpc>
              <a:spcBef>
                <a:spcPts val="480"/>
              </a:spcBef>
              <a:spcAft>
                <a:spcPts val="0"/>
              </a:spcAft>
              <a:buClr>
                <a:srgbClr val="404141"/>
              </a:buClr>
              <a:buSzPts val="2400"/>
              <a:buFont typeface="PT Sans"/>
              <a:buChar char="•"/>
            </a:pPr>
            <a:r>
              <a:rPr lang="en-US" sz="2400">
                <a:solidFill>
                  <a:srgbClr val="404141"/>
                </a:solidFill>
                <a:latin typeface="PT Sans"/>
                <a:ea typeface="PT Sans"/>
                <a:cs typeface="PT Sans"/>
                <a:sym typeface="PT Sans"/>
              </a:rPr>
              <a:t>Charged member may select a member in good standing to represent/assist him/her in the presentation of his defense.</a:t>
            </a:r>
            <a:endParaRPr sz="2400">
              <a:solidFill>
                <a:srgbClr val="404141"/>
              </a:solidFill>
              <a:latin typeface="PT Sans"/>
              <a:ea typeface="PT Sans"/>
              <a:cs typeface="PT Sans"/>
              <a:sym typeface="PT Sans"/>
            </a:endParaRPr>
          </a:p>
          <a:p>
            <a:pPr marL="342900" lvl="0" indent="-190500" algn="l" rtl="0">
              <a:lnSpc>
                <a:spcPct val="100000"/>
              </a:lnSpc>
              <a:spcBef>
                <a:spcPts val="480"/>
              </a:spcBef>
              <a:spcAft>
                <a:spcPts val="0"/>
              </a:spcAft>
              <a:buClr>
                <a:schemeClr val="dk1"/>
              </a:buClr>
              <a:buSzPts val="2400"/>
              <a:buFont typeface="Arial"/>
              <a:buNone/>
            </a:pPr>
            <a:endParaRPr sz="2400">
              <a:solidFill>
                <a:srgbClr val="404141"/>
              </a:solidFill>
              <a:latin typeface="PT Sans"/>
              <a:ea typeface="PT Sans"/>
              <a:cs typeface="PT Sans"/>
              <a:sym typeface="PT Sans"/>
            </a:endParaRPr>
          </a:p>
          <a:p>
            <a:pPr marL="342900" lvl="0" indent="-342900" algn="l" rtl="0">
              <a:lnSpc>
                <a:spcPct val="100000"/>
              </a:lnSpc>
              <a:spcBef>
                <a:spcPts val="480"/>
              </a:spcBef>
              <a:spcAft>
                <a:spcPts val="0"/>
              </a:spcAft>
              <a:buClr>
                <a:srgbClr val="404141"/>
              </a:buClr>
              <a:buSzPts val="2400"/>
              <a:buFont typeface="PT Sans"/>
              <a:buChar char="•"/>
            </a:pPr>
            <a:r>
              <a:rPr lang="en-US" sz="2400">
                <a:solidFill>
                  <a:srgbClr val="404141"/>
                </a:solidFill>
                <a:latin typeface="PT Sans"/>
                <a:ea typeface="PT Sans"/>
                <a:cs typeface="PT Sans"/>
                <a:sym typeface="PT Sans"/>
              </a:rPr>
              <a:t>If charged member fails to appear, or attempts </a:t>
            </a:r>
            <a:endParaRPr sz="2400">
              <a:solidFill>
                <a:srgbClr val="404141"/>
              </a:solidFill>
              <a:latin typeface="PT Sans"/>
              <a:ea typeface="PT Sans"/>
              <a:cs typeface="PT Sans"/>
              <a:sym typeface="PT Sans"/>
            </a:endParaRPr>
          </a:p>
          <a:p>
            <a:pPr marL="342900" lvl="0" indent="0" algn="l" rtl="0">
              <a:lnSpc>
                <a:spcPct val="100000"/>
              </a:lnSpc>
              <a:spcBef>
                <a:spcPts val="480"/>
              </a:spcBef>
              <a:spcAft>
                <a:spcPts val="0"/>
              </a:spcAft>
              <a:buSzPts val="3200"/>
              <a:buNone/>
            </a:pPr>
            <a:r>
              <a:rPr lang="en-US" sz="2400">
                <a:solidFill>
                  <a:srgbClr val="404141"/>
                </a:solidFill>
                <a:latin typeface="PT Sans"/>
                <a:ea typeface="PT Sans"/>
                <a:cs typeface="PT Sans"/>
                <a:sym typeface="PT Sans"/>
              </a:rPr>
              <a:t>to evade trial, the trial board shall proceed to </a:t>
            </a:r>
            <a:endParaRPr sz="2400">
              <a:solidFill>
                <a:srgbClr val="404141"/>
              </a:solidFill>
              <a:latin typeface="PT Sans"/>
              <a:ea typeface="PT Sans"/>
              <a:cs typeface="PT Sans"/>
              <a:sym typeface="PT Sans"/>
            </a:endParaRPr>
          </a:p>
          <a:p>
            <a:pPr marL="342900" lvl="0" indent="0" algn="l" rtl="0">
              <a:lnSpc>
                <a:spcPct val="100000"/>
              </a:lnSpc>
              <a:spcBef>
                <a:spcPts val="480"/>
              </a:spcBef>
              <a:spcAft>
                <a:spcPts val="0"/>
              </a:spcAft>
              <a:buSzPts val="3200"/>
              <a:buNone/>
            </a:pPr>
            <a:r>
              <a:rPr lang="en-US" sz="2400">
                <a:solidFill>
                  <a:srgbClr val="404141"/>
                </a:solidFill>
                <a:latin typeface="PT Sans"/>
                <a:ea typeface="PT Sans"/>
                <a:cs typeface="PT Sans"/>
                <a:sym typeface="PT Sans"/>
              </a:rPr>
              <a:t>hear and determine the case.</a:t>
            </a:r>
            <a:endParaRPr sz="2400">
              <a:solidFill>
                <a:srgbClr val="404141"/>
              </a:solidFill>
              <a:latin typeface="PT Sans"/>
              <a:ea typeface="PT Sans"/>
              <a:cs typeface="PT Sans"/>
              <a:sym typeface="PT Sans"/>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Google Shape;221;p24"/>
          <p:cNvSpPr txBox="1">
            <a:spLocks noGrp="1"/>
          </p:cNvSpPr>
          <p:nvPr>
            <p:ph type="title" idx="4294967295"/>
          </p:nvPr>
        </p:nvSpPr>
        <p:spPr>
          <a:xfrm>
            <a:off x="0" y="536025"/>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CHARGED MEMBER EXCEPTIONS</a:t>
            </a:r>
            <a:endParaRPr b="1">
              <a:solidFill>
                <a:srgbClr val="FFFFFF"/>
              </a:solidFill>
              <a:latin typeface="PT Sans"/>
              <a:ea typeface="PT Sans"/>
              <a:cs typeface="PT Sans"/>
              <a:sym typeface="PT Sans"/>
            </a:endParaRPr>
          </a:p>
        </p:txBody>
      </p:sp>
      <p:sp>
        <p:nvSpPr>
          <p:cNvPr id="222" name="Google Shape;222;p24"/>
          <p:cNvSpPr txBox="1">
            <a:spLocks noGrp="1"/>
          </p:cNvSpPr>
          <p:nvPr>
            <p:ph type="body" idx="4294967295"/>
          </p:nvPr>
        </p:nvSpPr>
        <p:spPr>
          <a:xfrm>
            <a:off x="381000" y="1991075"/>
            <a:ext cx="8382000" cy="3553500"/>
          </a:xfrm>
          <a:prstGeom prst="rect">
            <a:avLst/>
          </a:prstGeom>
          <a:noFill/>
          <a:ln>
            <a:noFill/>
          </a:ln>
        </p:spPr>
        <p:txBody>
          <a:bodyPr spcFirstLastPara="1" wrap="square" lIns="91425" tIns="45700" rIns="91425" bIns="45700" anchor="t" anchorCtr="0">
            <a:noAutofit/>
          </a:bodyPr>
          <a:lstStyle/>
          <a:p>
            <a:pPr marL="342900" lvl="0" indent="-190500" algn="l" rtl="0">
              <a:lnSpc>
                <a:spcPct val="100000"/>
              </a:lnSpc>
              <a:spcBef>
                <a:spcPts val="0"/>
              </a:spcBef>
              <a:spcAft>
                <a:spcPts val="0"/>
              </a:spcAft>
              <a:buClr>
                <a:schemeClr val="dk1"/>
              </a:buClr>
              <a:buSzPts val="2400"/>
              <a:buFont typeface="Arial"/>
              <a:buNone/>
            </a:pPr>
            <a:endParaRPr sz="2400">
              <a:solidFill>
                <a:srgbClr val="404141"/>
              </a:solidFill>
              <a:latin typeface="PT Sans"/>
              <a:ea typeface="PT Sans"/>
              <a:cs typeface="PT Sans"/>
              <a:sym typeface="PT Sans"/>
            </a:endParaRPr>
          </a:p>
          <a:p>
            <a:pPr marL="342900" lvl="0" indent="-342900" algn="l" rtl="0">
              <a:lnSpc>
                <a:spcPct val="100000"/>
              </a:lnSpc>
              <a:spcBef>
                <a:spcPts val="560"/>
              </a:spcBef>
              <a:spcAft>
                <a:spcPts val="0"/>
              </a:spcAft>
              <a:buClr>
                <a:srgbClr val="404141"/>
              </a:buClr>
              <a:buSzPts val="2800"/>
              <a:buFont typeface="PT Sans"/>
              <a:buChar char="•"/>
            </a:pPr>
            <a:r>
              <a:rPr lang="en-US" sz="2800">
                <a:solidFill>
                  <a:srgbClr val="404141"/>
                </a:solidFill>
                <a:latin typeface="PT Sans"/>
                <a:ea typeface="PT Sans"/>
                <a:cs typeface="PT Sans"/>
                <a:sym typeface="PT Sans"/>
              </a:rPr>
              <a:t>Charged member requests delay on trial</a:t>
            </a:r>
            <a:endParaRPr sz="2800">
              <a:solidFill>
                <a:srgbClr val="404141"/>
              </a:solidFill>
              <a:latin typeface="PT Sans"/>
              <a:ea typeface="PT Sans"/>
              <a:cs typeface="PT Sans"/>
              <a:sym typeface="PT Sans"/>
            </a:endParaRPr>
          </a:p>
          <a:p>
            <a:pPr marL="0" lvl="0" indent="0" algn="l" rtl="0">
              <a:lnSpc>
                <a:spcPct val="100000"/>
              </a:lnSpc>
              <a:spcBef>
                <a:spcPts val="480"/>
              </a:spcBef>
              <a:spcAft>
                <a:spcPts val="0"/>
              </a:spcAft>
              <a:buClr>
                <a:schemeClr val="dk1"/>
              </a:buClr>
              <a:buSzPts val="2400"/>
              <a:buFont typeface="Arial"/>
              <a:buNone/>
            </a:pPr>
            <a:endParaRPr sz="1000">
              <a:solidFill>
                <a:srgbClr val="404141"/>
              </a:solidFill>
              <a:latin typeface="PT Sans"/>
              <a:ea typeface="PT Sans"/>
              <a:cs typeface="PT Sans"/>
              <a:sym typeface="PT Sans"/>
            </a:endParaRPr>
          </a:p>
          <a:p>
            <a:pPr marL="342900" lvl="0" indent="-342900" algn="l" rtl="0">
              <a:lnSpc>
                <a:spcPct val="100000"/>
              </a:lnSpc>
              <a:spcBef>
                <a:spcPts val="480"/>
              </a:spcBef>
              <a:spcAft>
                <a:spcPts val="0"/>
              </a:spcAft>
              <a:buClr>
                <a:srgbClr val="404141"/>
              </a:buClr>
              <a:buSzPts val="2800"/>
              <a:buFont typeface="PT Sans"/>
              <a:buChar char="•"/>
            </a:pPr>
            <a:r>
              <a:rPr lang="en-US" sz="2800">
                <a:solidFill>
                  <a:srgbClr val="404141"/>
                </a:solidFill>
                <a:latin typeface="PT Sans"/>
                <a:ea typeface="PT Sans"/>
                <a:cs typeface="PT Sans"/>
                <a:sym typeface="PT Sans"/>
              </a:rPr>
              <a:t>If a charged member makes a request for a delay on the trial the President may grant a </a:t>
            </a:r>
            <a:r>
              <a:rPr lang="en-US" sz="2800" b="1">
                <a:solidFill>
                  <a:srgbClr val="404141"/>
                </a:solidFill>
                <a:latin typeface="PT Sans"/>
                <a:ea typeface="PT Sans"/>
                <a:cs typeface="PT Sans"/>
                <a:sym typeface="PT Sans"/>
              </a:rPr>
              <a:t>reasonable </a:t>
            </a:r>
            <a:r>
              <a:rPr lang="en-US" sz="2800">
                <a:solidFill>
                  <a:srgbClr val="404141"/>
                </a:solidFill>
                <a:latin typeface="PT Sans"/>
                <a:ea typeface="PT Sans"/>
                <a:cs typeface="PT Sans"/>
                <a:sym typeface="PT Sans"/>
              </a:rPr>
              <a:t>delay to the accused when he/she believes the facts and circumstances warrant a delay</a:t>
            </a:r>
            <a:endParaRPr sz="2800">
              <a:solidFill>
                <a:srgbClr val="404141"/>
              </a:solidFill>
              <a:latin typeface="PT Sans"/>
              <a:ea typeface="PT Sans"/>
              <a:cs typeface="PT Sans"/>
              <a:sym typeface="PT Sans"/>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gb4be3443de_0_2"/>
          <p:cNvSpPr txBox="1">
            <a:spLocks noGrp="1"/>
          </p:cNvSpPr>
          <p:nvPr>
            <p:ph type="title" idx="4294967295"/>
          </p:nvPr>
        </p:nvSpPr>
        <p:spPr>
          <a:xfrm>
            <a:off x="0" y="484900"/>
            <a:ext cx="9144000" cy="1194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Trial Agenda</a:t>
            </a:r>
            <a:endParaRPr b="1">
              <a:solidFill>
                <a:srgbClr val="FFFFFF"/>
              </a:solidFill>
              <a:latin typeface="PT Sans"/>
              <a:ea typeface="PT Sans"/>
              <a:cs typeface="PT Sans"/>
              <a:sym typeface="PT Sans"/>
            </a:endParaRPr>
          </a:p>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Article XXV, Trials and Appeals</a:t>
            </a:r>
            <a:endParaRPr b="1">
              <a:solidFill>
                <a:srgbClr val="FFFFFF"/>
              </a:solidFill>
              <a:latin typeface="PT Sans"/>
              <a:ea typeface="PT Sans"/>
              <a:cs typeface="PT Sans"/>
              <a:sym typeface="PT Sans"/>
            </a:endParaRPr>
          </a:p>
        </p:txBody>
      </p:sp>
      <p:sp>
        <p:nvSpPr>
          <p:cNvPr id="228" name="Google Shape;228;gb4be3443de_0_2"/>
          <p:cNvSpPr txBox="1">
            <a:spLocks noGrp="1"/>
          </p:cNvSpPr>
          <p:nvPr>
            <p:ph type="body" idx="4294967295"/>
          </p:nvPr>
        </p:nvSpPr>
        <p:spPr>
          <a:xfrm>
            <a:off x="381000" y="1991075"/>
            <a:ext cx="8382000" cy="35535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1200"/>
              </a:spcBef>
              <a:spcAft>
                <a:spcPts val="0"/>
              </a:spcAft>
              <a:buNone/>
            </a:pPr>
            <a:r>
              <a:rPr lang="en-US">
                <a:latin typeface="PT Sans"/>
                <a:ea typeface="PT Sans"/>
                <a:cs typeface="PT Sans"/>
                <a:sym typeface="PT Sans"/>
              </a:rPr>
              <a:t>1. Call to order and appoint a recording Secretary. (may also use audio/video recording)</a:t>
            </a:r>
            <a:endParaRPr>
              <a:latin typeface="PT Sans"/>
              <a:ea typeface="PT Sans"/>
              <a:cs typeface="PT Sans"/>
              <a:sym typeface="PT Sans"/>
            </a:endParaRPr>
          </a:p>
          <a:p>
            <a:pPr marL="0" lvl="0" indent="0" algn="l" rtl="0">
              <a:lnSpc>
                <a:spcPct val="115000"/>
              </a:lnSpc>
              <a:spcBef>
                <a:spcPts val="1200"/>
              </a:spcBef>
              <a:spcAft>
                <a:spcPts val="0"/>
              </a:spcAft>
              <a:buNone/>
            </a:pPr>
            <a:r>
              <a:rPr lang="en-US">
                <a:latin typeface="PT Sans"/>
                <a:ea typeface="PT Sans"/>
                <a:cs typeface="PT Sans"/>
                <a:sym typeface="PT Sans"/>
              </a:rPr>
              <a:t>2. Announce this is the trial of __________ Registration Number ___________</a:t>
            </a:r>
            <a:endParaRPr>
              <a:latin typeface="PT Sans"/>
              <a:ea typeface="PT Sans"/>
              <a:cs typeface="PT Sans"/>
              <a:sym typeface="PT Sans"/>
            </a:endParaRPr>
          </a:p>
          <a:p>
            <a:pPr marL="0" lvl="0" indent="0" algn="l" rtl="0">
              <a:lnSpc>
                <a:spcPct val="115000"/>
              </a:lnSpc>
              <a:spcBef>
                <a:spcPts val="1200"/>
              </a:spcBef>
              <a:spcAft>
                <a:spcPts val="0"/>
              </a:spcAft>
              <a:buNone/>
            </a:pPr>
            <a:r>
              <a:rPr lang="en-US">
                <a:latin typeface="PT Sans"/>
                <a:ea typeface="PT Sans"/>
                <a:cs typeface="PT Sans"/>
                <a:sym typeface="PT Sans"/>
              </a:rPr>
              <a:t>3. I wish to remind everyone that the     accused is considered innocent                   until proven guilty.</a:t>
            </a:r>
            <a:endParaRPr>
              <a:latin typeface="PT Sans"/>
              <a:ea typeface="PT Sans"/>
              <a:cs typeface="PT Sans"/>
              <a:sym typeface="PT Sans"/>
            </a:endParaRPr>
          </a:p>
          <a:p>
            <a:pPr marL="228600" lvl="0" indent="0" algn="l" rtl="0">
              <a:lnSpc>
                <a:spcPct val="115000"/>
              </a:lnSpc>
              <a:spcBef>
                <a:spcPts val="1200"/>
              </a:spcBef>
              <a:spcAft>
                <a:spcPts val="0"/>
              </a:spcAft>
              <a:buClr>
                <a:schemeClr val="dk1"/>
              </a:buClr>
              <a:buSzPts val="1100"/>
              <a:buFont typeface="Arial"/>
              <a:buNone/>
            </a:pPr>
            <a:r>
              <a:rPr lang="en-US">
                <a:latin typeface="PT Sans"/>
                <a:ea typeface="PT Sans"/>
                <a:cs typeface="PT Sans"/>
                <a:sym typeface="PT Sans"/>
              </a:rPr>
              <a:t> </a:t>
            </a:r>
            <a:endParaRPr>
              <a:latin typeface="PT Sans"/>
              <a:ea typeface="PT Sans"/>
              <a:cs typeface="PT Sans"/>
              <a:sym typeface="PT Sans"/>
            </a:endParaRPr>
          </a:p>
          <a:p>
            <a:pPr marL="0" lvl="0" indent="0" algn="l" rtl="0">
              <a:lnSpc>
                <a:spcPct val="100000"/>
              </a:lnSpc>
              <a:spcBef>
                <a:spcPts val="1200"/>
              </a:spcBef>
              <a:spcAft>
                <a:spcPts val="0"/>
              </a:spcAft>
              <a:buNone/>
            </a:pPr>
            <a:endParaRPr>
              <a:solidFill>
                <a:srgbClr val="404141"/>
              </a:solidFill>
              <a:latin typeface="PT Sans"/>
              <a:ea typeface="PT Sans"/>
              <a:cs typeface="PT Sans"/>
              <a:sym typeface="PT Sans"/>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gabd9b6838e_0_6"/>
          <p:cNvSpPr txBox="1">
            <a:spLocks noGrp="1"/>
          </p:cNvSpPr>
          <p:nvPr>
            <p:ph type="title" idx="4294967295"/>
          </p:nvPr>
        </p:nvSpPr>
        <p:spPr>
          <a:xfrm>
            <a:off x="0" y="484900"/>
            <a:ext cx="9144000" cy="1194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Trial Agenda</a:t>
            </a:r>
            <a:endParaRPr b="1">
              <a:solidFill>
                <a:srgbClr val="FFFFFF"/>
              </a:solidFill>
              <a:latin typeface="PT Sans"/>
              <a:ea typeface="PT Sans"/>
              <a:cs typeface="PT Sans"/>
              <a:sym typeface="PT Sans"/>
            </a:endParaRPr>
          </a:p>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Article XXV, Trials and Appeals</a:t>
            </a:r>
            <a:endParaRPr b="1">
              <a:solidFill>
                <a:srgbClr val="FFFFFF"/>
              </a:solidFill>
              <a:latin typeface="PT Sans"/>
              <a:ea typeface="PT Sans"/>
              <a:cs typeface="PT Sans"/>
              <a:sym typeface="PT Sans"/>
            </a:endParaRPr>
          </a:p>
        </p:txBody>
      </p:sp>
      <p:sp>
        <p:nvSpPr>
          <p:cNvPr id="234" name="Google Shape;234;gabd9b6838e_0_6"/>
          <p:cNvSpPr txBox="1">
            <a:spLocks noGrp="1"/>
          </p:cNvSpPr>
          <p:nvPr>
            <p:ph type="body" idx="4294967295"/>
          </p:nvPr>
        </p:nvSpPr>
        <p:spPr>
          <a:xfrm>
            <a:off x="381000" y="1991075"/>
            <a:ext cx="8382000" cy="35535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1200"/>
              </a:spcBef>
              <a:spcAft>
                <a:spcPts val="0"/>
              </a:spcAft>
              <a:buNone/>
            </a:pPr>
            <a:r>
              <a:rPr lang="en-US">
                <a:latin typeface="PT Sans"/>
                <a:ea typeface="PT Sans"/>
                <a:cs typeface="PT Sans"/>
                <a:sym typeface="PT Sans"/>
              </a:rPr>
              <a:t>4. As Chairman, I __________ will sit as trial judge in accordance with Art. XXV, Sec 1.</a:t>
            </a:r>
            <a:endParaRPr>
              <a:latin typeface="PT Sans"/>
              <a:ea typeface="PT Sans"/>
              <a:cs typeface="PT Sans"/>
              <a:sym typeface="PT Sans"/>
            </a:endParaRPr>
          </a:p>
          <a:p>
            <a:pPr marL="0" lvl="0" indent="0" algn="l" rtl="0">
              <a:lnSpc>
                <a:spcPct val="115000"/>
              </a:lnSpc>
              <a:spcBef>
                <a:spcPts val="1200"/>
              </a:spcBef>
              <a:spcAft>
                <a:spcPts val="0"/>
              </a:spcAft>
              <a:buNone/>
            </a:pPr>
            <a:r>
              <a:rPr lang="en-US">
                <a:latin typeface="PT Sans"/>
                <a:ea typeface="PT Sans"/>
                <a:cs typeface="PT Sans"/>
                <a:sym typeface="PT Sans"/>
              </a:rPr>
              <a:t>5. The Executive Board (or independent board) will sit as trial jury.</a:t>
            </a:r>
            <a:endParaRPr>
              <a:latin typeface="PT Sans"/>
              <a:ea typeface="PT Sans"/>
              <a:cs typeface="PT Sans"/>
              <a:sym typeface="PT Sans"/>
            </a:endParaRPr>
          </a:p>
          <a:p>
            <a:pPr marL="0" lvl="0" indent="0" algn="l" rtl="0">
              <a:lnSpc>
                <a:spcPct val="115000"/>
              </a:lnSpc>
              <a:spcBef>
                <a:spcPts val="1200"/>
              </a:spcBef>
              <a:spcAft>
                <a:spcPts val="1200"/>
              </a:spcAft>
              <a:buNone/>
            </a:pPr>
            <a:r>
              <a:rPr lang="en-US">
                <a:latin typeface="PT Sans"/>
                <a:ea typeface="PT Sans"/>
                <a:cs typeface="PT Sans"/>
                <a:sym typeface="PT Sans"/>
              </a:rPr>
              <a:t>6. There will be no comments or          questions from the Jury or spectators.</a:t>
            </a:r>
            <a:endParaRPr>
              <a:solidFill>
                <a:srgbClr val="404141"/>
              </a:solidFill>
              <a:latin typeface="PT Sans"/>
              <a:ea typeface="PT Sans"/>
              <a:cs typeface="PT Sans"/>
              <a:sym typeface="PT Sans"/>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gabd9b6838e_0_11"/>
          <p:cNvSpPr txBox="1">
            <a:spLocks noGrp="1"/>
          </p:cNvSpPr>
          <p:nvPr>
            <p:ph type="title" idx="4294967295"/>
          </p:nvPr>
        </p:nvSpPr>
        <p:spPr>
          <a:xfrm>
            <a:off x="0" y="484900"/>
            <a:ext cx="9144000" cy="1194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Trial Agenda</a:t>
            </a:r>
            <a:endParaRPr b="1">
              <a:solidFill>
                <a:srgbClr val="FFFFFF"/>
              </a:solidFill>
              <a:latin typeface="PT Sans"/>
              <a:ea typeface="PT Sans"/>
              <a:cs typeface="PT Sans"/>
              <a:sym typeface="PT Sans"/>
            </a:endParaRPr>
          </a:p>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Article XXV, Trials and Appeals</a:t>
            </a:r>
            <a:endParaRPr b="1">
              <a:solidFill>
                <a:srgbClr val="FFFFFF"/>
              </a:solidFill>
              <a:latin typeface="PT Sans"/>
              <a:ea typeface="PT Sans"/>
              <a:cs typeface="PT Sans"/>
              <a:sym typeface="PT Sans"/>
            </a:endParaRPr>
          </a:p>
        </p:txBody>
      </p:sp>
      <p:sp>
        <p:nvSpPr>
          <p:cNvPr id="240" name="Google Shape;240;gabd9b6838e_0_11"/>
          <p:cNvSpPr txBox="1">
            <a:spLocks noGrp="1"/>
          </p:cNvSpPr>
          <p:nvPr>
            <p:ph type="body" idx="4294967295"/>
          </p:nvPr>
        </p:nvSpPr>
        <p:spPr>
          <a:xfrm>
            <a:off x="381000" y="1991075"/>
            <a:ext cx="8382000" cy="35535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1200"/>
              </a:spcBef>
              <a:spcAft>
                <a:spcPts val="0"/>
              </a:spcAft>
              <a:buNone/>
            </a:pPr>
            <a:r>
              <a:rPr lang="en-US">
                <a:latin typeface="PT Sans"/>
                <a:ea typeface="PT Sans"/>
                <a:cs typeface="PT Sans"/>
                <a:sym typeface="PT Sans"/>
              </a:rPr>
              <a:t>7. I will first ask if there is any member of the jury that has witnessed the alleged violation, discussed the charges with the accused or any other member or in any way cannot perform their duty as a member of the jury without prejudice. If so, they must be disqualified    from hearing the case.</a:t>
            </a:r>
            <a:endParaRPr>
              <a:latin typeface="PT Sans"/>
              <a:ea typeface="PT Sans"/>
              <a:cs typeface="PT Sans"/>
              <a:sym typeface="PT Sans"/>
            </a:endParaRPr>
          </a:p>
          <a:p>
            <a:pPr marL="0" lvl="0" indent="0" algn="l" rtl="0">
              <a:lnSpc>
                <a:spcPct val="100000"/>
              </a:lnSpc>
              <a:spcBef>
                <a:spcPts val="1200"/>
              </a:spcBef>
              <a:spcAft>
                <a:spcPts val="0"/>
              </a:spcAft>
              <a:buNone/>
            </a:pPr>
            <a:endParaRPr>
              <a:solidFill>
                <a:srgbClr val="404141"/>
              </a:solidFill>
              <a:latin typeface="PT Sans"/>
              <a:ea typeface="PT Sans"/>
              <a:cs typeface="PT Sans"/>
              <a:sym typeface="PT Sans"/>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sp>
        <p:nvSpPr>
          <p:cNvPr id="245" name="Google Shape;245;gabd9b6838e_0_16"/>
          <p:cNvSpPr txBox="1">
            <a:spLocks noGrp="1"/>
          </p:cNvSpPr>
          <p:nvPr>
            <p:ph type="title" idx="4294967295"/>
          </p:nvPr>
        </p:nvSpPr>
        <p:spPr>
          <a:xfrm>
            <a:off x="0" y="484900"/>
            <a:ext cx="9144000" cy="1194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Trial Agenda</a:t>
            </a:r>
            <a:endParaRPr b="1">
              <a:solidFill>
                <a:srgbClr val="FFFFFF"/>
              </a:solidFill>
              <a:latin typeface="PT Sans"/>
              <a:ea typeface="PT Sans"/>
              <a:cs typeface="PT Sans"/>
              <a:sym typeface="PT Sans"/>
            </a:endParaRPr>
          </a:p>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Article XXV, Trials and Appeals</a:t>
            </a:r>
            <a:endParaRPr b="1">
              <a:solidFill>
                <a:srgbClr val="FFFFFF"/>
              </a:solidFill>
              <a:latin typeface="PT Sans"/>
              <a:ea typeface="PT Sans"/>
              <a:cs typeface="PT Sans"/>
              <a:sym typeface="PT Sans"/>
            </a:endParaRPr>
          </a:p>
        </p:txBody>
      </p:sp>
      <p:sp>
        <p:nvSpPr>
          <p:cNvPr id="246" name="Google Shape;246;gabd9b6838e_0_16"/>
          <p:cNvSpPr txBox="1">
            <a:spLocks noGrp="1"/>
          </p:cNvSpPr>
          <p:nvPr>
            <p:ph type="body" idx="4294967295"/>
          </p:nvPr>
        </p:nvSpPr>
        <p:spPr>
          <a:xfrm>
            <a:off x="381000" y="1991075"/>
            <a:ext cx="8382000" cy="35535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1200"/>
              </a:spcBef>
              <a:spcAft>
                <a:spcPts val="0"/>
              </a:spcAft>
              <a:buNone/>
            </a:pPr>
            <a:r>
              <a:rPr lang="en-US">
                <a:latin typeface="PT Sans"/>
                <a:ea typeface="PT Sans"/>
                <a:cs typeface="PT Sans"/>
                <a:sym typeface="PT Sans"/>
              </a:rPr>
              <a:t>8. I will now read the charges……………..</a:t>
            </a:r>
            <a:endParaRPr>
              <a:latin typeface="PT Sans"/>
              <a:ea typeface="PT Sans"/>
              <a:cs typeface="PT Sans"/>
              <a:sym typeface="PT Sans"/>
            </a:endParaRPr>
          </a:p>
          <a:p>
            <a:pPr marL="0" lvl="0" indent="0" algn="l" rtl="0">
              <a:lnSpc>
                <a:spcPct val="115000"/>
              </a:lnSpc>
              <a:spcBef>
                <a:spcPts val="1200"/>
              </a:spcBef>
              <a:spcAft>
                <a:spcPts val="0"/>
              </a:spcAft>
              <a:buNone/>
            </a:pPr>
            <a:r>
              <a:rPr lang="en-US">
                <a:latin typeface="PT Sans"/>
                <a:ea typeface="PT Sans"/>
                <a:cs typeface="PT Sans"/>
                <a:sym typeface="PT Sans"/>
              </a:rPr>
              <a:t>9. (To the accused) How do you plead? (if guilty, do you have any statement to make before sentencing? )</a:t>
            </a:r>
            <a:endParaRPr>
              <a:latin typeface="PT Sans"/>
              <a:ea typeface="PT Sans"/>
              <a:cs typeface="PT Sans"/>
              <a:sym typeface="PT Sans"/>
            </a:endParaRPr>
          </a:p>
          <a:p>
            <a:pPr marL="0" lvl="0" indent="0" algn="l" rtl="0">
              <a:lnSpc>
                <a:spcPct val="115000"/>
              </a:lnSpc>
              <a:spcBef>
                <a:spcPts val="1200"/>
              </a:spcBef>
              <a:spcAft>
                <a:spcPts val="0"/>
              </a:spcAft>
              <a:buNone/>
            </a:pPr>
            <a:r>
              <a:rPr lang="en-US">
                <a:latin typeface="PT Sans"/>
                <a:ea typeface="PT Sans"/>
                <a:cs typeface="PT Sans"/>
                <a:sym typeface="PT Sans"/>
              </a:rPr>
              <a:t> </a:t>
            </a:r>
            <a:endParaRPr>
              <a:latin typeface="PT Sans"/>
              <a:ea typeface="PT Sans"/>
              <a:cs typeface="PT Sans"/>
              <a:sym typeface="PT Sans"/>
            </a:endParaRPr>
          </a:p>
          <a:p>
            <a:pPr marL="0" lvl="0" indent="0" algn="l" rtl="0">
              <a:lnSpc>
                <a:spcPct val="115000"/>
              </a:lnSpc>
              <a:spcBef>
                <a:spcPts val="1200"/>
              </a:spcBef>
              <a:spcAft>
                <a:spcPts val="0"/>
              </a:spcAft>
              <a:buNone/>
            </a:pPr>
            <a:endParaRPr>
              <a:latin typeface="PT Sans"/>
              <a:ea typeface="PT Sans"/>
              <a:cs typeface="PT Sans"/>
              <a:sym typeface="PT Sans"/>
            </a:endParaRPr>
          </a:p>
          <a:p>
            <a:pPr marL="0" lvl="0" indent="0" algn="l" rtl="0">
              <a:lnSpc>
                <a:spcPct val="100000"/>
              </a:lnSpc>
              <a:spcBef>
                <a:spcPts val="1200"/>
              </a:spcBef>
              <a:spcAft>
                <a:spcPts val="0"/>
              </a:spcAft>
              <a:buNone/>
            </a:pPr>
            <a:endParaRPr>
              <a:solidFill>
                <a:srgbClr val="404141"/>
              </a:solidFill>
              <a:latin typeface="PT Sans"/>
              <a:ea typeface="PT Sans"/>
              <a:cs typeface="PT Sans"/>
              <a:sym typeface="PT San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3"/>
          <p:cNvSpPr txBox="1">
            <a:spLocks noGrp="1"/>
          </p:cNvSpPr>
          <p:nvPr>
            <p:ph type="title" idx="4294967295"/>
          </p:nvPr>
        </p:nvSpPr>
        <p:spPr>
          <a:xfrm>
            <a:off x="392725" y="2130938"/>
            <a:ext cx="82296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ANY Member, including those on withdrawal card, shall be subject to charges and a trial. </a:t>
            </a:r>
            <a:endParaRPr b="1">
              <a:solidFill>
                <a:srgbClr val="FFFFFF"/>
              </a:solidFill>
              <a:latin typeface="PT Sans"/>
              <a:ea typeface="PT Sans"/>
              <a:cs typeface="PT Sans"/>
              <a:sym typeface="PT Sans"/>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Google Shape;251;gabd9b6838e_0_21"/>
          <p:cNvSpPr txBox="1">
            <a:spLocks noGrp="1"/>
          </p:cNvSpPr>
          <p:nvPr>
            <p:ph type="title" idx="4294967295"/>
          </p:nvPr>
        </p:nvSpPr>
        <p:spPr>
          <a:xfrm>
            <a:off x="0" y="484900"/>
            <a:ext cx="9144000" cy="1194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Trial Agenda</a:t>
            </a:r>
            <a:endParaRPr b="1">
              <a:solidFill>
                <a:srgbClr val="FFFFFF"/>
              </a:solidFill>
              <a:latin typeface="PT Sans"/>
              <a:ea typeface="PT Sans"/>
              <a:cs typeface="PT Sans"/>
              <a:sym typeface="PT Sans"/>
            </a:endParaRPr>
          </a:p>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Article XXV, Trials and Appeals</a:t>
            </a:r>
            <a:endParaRPr b="1">
              <a:solidFill>
                <a:srgbClr val="FFFFFF"/>
              </a:solidFill>
              <a:latin typeface="PT Sans"/>
              <a:ea typeface="PT Sans"/>
              <a:cs typeface="PT Sans"/>
              <a:sym typeface="PT Sans"/>
            </a:endParaRPr>
          </a:p>
        </p:txBody>
      </p:sp>
      <p:sp>
        <p:nvSpPr>
          <p:cNvPr id="252" name="Google Shape;252;gabd9b6838e_0_21"/>
          <p:cNvSpPr txBox="1">
            <a:spLocks noGrp="1"/>
          </p:cNvSpPr>
          <p:nvPr>
            <p:ph type="body" idx="4294967295"/>
          </p:nvPr>
        </p:nvSpPr>
        <p:spPr>
          <a:xfrm>
            <a:off x="381000" y="1991075"/>
            <a:ext cx="8382000" cy="35535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1200"/>
              </a:spcBef>
              <a:spcAft>
                <a:spcPts val="0"/>
              </a:spcAft>
              <a:buNone/>
            </a:pPr>
            <a:r>
              <a:rPr lang="en-US">
                <a:latin typeface="PT Sans"/>
                <a:ea typeface="PT Sans"/>
                <a:cs typeface="PT Sans"/>
                <a:sym typeface="PT Sans"/>
              </a:rPr>
              <a:t>10. The Prosecution will present its case:</a:t>
            </a:r>
            <a:endParaRPr>
              <a:latin typeface="PT Sans"/>
              <a:ea typeface="PT Sans"/>
              <a:cs typeface="PT Sans"/>
              <a:sym typeface="PT Sans"/>
            </a:endParaRPr>
          </a:p>
          <a:p>
            <a:pPr marL="1257300" lvl="0" indent="-431800" algn="l" rtl="0">
              <a:lnSpc>
                <a:spcPct val="115000"/>
              </a:lnSpc>
              <a:spcBef>
                <a:spcPts val="1200"/>
              </a:spcBef>
              <a:spcAft>
                <a:spcPts val="0"/>
              </a:spcAft>
              <a:buSzPts val="3200"/>
              <a:buFont typeface="PT Sans"/>
              <a:buAutoNum type="alphaUcPeriod"/>
            </a:pPr>
            <a:r>
              <a:rPr lang="en-US">
                <a:latin typeface="PT Sans"/>
                <a:ea typeface="PT Sans"/>
                <a:cs typeface="PT Sans"/>
                <a:sym typeface="PT Sans"/>
              </a:rPr>
              <a:t>Present evidence.</a:t>
            </a:r>
            <a:endParaRPr>
              <a:latin typeface="PT Sans"/>
              <a:ea typeface="PT Sans"/>
              <a:cs typeface="PT Sans"/>
              <a:sym typeface="PT Sans"/>
            </a:endParaRPr>
          </a:p>
          <a:p>
            <a:pPr marL="1257300" lvl="0" indent="-431800" algn="l" rtl="0">
              <a:lnSpc>
                <a:spcPct val="115000"/>
              </a:lnSpc>
              <a:spcBef>
                <a:spcPts val="0"/>
              </a:spcBef>
              <a:spcAft>
                <a:spcPts val="0"/>
              </a:spcAft>
              <a:buSzPts val="3200"/>
              <a:buFont typeface="PT Sans"/>
              <a:buAutoNum type="alphaUcPeriod"/>
            </a:pPr>
            <a:r>
              <a:rPr lang="en-US">
                <a:latin typeface="PT Sans"/>
                <a:ea typeface="PT Sans"/>
                <a:cs typeface="PT Sans"/>
                <a:sym typeface="PT Sans"/>
              </a:rPr>
              <a:t>Call witnesses.</a:t>
            </a:r>
            <a:endParaRPr>
              <a:latin typeface="PT Sans"/>
              <a:ea typeface="PT Sans"/>
              <a:cs typeface="PT Sans"/>
              <a:sym typeface="PT Sans"/>
            </a:endParaRPr>
          </a:p>
          <a:p>
            <a:pPr marL="1257300" lvl="0" indent="-431800" algn="l" rtl="0">
              <a:lnSpc>
                <a:spcPct val="115000"/>
              </a:lnSpc>
              <a:spcBef>
                <a:spcPts val="0"/>
              </a:spcBef>
              <a:spcAft>
                <a:spcPts val="0"/>
              </a:spcAft>
              <a:buSzPts val="3200"/>
              <a:buFont typeface="PT Sans"/>
              <a:buAutoNum type="alphaUcPeriod"/>
            </a:pPr>
            <a:r>
              <a:rPr lang="en-US">
                <a:latin typeface="PT Sans"/>
                <a:ea typeface="PT Sans"/>
                <a:cs typeface="PT Sans"/>
                <a:sym typeface="PT Sans"/>
              </a:rPr>
              <a:t>Defense may cross examine.</a:t>
            </a:r>
            <a:endParaRPr>
              <a:latin typeface="PT Sans"/>
              <a:ea typeface="PT Sans"/>
              <a:cs typeface="PT Sans"/>
              <a:sym typeface="PT Sans"/>
            </a:endParaRPr>
          </a:p>
          <a:p>
            <a:pPr marL="3657600" lvl="0" indent="0" algn="l" rtl="0">
              <a:lnSpc>
                <a:spcPct val="115000"/>
              </a:lnSpc>
              <a:spcBef>
                <a:spcPts val="1200"/>
              </a:spcBef>
              <a:spcAft>
                <a:spcPts val="0"/>
              </a:spcAft>
              <a:buNone/>
            </a:pPr>
            <a:r>
              <a:rPr lang="en-US">
                <a:latin typeface="PT Sans"/>
                <a:ea typeface="PT Sans"/>
                <a:cs typeface="PT Sans"/>
                <a:sym typeface="PT Sans"/>
              </a:rPr>
              <a:t>  	</a:t>
            </a:r>
            <a:endParaRPr>
              <a:latin typeface="PT Sans"/>
              <a:ea typeface="PT Sans"/>
              <a:cs typeface="PT Sans"/>
              <a:sym typeface="PT Sans"/>
            </a:endParaRPr>
          </a:p>
          <a:p>
            <a:pPr marL="0" lvl="0" indent="0" algn="l" rtl="0">
              <a:lnSpc>
                <a:spcPct val="115000"/>
              </a:lnSpc>
              <a:spcBef>
                <a:spcPts val="1200"/>
              </a:spcBef>
              <a:spcAft>
                <a:spcPts val="1200"/>
              </a:spcAft>
              <a:buNone/>
            </a:pPr>
            <a:r>
              <a:rPr lang="en-US">
                <a:latin typeface="PT Sans"/>
                <a:ea typeface="PT Sans"/>
                <a:cs typeface="PT Sans"/>
                <a:sym typeface="PT Sans"/>
              </a:rPr>
              <a:t> 	</a:t>
            </a:r>
            <a:endParaRPr>
              <a:solidFill>
                <a:srgbClr val="404141"/>
              </a:solidFill>
              <a:latin typeface="PT Sans"/>
              <a:ea typeface="PT Sans"/>
              <a:cs typeface="PT Sans"/>
              <a:sym typeface="PT Sans"/>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56"/>
        <p:cNvGrpSpPr/>
        <p:nvPr/>
      </p:nvGrpSpPr>
      <p:grpSpPr>
        <a:xfrm>
          <a:off x="0" y="0"/>
          <a:ext cx="0" cy="0"/>
          <a:chOff x="0" y="0"/>
          <a:chExt cx="0" cy="0"/>
        </a:xfrm>
      </p:grpSpPr>
      <p:sp>
        <p:nvSpPr>
          <p:cNvPr id="257" name="Google Shape;257;gabd9b6838e_0_41"/>
          <p:cNvSpPr txBox="1">
            <a:spLocks noGrp="1"/>
          </p:cNvSpPr>
          <p:nvPr>
            <p:ph type="title" idx="4294967295"/>
          </p:nvPr>
        </p:nvSpPr>
        <p:spPr>
          <a:xfrm>
            <a:off x="0" y="484900"/>
            <a:ext cx="9144000" cy="1194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Trial Agenda</a:t>
            </a:r>
            <a:endParaRPr b="1">
              <a:solidFill>
                <a:srgbClr val="FFFFFF"/>
              </a:solidFill>
              <a:latin typeface="PT Sans"/>
              <a:ea typeface="PT Sans"/>
              <a:cs typeface="PT Sans"/>
              <a:sym typeface="PT Sans"/>
            </a:endParaRPr>
          </a:p>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Article XXV, Trials and Appeals</a:t>
            </a:r>
            <a:endParaRPr b="1">
              <a:solidFill>
                <a:srgbClr val="FFFFFF"/>
              </a:solidFill>
              <a:latin typeface="PT Sans"/>
              <a:ea typeface="PT Sans"/>
              <a:cs typeface="PT Sans"/>
              <a:sym typeface="PT Sans"/>
            </a:endParaRPr>
          </a:p>
        </p:txBody>
      </p:sp>
      <p:sp>
        <p:nvSpPr>
          <p:cNvPr id="258" name="Google Shape;258;gabd9b6838e_0_41"/>
          <p:cNvSpPr txBox="1">
            <a:spLocks noGrp="1"/>
          </p:cNvSpPr>
          <p:nvPr>
            <p:ph type="body" idx="4294967295"/>
          </p:nvPr>
        </p:nvSpPr>
        <p:spPr>
          <a:xfrm>
            <a:off x="381000" y="1991075"/>
            <a:ext cx="8382000" cy="35535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1200"/>
              </a:spcBef>
              <a:spcAft>
                <a:spcPts val="0"/>
              </a:spcAft>
              <a:buNone/>
            </a:pPr>
            <a:r>
              <a:rPr lang="en-US">
                <a:latin typeface="PT Sans"/>
                <a:ea typeface="PT Sans"/>
                <a:cs typeface="PT Sans"/>
                <a:sym typeface="PT Sans"/>
              </a:rPr>
              <a:t>11. The Defense will present its case:</a:t>
            </a:r>
            <a:endParaRPr>
              <a:latin typeface="PT Sans"/>
              <a:ea typeface="PT Sans"/>
              <a:cs typeface="PT Sans"/>
              <a:sym typeface="PT Sans"/>
            </a:endParaRPr>
          </a:p>
          <a:p>
            <a:pPr marL="1257300" lvl="0" indent="-431800" algn="l" rtl="0">
              <a:lnSpc>
                <a:spcPct val="115000"/>
              </a:lnSpc>
              <a:spcBef>
                <a:spcPts val="1200"/>
              </a:spcBef>
              <a:spcAft>
                <a:spcPts val="0"/>
              </a:spcAft>
              <a:buSzPts val="3200"/>
              <a:buFont typeface="PT Sans"/>
              <a:buAutoNum type="alphaUcPeriod"/>
            </a:pPr>
            <a:r>
              <a:rPr lang="en-US">
                <a:latin typeface="PT Sans"/>
                <a:ea typeface="PT Sans"/>
                <a:cs typeface="PT Sans"/>
                <a:sym typeface="PT Sans"/>
              </a:rPr>
              <a:t>Present evidence.</a:t>
            </a:r>
            <a:endParaRPr>
              <a:latin typeface="PT Sans"/>
              <a:ea typeface="PT Sans"/>
              <a:cs typeface="PT Sans"/>
              <a:sym typeface="PT Sans"/>
            </a:endParaRPr>
          </a:p>
          <a:p>
            <a:pPr marL="1257300" lvl="0" indent="-431800" algn="l" rtl="0">
              <a:lnSpc>
                <a:spcPct val="115000"/>
              </a:lnSpc>
              <a:spcBef>
                <a:spcPts val="0"/>
              </a:spcBef>
              <a:spcAft>
                <a:spcPts val="0"/>
              </a:spcAft>
              <a:buSzPts val="3200"/>
              <a:buFont typeface="PT Sans"/>
              <a:buAutoNum type="alphaUcPeriod"/>
            </a:pPr>
            <a:r>
              <a:rPr lang="en-US">
                <a:latin typeface="PT Sans"/>
                <a:ea typeface="PT Sans"/>
                <a:cs typeface="PT Sans"/>
                <a:sym typeface="PT Sans"/>
              </a:rPr>
              <a:t>Call witnesses.</a:t>
            </a:r>
            <a:endParaRPr>
              <a:latin typeface="PT Sans"/>
              <a:ea typeface="PT Sans"/>
              <a:cs typeface="PT Sans"/>
              <a:sym typeface="PT Sans"/>
            </a:endParaRPr>
          </a:p>
          <a:p>
            <a:pPr marL="1257300" lvl="0" indent="-431800" algn="l" rtl="0">
              <a:lnSpc>
                <a:spcPct val="115000"/>
              </a:lnSpc>
              <a:spcBef>
                <a:spcPts val="0"/>
              </a:spcBef>
              <a:spcAft>
                <a:spcPts val="0"/>
              </a:spcAft>
              <a:buSzPts val="3200"/>
              <a:buFont typeface="PT Sans"/>
              <a:buAutoNum type="alphaUcPeriod"/>
            </a:pPr>
            <a:r>
              <a:rPr lang="en-US">
                <a:latin typeface="PT Sans"/>
                <a:ea typeface="PT Sans"/>
                <a:cs typeface="PT Sans"/>
                <a:sym typeface="PT Sans"/>
              </a:rPr>
              <a:t>Prosecution may cross examine.</a:t>
            </a:r>
            <a:endParaRPr>
              <a:latin typeface="PT Sans"/>
              <a:ea typeface="PT Sans"/>
              <a:cs typeface="PT Sans"/>
              <a:sym typeface="PT Sans"/>
            </a:endParaRPr>
          </a:p>
          <a:p>
            <a:pPr marL="3657600" lvl="0" indent="0" algn="l" rtl="0">
              <a:lnSpc>
                <a:spcPct val="115000"/>
              </a:lnSpc>
              <a:spcBef>
                <a:spcPts val="1200"/>
              </a:spcBef>
              <a:spcAft>
                <a:spcPts val="0"/>
              </a:spcAft>
              <a:buNone/>
            </a:pPr>
            <a:r>
              <a:rPr lang="en-US">
                <a:latin typeface="PT Sans"/>
                <a:ea typeface="PT Sans"/>
                <a:cs typeface="PT Sans"/>
                <a:sym typeface="PT Sans"/>
              </a:rPr>
              <a:t>  	</a:t>
            </a:r>
            <a:endParaRPr>
              <a:latin typeface="PT Sans"/>
              <a:ea typeface="PT Sans"/>
              <a:cs typeface="PT Sans"/>
              <a:sym typeface="PT Sans"/>
            </a:endParaRPr>
          </a:p>
          <a:p>
            <a:pPr marL="0" lvl="0" indent="0" algn="l" rtl="0">
              <a:lnSpc>
                <a:spcPct val="100000"/>
              </a:lnSpc>
              <a:spcBef>
                <a:spcPts val="1200"/>
              </a:spcBef>
              <a:spcAft>
                <a:spcPts val="0"/>
              </a:spcAft>
              <a:buNone/>
            </a:pPr>
            <a:endParaRPr>
              <a:solidFill>
                <a:srgbClr val="404141"/>
              </a:solidFill>
              <a:latin typeface="PT Sans"/>
              <a:ea typeface="PT Sans"/>
              <a:cs typeface="PT Sans"/>
              <a:sym typeface="PT Sans"/>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62"/>
        <p:cNvGrpSpPr/>
        <p:nvPr/>
      </p:nvGrpSpPr>
      <p:grpSpPr>
        <a:xfrm>
          <a:off x="0" y="0"/>
          <a:ext cx="0" cy="0"/>
          <a:chOff x="0" y="0"/>
          <a:chExt cx="0" cy="0"/>
        </a:xfrm>
      </p:grpSpPr>
      <p:sp>
        <p:nvSpPr>
          <p:cNvPr id="263" name="Google Shape;263;gabd9b6838e_0_26"/>
          <p:cNvSpPr txBox="1">
            <a:spLocks noGrp="1"/>
          </p:cNvSpPr>
          <p:nvPr>
            <p:ph type="title" idx="4294967295"/>
          </p:nvPr>
        </p:nvSpPr>
        <p:spPr>
          <a:xfrm>
            <a:off x="0" y="484900"/>
            <a:ext cx="9144000" cy="1194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Trial Agenda</a:t>
            </a:r>
            <a:endParaRPr b="1">
              <a:solidFill>
                <a:srgbClr val="FFFFFF"/>
              </a:solidFill>
              <a:latin typeface="PT Sans"/>
              <a:ea typeface="PT Sans"/>
              <a:cs typeface="PT Sans"/>
              <a:sym typeface="PT Sans"/>
            </a:endParaRPr>
          </a:p>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Article XXV, Trials and Appeals</a:t>
            </a:r>
            <a:endParaRPr b="1">
              <a:solidFill>
                <a:srgbClr val="FFFFFF"/>
              </a:solidFill>
              <a:latin typeface="PT Sans"/>
              <a:ea typeface="PT Sans"/>
              <a:cs typeface="PT Sans"/>
              <a:sym typeface="PT Sans"/>
            </a:endParaRPr>
          </a:p>
        </p:txBody>
      </p:sp>
      <p:sp>
        <p:nvSpPr>
          <p:cNvPr id="264" name="Google Shape;264;gabd9b6838e_0_26"/>
          <p:cNvSpPr txBox="1">
            <a:spLocks noGrp="1"/>
          </p:cNvSpPr>
          <p:nvPr>
            <p:ph type="body" idx="4294967295"/>
          </p:nvPr>
        </p:nvSpPr>
        <p:spPr>
          <a:xfrm>
            <a:off x="381000" y="1991075"/>
            <a:ext cx="8382000" cy="35535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1200"/>
              </a:spcBef>
              <a:spcAft>
                <a:spcPts val="0"/>
              </a:spcAft>
              <a:buNone/>
            </a:pPr>
            <a:r>
              <a:rPr lang="en-US">
                <a:latin typeface="PT Sans"/>
                <a:ea typeface="PT Sans"/>
                <a:cs typeface="PT Sans"/>
                <a:sym typeface="PT Sans"/>
              </a:rPr>
              <a:t>12. Prosecution one opportunity to rebut Defense.</a:t>
            </a:r>
            <a:endParaRPr>
              <a:latin typeface="PT Sans"/>
              <a:ea typeface="PT Sans"/>
              <a:cs typeface="PT Sans"/>
              <a:sym typeface="PT Sans"/>
            </a:endParaRPr>
          </a:p>
          <a:p>
            <a:pPr marL="0" lvl="0" indent="0" algn="l" rtl="0">
              <a:lnSpc>
                <a:spcPct val="115000"/>
              </a:lnSpc>
              <a:spcBef>
                <a:spcPts val="1200"/>
              </a:spcBef>
              <a:spcAft>
                <a:spcPts val="0"/>
              </a:spcAft>
              <a:buNone/>
            </a:pPr>
            <a:r>
              <a:rPr lang="en-US">
                <a:latin typeface="PT Sans"/>
                <a:ea typeface="PT Sans"/>
                <a:cs typeface="PT Sans"/>
                <a:sym typeface="PT Sans"/>
              </a:rPr>
              <a:t>13. Defense one opportunity to rebut Prosecution.</a:t>
            </a:r>
            <a:endParaRPr>
              <a:latin typeface="PT Sans"/>
              <a:ea typeface="PT Sans"/>
              <a:cs typeface="PT Sans"/>
              <a:sym typeface="PT Sans"/>
            </a:endParaRPr>
          </a:p>
          <a:p>
            <a:pPr marL="0" lvl="0" indent="0" algn="l" rtl="0">
              <a:lnSpc>
                <a:spcPct val="115000"/>
              </a:lnSpc>
              <a:spcBef>
                <a:spcPts val="1200"/>
              </a:spcBef>
              <a:spcAft>
                <a:spcPts val="0"/>
              </a:spcAft>
              <a:buNone/>
            </a:pPr>
            <a:r>
              <a:rPr lang="en-US">
                <a:latin typeface="PT Sans"/>
                <a:ea typeface="PT Sans"/>
                <a:cs typeface="PT Sans"/>
                <a:sym typeface="PT Sans"/>
              </a:rPr>
              <a:t>14. Prosecution closing statement.</a:t>
            </a:r>
            <a:endParaRPr>
              <a:latin typeface="PT Sans"/>
              <a:ea typeface="PT Sans"/>
              <a:cs typeface="PT Sans"/>
              <a:sym typeface="PT Sans"/>
            </a:endParaRPr>
          </a:p>
          <a:p>
            <a:pPr marL="0" lvl="0" indent="0" algn="l" rtl="0">
              <a:lnSpc>
                <a:spcPct val="115000"/>
              </a:lnSpc>
              <a:spcBef>
                <a:spcPts val="1200"/>
              </a:spcBef>
              <a:spcAft>
                <a:spcPts val="1200"/>
              </a:spcAft>
              <a:buNone/>
            </a:pPr>
            <a:r>
              <a:rPr lang="en-US">
                <a:latin typeface="PT Sans"/>
                <a:ea typeface="PT Sans"/>
                <a:cs typeface="PT Sans"/>
                <a:sym typeface="PT Sans"/>
              </a:rPr>
              <a:t>15. Defense closing statement.</a:t>
            </a:r>
            <a:endParaRPr>
              <a:solidFill>
                <a:srgbClr val="404141"/>
              </a:solidFill>
              <a:latin typeface="PT Sans"/>
              <a:ea typeface="PT Sans"/>
              <a:cs typeface="PT Sans"/>
              <a:sym typeface="PT Sans"/>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sp>
        <p:nvSpPr>
          <p:cNvPr id="269" name="Google Shape;269;gabd9b6838e_0_31"/>
          <p:cNvSpPr txBox="1">
            <a:spLocks noGrp="1"/>
          </p:cNvSpPr>
          <p:nvPr>
            <p:ph type="title" idx="4294967295"/>
          </p:nvPr>
        </p:nvSpPr>
        <p:spPr>
          <a:xfrm>
            <a:off x="0" y="484900"/>
            <a:ext cx="9144000" cy="1194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Trial Agenda</a:t>
            </a:r>
            <a:endParaRPr b="1">
              <a:solidFill>
                <a:srgbClr val="FFFFFF"/>
              </a:solidFill>
              <a:latin typeface="PT Sans"/>
              <a:ea typeface="PT Sans"/>
              <a:cs typeface="PT Sans"/>
              <a:sym typeface="PT Sans"/>
            </a:endParaRPr>
          </a:p>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Article XXV, Trials and Appeals</a:t>
            </a:r>
            <a:endParaRPr b="1">
              <a:solidFill>
                <a:srgbClr val="FFFFFF"/>
              </a:solidFill>
              <a:latin typeface="PT Sans"/>
              <a:ea typeface="PT Sans"/>
              <a:cs typeface="PT Sans"/>
              <a:sym typeface="PT Sans"/>
            </a:endParaRPr>
          </a:p>
        </p:txBody>
      </p:sp>
      <p:sp>
        <p:nvSpPr>
          <p:cNvPr id="270" name="Google Shape;270;gabd9b6838e_0_31"/>
          <p:cNvSpPr txBox="1">
            <a:spLocks noGrp="1"/>
          </p:cNvSpPr>
          <p:nvPr>
            <p:ph type="body" idx="4294967295"/>
          </p:nvPr>
        </p:nvSpPr>
        <p:spPr>
          <a:xfrm>
            <a:off x="381000" y="1991075"/>
            <a:ext cx="8382000" cy="35535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1200"/>
              </a:spcBef>
              <a:spcAft>
                <a:spcPts val="0"/>
              </a:spcAft>
              <a:buNone/>
            </a:pPr>
            <a:r>
              <a:rPr lang="en-US">
                <a:latin typeface="PT Sans"/>
                <a:ea typeface="PT Sans"/>
                <a:cs typeface="PT Sans"/>
                <a:sym typeface="PT Sans"/>
              </a:rPr>
              <a:t>16. Instruct Jury to vote, in a closed session, on innocence or guilt based solely on the evidence presented.</a:t>
            </a:r>
            <a:endParaRPr>
              <a:latin typeface="PT Sans"/>
              <a:ea typeface="PT Sans"/>
              <a:cs typeface="PT Sans"/>
              <a:sym typeface="PT Sans"/>
            </a:endParaRPr>
          </a:p>
          <a:p>
            <a:pPr marL="0" lvl="0" indent="0" algn="l" rtl="0">
              <a:lnSpc>
                <a:spcPct val="115000"/>
              </a:lnSpc>
              <a:spcBef>
                <a:spcPts val="1200"/>
              </a:spcBef>
              <a:spcAft>
                <a:spcPts val="0"/>
              </a:spcAft>
              <a:buNone/>
            </a:pPr>
            <a:r>
              <a:rPr lang="en-US">
                <a:latin typeface="PT Sans"/>
                <a:ea typeface="PT Sans"/>
                <a:cs typeface="PT Sans"/>
                <a:sym typeface="PT Sans"/>
              </a:rPr>
              <a:t>17. If guilty, the presiding officer will immediately pass sentence based on      severity of the infraction.</a:t>
            </a:r>
            <a:endParaRPr>
              <a:latin typeface="PT Sans"/>
              <a:ea typeface="PT Sans"/>
              <a:cs typeface="PT Sans"/>
              <a:sym typeface="PT Sans"/>
            </a:endParaRPr>
          </a:p>
          <a:p>
            <a:pPr marL="0" lvl="0" indent="0" algn="l" rtl="0">
              <a:lnSpc>
                <a:spcPct val="100000"/>
              </a:lnSpc>
              <a:spcBef>
                <a:spcPts val="1200"/>
              </a:spcBef>
              <a:spcAft>
                <a:spcPts val="0"/>
              </a:spcAft>
              <a:buNone/>
            </a:pPr>
            <a:endParaRPr>
              <a:solidFill>
                <a:srgbClr val="404141"/>
              </a:solidFill>
              <a:latin typeface="PT Sans"/>
              <a:ea typeface="PT Sans"/>
              <a:cs typeface="PT Sans"/>
              <a:sym typeface="PT Sans"/>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74"/>
        <p:cNvGrpSpPr/>
        <p:nvPr/>
      </p:nvGrpSpPr>
      <p:grpSpPr>
        <a:xfrm>
          <a:off x="0" y="0"/>
          <a:ext cx="0" cy="0"/>
          <a:chOff x="0" y="0"/>
          <a:chExt cx="0" cy="0"/>
        </a:xfrm>
      </p:grpSpPr>
      <p:sp>
        <p:nvSpPr>
          <p:cNvPr id="275" name="Google Shape;275;p25"/>
          <p:cNvSpPr txBox="1">
            <a:spLocks noGrp="1"/>
          </p:cNvSpPr>
          <p:nvPr>
            <p:ph type="title" idx="4294967295"/>
          </p:nvPr>
        </p:nvSpPr>
        <p:spPr>
          <a:xfrm>
            <a:off x="0" y="446175"/>
            <a:ext cx="9144000" cy="13386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TRIAL BOARD DECISIONS</a:t>
            </a:r>
            <a:endParaRPr b="1">
              <a:solidFill>
                <a:srgbClr val="FFFFFF"/>
              </a:solidFill>
              <a:latin typeface="PT Sans"/>
              <a:ea typeface="PT Sans"/>
              <a:cs typeface="PT Sans"/>
              <a:sym typeface="PT Sans"/>
            </a:endParaRPr>
          </a:p>
        </p:txBody>
      </p:sp>
      <p:sp>
        <p:nvSpPr>
          <p:cNvPr id="276" name="Google Shape;276;p25"/>
          <p:cNvSpPr txBox="1">
            <a:spLocks noGrp="1"/>
          </p:cNvSpPr>
          <p:nvPr>
            <p:ph type="body" idx="4294967295"/>
          </p:nvPr>
        </p:nvSpPr>
        <p:spPr>
          <a:xfrm>
            <a:off x="838500" y="1866725"/>
            <a:ext cx="8167800" cy="45261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rgbClr val="404141"/>
              </a:buClr>
              <a:buSzPts val="2400"/>
              <a:buFont typeface="PT Sans"/>
              <a:buChar char="•"/>
            </a:pPr>
            <a:r>
              <a:rPr lang="en-US" sz="2400">
                <a:solidFill>
                  <a:srgbClr val="404141"/>
                </a:solidFill>
                <a:latin typeface="PT Sans"/>
                <a:ea typeface="PT Sans"/>
                <a:cs typeface="PT Sans"/>
                <a:sym typeface="PT Sans"/>
              </a:rPr>
              <a:t>After hearing all of the evidence presented, the trial board shall reach a decision on each charge before it.</a:t>
            </a:r>
            <a:endParaRPr sz="2400">
              <a:solidFill>
                <a:srgbClr val="404141"/>
              </a:solidFill>
              <a:latin typeface="PT Sans"/>
              <a:ea typeface="PT Sans"/>
              <a:cs typeface="PT Sans"/>
              <a:sym typeface="PT Sans"/>
            </a:endParaRPr>
          </a:p>
          <a:p>
            <a:pPr marL="0" lvl="0" indent="0" algn="l" rtl="0">
              <a:lnSpc>
                <a:spcPct val="100000"/>
              </a:lnSpc>
              <a:spcBef>
                <a:spcPts val="400"/>
              </a:spcBef>
              <a:spcAft>
                <a:spcPts val="0"/>
              </a:spcAft>
              <a:buClr>
                <a:schemeClr val="dk1"/>
              </a:buClr>
              <a:buSzPts val="2000"/>
              <a:buFont typeface="Arial"/>
              <a:buNone/>
            </a:pPr>
            <a:endParaRPr sz="1000">
              <a:solidFill>
                <a:srgbClr val="404141"/>
              </a:solidFill>
              <a:latin typeface="PT Sans"/>
              <a:ea typeface="PT Sans"/>
              <a:cs typeface="PT Sans"/>
              <a:sym typeface="PT Sans"/>
            </a:endParaRPr>
          </a:p>
          <a:p>
            <a:pPr marL="342900" lvl="0" indent="-342900" algn="l" rtl="0">
              <a:lnSpc>
                <a:spcPct val="100000"/>
              </a:lnSpc>
              <a:spcBef>
                <a:spcPts val="400"/>
              </a:spcBef>
              <a:spcAft>
                <a:spcPts val="0"/>
              </a:spcAft>
              <a:buClr>
                <a:srgbClr val="404141"/>
              </a:buClr>
              <a:buSzPts val="2400"/>
              <a:buFont typeface="PT Sans"/>
              <a:buChar char="•"/>
            </a:pPr>
            <a:r>
              <a:rPr lang="en-US" sz="2400">
                <a:solidFill>
                  <a:srgbClr val="404141"/>
                </a:solidFill>
                <a:latin typeface="PT Sans"/>
                <a:ea typeface="PT Sans"/>
                <a:cs typeface="PT Sans"/>
                <a:sym typeface="PT Sans"/>
              </a:rPr>
              <a:t>All decisions shall be made by majority vote of the members of the trial board.</a:t>
            </a:r>
            <a:endParaRPr sz="2400">
              <a:solidFill>
                <a:srgbClr val="404141"/>
              </a:solidFill>
              <a:latin typeface="PT Sans"/>
              <a:ea typeface="PT Sans"/>
              <a:cs typeface="PT Sans"/>
              <a:sym typeface="PT Sans"/>
            </a:endParaRPr>
          </a:p>
          <a:p>
            <a:pPr marL="342900" lvl="0" indent="-215900" algn="l" rtl="0">
              <a:lnSpc>
                <a:spcPct val="100000"/>
              </a:lnSpc>
              <a:spcBef>
                <a:spcPts val="400"/>
              </a:spcBef>
              <a:spcAft>
                <a:spcPts val="0"/>
              </a:spcAft>
              <a:buClr>
                <a:schemeClr val="dk1"/>
              </a:buClr>
              <a:buSzPts val="2000"/>
              <a:buFont typeface="Arial"/>
              <a:buNone/>
            </a:pPr>
            <a:endParaRPr sz="1000">
              <a:solidFill>
                <a:srgbClr val="404141"/>
              </a:solidFill>
              <a:latin typeface="PT Sans"/>
              <a:ea typeface="PT Sans"/>
              <a:cs typeface="PT Sans"/>
              <a:sym typeface="PT Sans"/>
            </a:endParaRPr>
          </a:p>
          <a:p>
            <a:pPr marL="342900" lvl="0" indent="-342900" algn="l" rtl="0">
              <a:lnSpc>
                <a:spcPct val="100000"/>
              </a:lnSpc>
              <a:spcBef>
                <a:spcPts val="400"/>
              </a:spcBef>
              <a:spcAft>
                <a:spcPts val="0"/>
              </a:spcAft>
              <a:buClr>
                <a:srgbClr val="404141"/>
              </a:buClr>
              <a:buSzPts val="2400"/>
              <a:buFont typeface="PT Sans"/>
              <a:buChar char="•"/>
            </a:pPr>
            <a:r>
              <a:rPr lang="en-US" sz="2400">
                <a:solidFill>
                  <a:srgbClr val="404141"/>
                </a:solidFill>
                <a:latin typeface="PT Sans"/>
                <a:ea typeface="PT Sans"/>
                <a:cs typeface="PT Sans"/>
                <a:sym typeface="PT Sans"/>
              </a:rPr>
              <a:t>If charges, or any portion thereof, are sustained, the accused shall be found guilty.</a:t>
            </a:r>
            <a:endParaRPr sz="2400">
              <a:solidFill>
                <a:srgbClr val="404141"/>
              </a:solidFill>
              <a:latin typeface="PT Sans"/>
              <a:ea typeface="PT Sans"/>
              <a:cs typeface="PT Sans"/>
              <a:sym typeface="PT Sans"/>
            </a:endParaRPr>
          </a:p>
          <a:p>
            <a:pPr marL="342900" lvl="0" indent="-215900" algn="l" rtl="0">
              <a:lnSpc>
                <a:spcPct val="100000"/>
              </a:lnSpc>
              <a:spcBef>
                <a:spcPts val="400"/>
              </a:spcBef>
              <a:spcAft>
                <a:spcPts val="0"/>
              </a:spcAft>
              <a:buClr>
                <a:schemeClr val="dk1"/>
              </a:buClr>
              <a:buSzPts val="2000"/>
              <a:buFont typeface="Arial"/>
              <a:buNone/>
            </a:pPr>
            <a:endParaRPr sz="1000">
              <a:solidFill>
                <a:srgbClr val="404141"/>
              </a:solidFill>
              <a:latin typeface="PT Sans"/>
              <a:ea typeface="PT Sans"/>
              <a:cs typeface="PT Sans"/>
              <a:sym typeface="PT Sans"/>
            </a:endParaRPr>
          </a:p>
          <a:p>
            <a:pPr marL="342900" lvl="0" indent="-342900" algn="l" rtl="0">
              <a:lnSpc>
                <a:spcPct val="100000"/>
              </a:lnSpc>
              <a:spcBef>
                <a:spcPts val="400"/>
              </a:spcBef>
              <a:spcAft>
                <a:spcPts val="0"/>
              </a:spcAft>
              <a:buClr>
                <a:srgbClr val="404141"/>
              </a:buClr>
              <a:buSzPts val="2400"/>
              <a:buFont typeface="PT Sans"/>
              <a:buChar char="•"/>
            </a:pPr>
            <a:r>
              <a:rPr lang="en-US" sz="2400">
                <a:solidFill>
                  <a:srgbClr val="404141"/>
                </a:solidFill>
                <a:latin typeface="PT Sans"/>
                <a:ea typeface="PT Sans"/>
                <a:cs typeface="PT Sans"/>
                <a:sym typeface="PT Sans"/>
              </a:rPr>
              <a:t>On any portion of charges not sustained, the </a:t>
            </a:r>
            <a:endParaRPr sz="2400">
              <a:solidFill>
                <a:srgbClr val="404141"/>
              </a:solidFill>
              <a:latin typeface="PT Sans"/>
              <a:ea typeface="PT Sans"/>
              <a:cs typeface="PT Sans"/>
              <a:sym typeface="PT Sans"/>
            </a:endParaRPr>
          </a:p>
          <a:p>
            <a:pPr marL="342900" lvl="0" indent="0" algn="l" rtl="0">
              <a:lnSpc>
                <a:spcPct val="100000"/>
              </a:lnSpc>
              <a:spcBef>
                <a:spcPts val="0"/>
              </a:spcBef>
              <a:spcAft>
                <a:spcPts val="0"/>
              </a:spcAft>
              <a:buSzPts val="3200"/>
              <a:buNone/>
            </a:pPr>
            <a:r>
              <a:rPr lang="en-US" sz="2400">
                <a:solidFill>
                  <a:srgbClr val="404141"/>
                </a:solidFill>
                <a:latin typeface="PT Sans"/>
                <a:ea typeface="PT Sans"/>
                <a:cs typeface="PT Sans"/>
                <a:sym typeface="PT Sans"/>
              </a:rPr>
              <a:t>accused shall be found not guilty and those </a:t>
            </a:r>
            <a:endParaRPr sz="2400">
              <a:solidFill>
                <a:srgbClr val="404141"/>
              </a:solidFill>
              <a:latin typeface="PT Sans"/>
              <a:ea typeface="PT Sans"/>
              <a:cs typeface="PT Sans"/>
              <a:sym typeface="PT Sans"/>
            </a:endParaRPr>
          </a:p>
          <a:p>
            <a:pPr marL="342900" lvl="0" indent="0" algn="l" rtl="0">
              <a:lnSpc>
                <a:spcPct val="100000"/>
              </a:lnSpc>
              <a:spcBef>
                <a:spcPts val="0"/>
              </a:spcBef>
              <a:spcAft>
                <a:spcPts val="0"/>
              </a:spcAft>
              <a:buSzPts val="3200"/>
              <a:buNone/>
            </a:pPr>
            <a:r>
              <a:rPr lang="en-US" sz="2400">
                <a:solidFill>
                  <a:srgbClr val="404141"/>
                </a:solidFill>
                <a:latin typeface="PT Sans"/>
                <a:ea typeface="PT Sans"/>
                <a:cs typeface="PT Sans"/>
                <a:sym typeface="PT Sans"/>
              </a:rPr>
              <a:t>charges shall be dismissed.</a:t>
            </a:r>
            <a:endParaRPr sz="2400">
              <a:solidFill>
                <a:srgbClr val="404141"/>
              </a:solidFill>
              <a:latin typeface="PT Sans"/>
              <a:ea typeface="PT Sans"/>
              <a:cs typeface="PT Sans"/>
              <a:sym typeface="PT Sans"/>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sp>
        <p:nvSpPr>
          <p:cNvPr id="281" name="Google Shape;281;gabd9b6838e_0_36"/>
          <p:cNvSpPr txBox="1">
            <a:spLocks noGrp="1"/>
          </p:cNvSpPr>
          <p:nvPr>
            <p:ph type="title" idx="4294967295"/>
          </p:nvPr>
        </p:nvSpPr>
        <p:spPr>
          <a:xfrm>
            <a:off x="0" y="484900"/>
            <a:ext cx="9144000" cy="1194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Sample Sentencing Guidelines</a:t>
            </a:r>
            <a:endParaRPr b="1">
              <a:solidFill>
                <a:srgbClr val="FFFFFF"/>
              </a:solidFill>
              <a:latin typeface="PT Sans"/>
              <a:ea typeface="PT Sans"/>
              <a:cs typeface="PT Sans"/>
              <a:sym typeface="PT Sans"/>
            </a:endParaRPr>
          </a:p>
        </p:txBody>
      </p:sp>
      <p:sp>
        <p:nvSpPr>
          <p:cNvPr id="282" name="Google Shape;282;gabd9b6838e_0_36"/>
          <p:cNvSpPr txBox="1">
            <a:spLocks noGrp="1"/>
          </p:cNvSpPr>
          <p:nvPr>
            <p:ph type="body" idx="4294967295"/>
          </p:nvPr>
        </p:nvSpPr>
        <p:spPr>
          <a:xfrm>
            <a:off x="838500" y="1866725"/>
            <a:ext cx="8167800" cy="45261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1200"/>
              </a:spcBef>
              <a:spcAft>
                <a:spcPts val="0"/>
              </a:spcAft>
              <a:buClr>
                <a:schemeClr val="dk1"/>
              </a:buClr>
              <a:buSzPts val="1100"/>
              <a:buFont typeface="Arial"/>
              <a:buNone/>
            </a:pPr>
            <a:r>
              <a:rPr lang="en-US" sz="2400">
                <a:solidFill>
                  <a:srgbClr val="404141"/>
                </a:solidFill>
                <a:latin typeface="PT Sans"/>
                <a:ea typeface="PT Sans"/>
                <a:cs typeface="PT Sans"/>
                <a:sym typeface="PT Sans"/>
              </a:rPr>
              <a:t>Article XXV Section 5 leaves the sentencing decision solely at the discretion of the Presiding officer.</a:t>
            </a:r>
            <a:endParaRPr sz="2400">
              <a:solidFill>
                <a:srgbClr val="404141"/>
              </a:solidFill>
              <a:latin typeface="PT Sans"/>
              <a:ea typeface="PT Sans"/>
              <a:cs typeface="PT Sans"/>
              <a:sym typeface="PT Sans"/>
            </a:endParaRPr>
          </a:p>
          <a:p>
            <a:pPr marL="0" lvl="0" indent="0" algn="l" rtl="0">
              <a:lnSpc>
                <a:spcPct val="100000"/>
              </a:lnSpc>
              <a:spcBef>
                <a:spcPts val="1200"/>
              </a:spcBef>
              <a:spcAft>
                <a:spcPts val="0"/>
              </a:spcAft>
              <a:buClr>
                <a:schemeClr val="dk1"/>
              </a:buClr>
              <a:buSzPts val="1100"/>
              <a:buFont typeface="Arial"/>
              <a:buNone/>
            </a:pPr>
            <a:r>
              <a:rPr lang="en-US" sz="2400">
                <a:solidFill>
                  <a:srgbClr val="404141"/>
                </a:solidFill>
                <a:latin typeface="PT Sans"/>
                <a:ea typeface="PT Sans"/>
                <a:cs typeface="PT Sans"/>
                <a:sym typeface="PT Sans"/>
              </a:rPr>
              <a:t>While there are no specific guidelines here are some suggestions:</a:t>
            </a:r>
            <a:endParaRPr sz="2400">
              <a:solidFill>
                <a:srgbClr val="404141"/>
              </a:solidFill>
              <a:latin typeface="PT Sans"/>
              <a:ea typeface="PT Sans"/>
              <a:cs typeface="PT Sans"/>
              <a:sym typeface="PT Sans"/>
            </a:endParaRPr>
          </a:p>
          <a:p>
            <a:pPr marL="0" lvl="0" indent="0" algn="l" rtl="0">
              <a:lnSpc>
                <a:spcPct val="100000"/>
              </a:lnSpc>
              <a:spcBef>
                <a:spcPts val="1200"/>
              </a:spcBef>
              <a:spcAft>
                <a:spcPts val="0"/>
              </a:spcAft>
              <a:buClr>
                <a:schemeClr val="dk1"/>
              </a:buClr>
              <a:buSzPts val="1100"/>
              <a:buFont typeface="Arial"/>
              <a:buNone/>
            </a:pPr>
            <a:r>
              <a:rPr lang="en-US" sz="1000">
                <a:solidFill>
                  <a:srgbClr val="404141"/>
                </a:solidFill>
                <a:latin typeface="PT Sans"/>
                <a:ea typeface="PT Sans"/>
                <a:cs typeface="PT Sans"/>
                <a:sym typeface="PT Sans"/>
              </a:rPr>
              <a:t> </a:t>
            </a:r>
            <a:r>
              <a:rPr lang="en-US" sz="800">
                <a:solidFill>
                  <a:srgbClr val="404141"/>
                </a:solidFill>
                <a:latin typeface="PT Sans"/>
                <a:ea typeface="PT Sans"/>
                <a:cs typeface="PT Sans"/>
                <a:sym typeface="PT Sans"/>
              </a:rPr>
              <a:t> </a:t>
            </a:r>
            <a:endParaRPr sz="800">
              <a:solidFill>
                <a:srgbClr val="404141"/>
              </a:solidFill>
              <a:latin typeface="PT Sans"/>
              <a:ea typeface="PT Sans"/>
              <a:cs typeface="PT Sans"/>
              <a:sym typeface="PT Sans"/>
            </a:endParaRPr>
          </a:p>
          <a:p>
            <a:pPr marL="457200" lvl="0" indent="-381000" algn="l" rtl="0">
              <a:lnSpc>
                <a:spcPct val="100000"/>
              </a:lnSpc>
              <a:spcBef>
                <a:spcPts val="1200"/>
              </a:spcBef>
              <a:spcAft>
                <a:spcPts val="0"/>
              </a:spcAft>
              <a:buClr>
                <a:srgbClr val="404141"/>
              </a:buClr>
              <a:buSzPts val="2400"/>
              <a:buFont typeface="PT Sans"/>
              <a:buChar char="•"/>
            </a:pPr>
            <a:r>
              <a:rPr lang="en-US" sz="2400">
                <a:solidFill>
                  <a:srgbClr val="404141"/>
                </a:solidFill>
                <a:latin typeface="PT Sans"/>
                <a:ea typeface="PT Sans"/>
                <a:cs typeface="PT Sans"/>
                <a:sym typeface="PT Sans"/>
              </a:rPr>
              <a:t>When imposing a fine, hold 50% in abeyance contingent that there are no more violations over the course of the next 24 months. If there are any additional         violations, the portion of the fine held in                 abeyance will become due and payable.</a:t>
            </a:r>
            <a:endParaRPr sz="2400">
              <a:solidFill>
                <a:srgbClr val="404141"/>
              </a:solidFill>
              <a:latin typeface="PT Sans"/>
              <a:ea typeface="PT Sans"/>
              <a:cs typeface="PT Sans"/>
              <a:sym typeface="PT Sans"/>
            </a:endParaRPr>
          </a:p>
          <a:p>
            <a:pPr marL="0" lvl="0" indent="0" algn="l" rtl="0">
              <a:lnSpc>
                <a:spcPct val="100000"/>
              </a:lnSpc>
              <a:spcBef>
                <a:spcPts val="1200"/>
              </a:spcBef>
              <a:spcAft>
                <a:spcPts val="0"/>
              </a:spcAft>
              <a:buClr>
                <a:schemeClr val="dk1"/>
              </a:buClr>
              <a:buSzPts val="1100"/>
              <a:buFont typeface="Arial"/>
              <a:buNone/>
            </a:pPr>
            <a:r>
              <a:rPr lang="en-US" sz="2400">
                <a:solidFill>
                  <a:srgbClr val="404141"/>
                </a:solidFill>
                <a:latin typeface="PT Sans"/>
                <a:ea typeface="PT Sans"/>
                <a:cs typeface="PT Sans"/>
                <a:sym typeface="PT Sans"/>
              </a:rPr>
              <a:t> </a:t>
            </a:r>
            <a:endParaRPr sz="2400">
              <a:solidFill>
                <a:srgbClr val="404141"/>
              </a:solidFill>
              <a:latin typeface="PT Sans"/>
              <a:ea typeface="PT Sans"/>
              <a:cs typeface="PT Sans"/>
              <a:sym typeface="PT Sans"/>
            </a:endParaRPr>
          </a:p>
          <a:p>
            <a:pPr marL="0" lvl="0" indent="0" algn="l" rtl="0">
              <a:lnSpc>
                <a:spcPct val="100000"/>
              </a:lnSpc>
              <a:spcBef>
                <a:spcPts val="1200"/>
              </a:spcBef>
              <a:spcAft>
                <a:spcPts val="0"/>
              </a:spcAft>
              <a:buClr>
                <a:schemeClr val="dk1"/>
              </a:buClr>
              <a:buSzPts val="1100"/>
              <a:buFont typeface="Arial"/>
              <a:buNone/>
            </a:pPr>
            <a:r>
              <a:rPr lang="en-US" sz="2400">
                <a:solidFill>
                  <a:srgbClr val="404141"/>
                </a:solidFill>
                <a:latin typeface="PT Sans"/>
                <a:ea typeface="PT Sans"/>
                <a:cs typeface="PT Sans"/>
                <a:sym typeface="PT Sans"/>
              </a:rPr>
              <a:t> </a:t>
            </a:r>
            <a:endParaRPr sz="2400">
              <a:solidFill>
                <a:srgbClr val="404141"/>
              </a:solidFill>
              <a:latin typeface="PT Sans"/>
              <a:ea typeface="PT Sans"/>
              <a:cs typeface="PT Sans"/>
              <a:sym typeface="PT Sans"/>
            </a:endParaRPr>
          </a:p>
          <a:p>
            <a:pPr marL="0" lvl="0" indent="0" algn="l" rtl="0">
              <a:lnSpc>
                <a:spcPct val="100000"/>
              </a:lnSpc>
              <a:spcBef>
                <a:spcPts val="1200"/>
              </a:spcBef>
              <a:spcAft>
                <a:spcPts val="0"/>
              </a:spcAft>
              <a:buClr>
                <a:schemeClr val="dk1"/>
              </a:buClr>
              <a:buSzPts val="1100"/>
              <a:buFont typeface="Arial"/>
              <a:buNone/>
            </a:pPr>
            <a:r>
              <a:rPr lang="en-US" sz="2400">
                <a:solidFill>
                  <a:srgbClr val="404141"/>
                </a:solidFill>
                <a:latin typeface="PT Sans"/>
                <a:ea typeface="PT Sans"/>
                <a:cs typeface="PT Sans"/>
                <a:sym typeface="PT Sans"/>
              </a:rPr>
              <a:t>When imposing a nonmonetary sentence, such as upgrade classes, drug or alcohol treatment, anger management, set a specific time limit in which it must be completed and if not the portion of the fine held in abeyance will become due and payable.</a:t>
            </a:r>
            <a:endParaRPr sz="2400">
              <a:solidFill>
                <a:srgbClr val="404141"/>
              </a:solidFill>
              <a:latin typeface="PT Sans"/>
              <a:ea typeface="PT Sans"/>
              <a:cs typeface="PT Sans"/>
              <a:sym typeface="PT Sans"/>
            </a:endParaRPr>
          </a:p>
          <a:p>
            <a:pPr marL="0" lvl="0" indent="0" algn="l" rtl="0">
              <a:lnSpc>
                <a:spcPct val="100000"/>
              </a:lnSpc>
              <a:spcBef>
                <a:spcPts val="1200"/>
              </a:spcBef>
              <a:spcAft>
                <a:spcPts val="0"/>
              </a:spcAft>
              <a:buClr>
                <a:schemeClr val="dk1"/>
              </a:buClr>
              <a:buSzPts val="1100"/>
              <a:buFont typeface="Arial"/>
              <a:buNone/>
            </a:pPr>
            <a:r>
              <a:rPr lang="en-US" sz="2400">
                <a:solidFill>
                  <a:srgbClr val="404141"/>
                </a:solidFill>
                <a:latin typeface="PT Sans"/>
                <a:ea typeface="PT Sans"/>
                <a:cs typeface="PT Sans"/>
                <a:sym typeface="PT Sans"/>
              </a:rPr>
              <a:t> </a:t>
            </a:r>
            <a:endParaRPr sz="2400">
              <a:solidFill>
                <a:srgbClr val="404141"/>
              </a:solidFill>
              <a:latin typeface="PT Sans"/>
              <a:ea typeface="PT Sans"/>
              <a:cs typeface="PT Sans"/>
              <a:sym typeface="PT Sans"/>
            </a:endParaRPr>
          </a:p>
          <a:p>
            <a:pPr marL="0" lvl="0" indent="0" algn="l" rtl="0">
              <a:lnSpc>
                <a:spcPct val="100000"/>
              </a:lnSpc>
              <a:spcBef>
                <a:spcPts val="1200"/>
              </a:spcBef>
              <a:spcAft>
                <a:spcPts val="0"/>
              </a:spcAft>
              <a:buClr>
                <a:schemeClr val="dk1"/>
              </a:buClr>
              <a:buSzPts val="1100"/>
              <a:buFont typeface="Arial"/>
              <a:buNone/>
            </a:pPr>
            <a:r>
              <a:rPr lang="en-US" sz="2400">
                <a:solidFill>
                  <a:srgbClr val="404141"/>
                </a:solidFill>
                <a:latin typeface="PT Sans"/>
                <a:ea typeface="PT Sans"/>
                <a:cs typeface="PT Sans"/>
                <a:sym typeface="PT Sans"/>
              </a:rPr>
              <a:t>Nonmonetary sentencing is in full force and affect during an appeal. </a:t>
            </a:r>
            <a:endParaRPr sz="2400">
              <a:solidFill>
                <a:srgbClr val="404141"/>
              </a:solidFill>
              <a:latin typeface="PT Sans"/>
              <a:ea typeface="PT Sans"/>
              <a:cs typeface="PT Sans"/>
              <a:sym typeface="PT Sans"/>
            </a:endParaRPr>
          </a:p>
          <a:p>
            <a:pPr marL="342900" lvl="0" indent="0" algn="l" rtl="0">
              <a:lnSpc>
                <a:spcPct val="100000"/>
              </a:lnSpc>
              <a:spcBef>
                <a:spcPts val="1200"/>
              </a:spcBef>
              <a:spcAft>
                <a:spcPts val="0"/>
              </a:spcAft>
              <a:buSzPts val="3200"/>
              <a:buNone/>
            </a:pPr>
            <a:endParaRPr sz="2400">
              <a:solidFill>
                <a:srgbClr val="404141"/>
              </a:solidFill>
              <a:latin typeface="PT Sans"/>
              <a:ea typeface="PT Sans"/>
              <a:cs typeface="PT Sans"/>
              <a:sym typeface="PT Sans"/>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sp>
        <p:nvSpPr>
          <p:cNvPr id="287" name="Google Shape;287;gb716b267bc_0_2"/>
          <p:cNvSpPr txBox="1">
            <a:spLocks noGrp="1"/>
          </p:cNvSpPr>
          <p:nvPr>
            <p:ph type="title" idx="4294967295"/>
          </p:nvPr>
        </p:nvSpPr>
        <p:spPr>
          <a:xfrm>
            <a:off x="0" y="484900"/>
            <a:ext cx="9144000" cy="1194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Sample Sentencing Guidelines</a:t>
            </a:r>
            <a:endParaRPr b="1">
              <a:solidFill>
                <a:srgbClr val="FFFFFF"/>
              </a:solidFill>
              <a:latin typeface="PT Sans"/>
              <a:ea typeface="PT Sans"/>
              <a:cs typeface="PT Sans"/>
              <a:sym typeface="PT Sans"/>
            </a:endParaRPr>
          </a:p>
        </p:txBody>
      </p:sp>
      <p:sp>
        <p:nvSpPr>
          <p:cNvPr id="288" name="Google Shape;288;gb716b267bc_0_2"/>
          <p:cNvSpPr txBox="1">
            <a:spLocks noGrp="1"/>
          </p:cNvSpPr>
          <p:nvPr>
            <p:ph type="body" idx="4294967295"/>
          </p:nvPr>
        </p:nvSpPr>
        <p:spPr>
          <a:xfrm>
            <a:off x="838500" y="1866725"/>
            <a:ext cx="8167800" cy="45261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1200"/>
              </a:spcBef>
              <a:spcAft>
                <a:spcPts val="0"/>
              </a:spcAft>
              <a:buSzPts val="1100"/>
              <a:buNone/>
            </a:pPr>
            <a:r>
              <a:rPr lang="en-US" sz="2400">
                <a:solidFill>
                  <a:srgbClr val="404141"/>
                </a:solidFill>
                <a:latin typeface="PT Sans"/>
                <a:ea typeface="PT Sans"/>
                <a:cs typeface="PT Sans"/>
                <a:sym typeface="PT Sans"/>
              </a:rPr>
              <a:t>While there are no specific guidelines here are some suggestions:</a:t>
            </a:r>
            <a:endParaRPr sz="2400">
              <a:solidFill>
                <a:srgbClr val="404141"/>
              </a:solidFill>
              <a:latin typeface="PT Sans"/>
              <a:ea typeface="PT Sans"/>
              <a:cs typeface="PT Sans"/>
              <a:sym typeface="PT Sans"/>
            </a:endParaRPr>
          </a:p>
          <a:p>
            <a:pPr marL="0" lvl="0" indent="0" algn="l" rtl="0">
              <a:lnSpc>
                <a:spcPct val="100000"/>
              </a:lnSpc>
              <a:spcBef>
                <a:spcPts val="1200"/>
              </a:spcBef>
              <a:spcAft>
                <a:spcPts val="0"/>
              </a:spcAft>
              <a:buSzPts val="1100"/>
              <a:buNone/>
            </a:pPr>
            <a:r>
              <a:rPr lang="en-US" sz="1000">
                <a:solidFill>
                  <a:srgbClr val="404141"/>
                </a:solidFill>
                <a:latin typeface="PT Sans"/>
                <a:ea typeface="PT Sans"/>
                <a:cs typeface="PT Sans"/>
                <a:sym typeface="PT Sans"/>
              </a:rPr>
              <a:t> </a:t>
            </a:r>
            <a:r>
              <a:rPr lang="en-US" sz="800">
                <a:solidFill>
                  <a:srgbClr val="404141"/>
                </a:solidFill>
                <a:latin typeface="PT Sans"/>
                <a:ea typeface="PT Sans"/>
                <a:cs typeface="PT Sans"/>
                <a:sym typeface="PT Sans"/>
              </a:rPr>
              <a:t> </a:t>
            </a:r>
            <a:endParaRPr sz="800">
              <a:solidFill>
                <a:srgbClr val="404141"/>
              </a:solidFill>
              <a:latin typeface="PT Sans"/>
              <a:ea typeface="PT Sans"/>
              <a:cs typeface="PT Sans"/>
              <a:sym typeface="PT Sans"/>
            </a:endParaRPr>
          </a:p>
          <a:p>
            <a:pPr marL="457200" lvl="0" indent="-381000" algn="l" rtl="0">
              <a:lnSpc>
                <a:spcPct val="100000"/>
              </a:lnSpc>
              <a:spcBef>
                <a:spcPts val="1200"/>
              </a:spcBef>
              <a:spcAft>
                <a:spcPts val="0"/>
              </a:spcAft>
              <a:buClr>
                <a:srgbClr val="404141"/>
              </a:buClr>
              <a:buSzPts val="2400"/>
              <a:buFont typeface="PT Sans"/>
              <a:buChar char="•"/>
            </a:pPr>
            <a:r>
              <a:rPr lang="en-US" sz="2400">
                <a:solidFill>
                  <a:srgbClr val="404141"/>
                </a:solidFill>
                <a:latin typeface="PT Sans"/>
                <a:ea typeface="PT Sans"/>
                <a:cs typeface="PT Sans"/>
                <a:sym typeface="PT Sans"/>
              </a:rPr>
              <a:t>When imposing a nonmonetary sentence, such as upgrade classes, drug or alcohol treatment, anger management, set a specific time limit in which it must be completed and if not the portion of the fine held in abeyance will become due and payable.</a:t>
            </a:r>
            <a:endParaRPr sz="2400">
              <a:solidFill>
                <a:srgbClr val="404141"/>
              </a:solidFill>
              <a:latin typeface="PT Sans"/>
              <a:ea typeface="PT Sans"/>
              <a:cs typeface="PT Sans"/>
              <a:sym typeface="PT Sans"/>
            </a:endParaRPr>
          </a:p>
          <a:p>
            <a:pPr marL="457200" lvl="0" indent="-381000" algn="l" rtl="0">
              <a:lnSpc>
                <a:spcPct val="100000"/>
              </a:lnSpc>
              <a:spcBef>
                <a:spcPts val="0"/>
              </a:spcBef>
              <a:spcAft>
                <a:spcPts val="0"/>
              </a:spcAft>
              <a:buClr>
                <a:srgbClr val="404141"/>
              </a:buClr>
              <a:buSzPts val="2400"/>
              <a:buFont typeface="PT Sans"/>
              <a:buChar char="•"/>
            </a:pPr>
            <a:r>
              <a:rPr lang="en-US" sz="2400">
                <a:solidFill>
                  <a:srgbClr val="404141"/>
                </a:solidFill>
                <a:latin typeface="PT Sans"/>
                <a:ea typeface="PT Sans"/>
                <a:cs typeface="PT Sans"/>
                <a:sym typeface="PT Sans"/>
              </a:rPr>
              <a:t>Nonmonetary sentencing is in full force and               effect during an appeal. </a:t>
            </a:r>
            <a:endParaRPr sz="2400">
              <a:solidFill>
                <a:srgbClr val="404141"/>
              </a:solidFill>
              <a:latin typeface="PT Sans"/>
              <a:ea typeface="PT Sans"/>
              <a:cs typeface="PT Sans"/>
              <a:sym typeface="PT Sans"/>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292"/>
        <p:cNvGrpSpPr/>
        <p:nvPr/>
      </p:nvGrpSpPr>
      <p:grpSpPr>
        <a:xfrm>
          <a:off x="0" y="0"/>
          <a:ext cx="0" cy="0"/>
          <a:chOff x="0" y="0"/>
          <a:chExt cx="0" cy="0"/>
        </a:xfrm>
      </p:grpSpPr>
      <p:sp>
        <p:nvSpPr>
          <p:cNvPr id="293" name="Google Shape;293;gb54f689b3f_0_5"/>
          <p:cNvSpPr txBox="1">
            <a:spLocks noGrp="1"/>
          </p:cNvSpPr>
          <p:nvPr>
            <p:ph type="title" idx="4294967295"/>
          </p:nvPr>
        </p:nvSpPr>
        <p:spPr>
          <a:xfrm>
            <a:off x="0" y="484900"/>
            <a:ext cx="9144000" cy="1194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Trial Agenda</a:t>
            </a:r>
            <a:endParaRPr b="1">
              <a:solidFill>
                <a:srgbClr val="FFFFFF"/>
              </a:solidFill>
              <a:latin typeface="PT Sans"/>
              <a:ea typeface="PT Sans"/>
              <a:cs typeface="PT Sans"/>
              <a:sym typeface="PT Sans"/>
            </a:endParaRPr>
          </a:p>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Article XXV, Trials and Appeals</a:t>
            </a:r>
            <a:endParaRPr b="1">
              <a:solidFill>
                <a:srgbClr val="FFFFFF"/>
              </a:solidFill>
              <a:latin typeface="PT Sans"/>
              <a:ea typeface="PT Sans"/>
              <a:cs typeface="PT Sans"/>
              <a:sym typeface="PT Sans"/>
            </a:endParaRPr>
          </a:p>
        </p:txBody>
      </p:sp>
      <p:sp>
        <p:nvSpPr>
          <p:cNvPr id="294" name="Google Shape;294;gb54f689b3f_0_5"/>
          <p:cNvSpPr txBox="1">
            <a:spLocks noGrp="1"/>
          </p:cNvSpPr>
          <p:nvPr>
            <p:ph type="body" idx="4294967295"/>
          </p:nvPr>
        </p:nvSpPr>
        <p:spPr>
          <a:xfrm>
            <a:off x="0" y="2867900"/>
            <a:ext cx="9144000" cy="26766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560"/>
              </a:spcBef>
              <a:spcAft>
                <a:spcPts val="0"/>
              </a:spcAft>
              <a:buNone/>
            </a:pPr>
            <a:r>
              <a:rPr lang="en-US">
                <a:latin typeface="PT Sans"/>
                <a:ea typeface="PT Sans"/>
                <a:cs typeface="PT Sans"/>
                <a:sym typeface="PT Sans"/>
              </a:rPr>
              <a:t>Does anyone have questions on the </a:t>
            </a:r>
            <a:endParaRPr>
              <a:latin typeface="PT Sans"/>
              <a:ea typeface="PT Sans"/>
              <a:cs typeface="PT Sans"/>
              <a:sym typeface="PT Sans"/>
            </a:endParaRPr>
          </a:p>
          <a:p>
            <a:pPr marL="0" lvl="0" indent="0" algn="ctr" rtl="0">
              <a:lnSpc>
                <a:spcPct val="100000"/>
              </a:lnSpc>
              <a:spcBef>
                <a:spcPts val="560"/>
              </a:spcBef>
              <a:spcAft>
                <a:spcPts val="0"/>
              </a:spcAft>
              <a:buNone/>
            </a:pPr>
            <a:r>
              <a:rPr lang="en-US" b="1">
                <a:latin typeface="PT Sans"/>
                <a:ea typeface="PT Sans"/>
                <a:cs typeface="PT Sans"/>
                <a:sym typeface="PT Sans"/>
              </a:rPr>
              <a:t>proceedings </a:t>
            </a:r>
            <a:r>
              <a:rPr lang="en-US">
                <a:latin typeface="PT Sans"/>
                <a:ea typeface="PT Sans"/>
                <a:cs typeface="PT Sans"/>
                <a:sym typeface="PT Sans"/>
              </a:rPr>
              <a:t>of a Trial?</a:t>
            </a:r>
            <a:endParaRPr>
              <a:solidFill>
                <a:srgbClr val="404141"/>
              </a:solidFill>
              <a:latin typeface="PT Sans"/>
              <a:ea typeface="PT Sans"/>
              <a:cs typeface="PT Sans"/>
              <a:sym typeface="PT Sans"/>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298"/>
        <p:cNvGrpSpPr/>
        <p:nvPr/>
      </p:nvGrpSpPr>
      <p:grpSpPr>
        <a:xfrm>
          <a:off x="0" y="0"/>
          <a:ext cx="0" cy="0"/>
          <a:chOff x="0" y="0"/>
          <a:chExt cx="0" cy="0"/>
        </a:xfrm>
      </p:grpSpPr>
      <p:sp>
        <p:nvSpPr>
          <p:cNvPr id="299" name="Google Shape;299;p27"/>
          <p:cNvSpPr txBox="1">
            <a:spLocks noGrp="1"/>
          </p:cNvSpPr>
          <p:nvPr>
            <p:ph type="title" idx="4294967295"/>
          </p:nvPr>
        </p:nvSpPr>
        <p:spPr>
          <a:xfrm>
            <a:off x="0" y="503250"/>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FINES</a:t>
            </a:r>
            <a:endParaRPr b="1">
              <a:solidFill>
                <a:srgbClr val="FFFFFF"/>
              </a:solidFill>
              <a:latin typeface="PT Sans"/>
              <a:ea typeface="PT Sans"/>
              <a:cs typeface="PT Sans"/>
              <a:sym typeface="PT Sans"/>
            </a:endParaRPr>
          </a:p>
        </p:txBody>
      </p:sp>
      <p:sp>
        <p:nvSpPr>
          <p:cNvPr id="300" name="Google Shape;300;p27"/>
          <p:cNvSpPr txBox="1">
            <a:spLocks noGrp="1"/>
          </p:cNvSpPr>
          <p:nvPr>
            <p:ph type="body" idx="4294967295"/>
          </p:nvPr>
        </p:nvSpPr>
        <p:spPr>
          <a:xfrm>
            <a:off x="1113900" y="2097675"/>
            <a:ext cx="6916200" cy="38022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800"/>
              </a:spcBef>
              <a:spcAft>
                <a:spcPts val="0"/>
              </a:spcAft>
              <a:buSzPts val="3200"/>
              <a:buNone/>
            </a:pPr>
            <a:r>
              <a:rPr lang="en-US" sz="4000" b="1">
                <a:solidFill>
                  <a:srgbClr val="7E9C3D"/>
                </a:solidFill>
                <a:latin typeface="PT Sans"/>
                <a:ea typeface="PT Sans"/>
                <a:cs typeface="PT Sans"/>
                <a:sym typeface="PT Sans"/>
              </a:rPr>
              <a:t>$100.00 </a:t>
            </a:r>
            <a:r>
              <a:rPr lang="en-US" sz="4000" b="1" i="1">
                <a:solidFill>
                  <a:srgbClr val="7E9C3D"/>
                </a:solidFill>
                <a:latin typeface="PT Sans"/>
                <a:ea typeface="PT Sans"/>
                <a:cs typeface="PT Sans"/>
                <a:sym typeface="PT Sans"/>
              </a:rPr>
              <a:t>OR LESS</a:t>
            </a:r>
            <a:endParaRPr b="1" i="1">
              <a:solidFill>
                <a:srgbClr val="7E9C3D"/>
              </a:solidFill>
              <a:latin typeface="PT Sans"/>
              <a:ea typeface="PT Sans"/>
              <a:cs typeface="PT Sans"/>
              <a:sym typeface="PT Sans"/>
            </a:endParaRPr>
          </a:p>
          <a:p>
            <a:pPr marL="342900" lvl="0" indent="-342900" algn="l" rtl="0">
              <a:lnSpc>
                <a:spcPct val="100000"/>
              </a:lnSpc>
              <a:spcBef>
                <a:spcPts val="480"/>
              </a:spcBef>
              <a:spcAft>
                <a:spcPts val="0"/>
              </a:spcAft>
              <a:buClr>
                <a:srgbClr val="404141"/>
              </a:buClr>
              <a:buSzPts val="2400"/>
              <a:buFont typeface="PT Sans"/>
              <a:buChar char="•"/>
            </a:pPr>
            <a:r>
              <a:rPr lang="en-US" sz="2400">
                <a:solidFill>
                  <a:srgbClr val="404141"/>
                </a:solidFill>
                <a:latin typeface="PT Sans"/>
                <a:ea typeface="PT Sans"/>
                <a:cs typeface="PT Sans"/>
                <a:sym typeface="PT Sans"/>
              </a:rPr>
              <a:t>Shall be due and payable when imposed </a:t>
            </a:r>
            <a:endParaRPr sz="2400">
              <a:solidFill>
                <a:srgbClr val="404141"/>
              </a:solidFill>
              <a:latin typeface="PT Sans"/>
              <a:ea typeface="PT Sans"/>
              <a:cs typeface="PT Sans"/>
              <a:sym typeface="PT Sans"/>
            </a:endParaRPr>
          </a:p>
          <a:p>
            <a:pPr marL="342900" lvl="0" indent="-342900" algn="l" rtl="0">
              <a:lnSpc>
                <a:spcPct val="100000"/>
              </a:lnSpc>
              <a:spcBef>
                <a:spcPts val="360"/>
              </a:spcBef>
              <a:spcAft>
                <a:spcPts val="0"/>
              </a:spcAft>
              <a:buClr>
                <a:srgbClr val="404141"/>
              </a:buClr>
              <a:buSzPts val="2400"/>
              <a:buFont typeface="PT Sans"/>
              <a:buChar char="•"/>
            </a:pPr>
            <a:r>
              <a:rPr lang="en-US" sz="2400">
                <a:solidFill>
                  <a:srgbClr val="404141"/>
                </a:solidFill>
                <a:latin typeface="PT Sans"/>
                <a:ea typeface="PT Sans"/>
                <a:cs typeface="PT Sans"/>
                <a:sym typeface="PT Sans"/>
              </a:rPr>
              <a:t>Unless a longer period is provided by the trial board</a:t>
            </a:r>
            <a:endParaRPr sz="2400">
              <a:solidFill>
                <a:srgbClr val="404141"/>
              </a:solidFill>
              <a:latin typeface="PT Sans"/>
              <a:ea typeface="PT Sans"/>
              <a:cs typeface="PT Sans"/>
              <a:sym typeface="PT Sans"/>
            </a:endParaRPr>
          </a:p>
          <a:p>
            <a:pPr marL="342900" lvl="0" indent="-228600" algn="l" rtl="0">
              <a:lnSpc>
                <a:spcPct val="100000"/>
              </a:lnSpc>
              <a:spcBef>
                <a:spcPts val="360"/>
              </a:spcBef>
              <a:spcAft>
                <a:spcPts val="0"/>
              </a:spcAft>
              <a:buClr>
                <a:schemeClr val="dk1"/>
              </a:buClr>
              <a:buSzPts val="1800"/>
              <a:buFont typeface="Arial"/>
              <a:buNone/>
            </a:pPr>
            <a:endParaRPr sz="1800">
              <a:solidFill>
                <a:srgbClr val="404141"/>
              </a:solidFill>
              <a:latin typeface="PT Sans"/>
              <a:ea typeface="PT Sans"/>
              <a:cs typeface="PT Sans"/>
              <a:sym typeface="PT Sans"/>
            </a:endParaRPr>
          </a:p>
          <a:p>
            <a:pPr marL="0" lvl="0" indent="0" algn="l" rtl="0">
              <a:lnSpc>
                <a:spcPct val="100000"/>
              </a:lnSpc>
              <a:spcBef>
                <a:spcPts val="800"/>
              </a:spcBef>
              <a:spcAft>
                <a:spcPts val="0"/>
              </a:spcAft>
              <a:buSzPts val="3200"/>
              <a:buNone/>
            </a:pPr>
            <a:r>
              <a:rPr lang="en-US" sz="4000" b="1">
                <a:solidFill>
                  <a:srgbClr val="7E9C3D"/>
                </a:solidFill>
                <a:latin typeface="PT Sans"/>
                <a:ea typeface="PT Sans"/>
                <a:cs typeface="PT Sans"/>
                <a:sym typeface="PT Sans"/>
              </a:rPr>
              <a:t>$100.00 </a:t>
            </a:r>
            <a:r>
              <a:rPr lang="en-US" sz="4000" b="1" i="1">
                <a:solidFill>
                  <a:srgbClr val="7E9C3D"/>
                </a:solidFill>
                <a:latin typeface="PT Sans"/>
                <a:ea typeface="PT Sans"/>
                <a:cs typeface="PT Sans"/>
                <a:sym typeface="PT Sans"/>
              </a:rPr>
              <a:t>TO </a:t>
            </a:r>
            <a:r>
              <a:rPr lang="en-US" sz="4000" b="1">
                <a:solidFill>
                  <a:srgbClr val="7E9C3D"/>
                </a:solidFill>
                <a:latin typeface="PT Sans"/>
                <a:ea typeface="PT Sans"/>
                <a:cs typeface="PT Sans"/>
                <a:sym typeface="PT Sans"/>
              </a:rPr>
              <a:t>$500.00</a:t>
            </a:r>
            <a:endParaRPr b="1">
              <a:solidFill>
                <a:srgbClr val="7E9C3D"/>
              </a:solidFill>
              <a:latin typeface="PT Sans"/>
              <a:ea typeface="PT Sans"/>
              <a:cs typeface="PT Sans"/>
              <a:sym typeface="PT Sans"/>
            </a:endParaRPr>
          </a:p>
          <a:p>
            <a:pPr marL="342900" lvl="0" indent="-342900" algn="l" rtl="0">
              <a:lnSpc>
                <a:spcPct val="100000"/>
              </a:lnSpc>
              <a:spcBef>
                <a:spcPts val="480"/>
              </a:spcBef>
              <a:spcAft>
                <a:spcPts val="0"/>
              </a:spcAft>
              <a:buClr>
                <a:srgbClr val="404141"/>
              </a:buClr>
              <a:buSzPts val="2400"/>
              <a:buFont typeface="PT Sans"/>
              <a:buChar char="•"/>
            </a:pPr>
            <a:r>
              <a:rPr lang="en-US" sz="2400">
                <a:solidFill>
                  <a:srgbClr val="404141"/>
                </a:solidFill>
                <a:latin typeface="PT Sans"/>
                <a:ea typeface="PT Sans"/>
                <a:cs typeface="PT Sans"/>
                <a:sym typeface="PT Sans"/>
              </a:rPr>
              <a:t>50% of fine payable when imposed and the remaining balance within 3 months</a:t>
            </a:r>
            <a:endParaRPr sz="1800">
              <a:solidFill>
                <a:srgbClr val="404141"/>
              </a:solidFill>
              <a:latin typeface="PT Sans"/>
              <a:ea typeface="PT Sans"/>
              <a:cs typeface="PT Sans"/>
              <a:sym typeface="PT Sans"/>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304"/>
        <p:cNvGrpSpPr/>
        <p:nvPr/>
      </p:nvGrpSpPr>
      <p:grpSpPr>
        <a:xfrm>
          <a:off x="0" y="0"/>
          <a:ext cx="0" cy="0"/>
          <a:chOff x="0" y="0"/>
          <a:chExt cx="0" cy="0"/>
        </a:xfrm>
      </p:grpSpPr>
      <p:sp>
        <p:nvSpPr>
          <p:cNvPr id="305" name="Google Shape;305;p28"/>
          <p:cNvSpPr txBox="1">
            <a:spLocks noGrp="1"/>
          </p:cNvSpPr>
          <p:nvPr>
            <p:ph type="title" idx="4294967295"/>
          </p:nvPr>
        </p:nvSpPr>
        <p:spPr>
          <a:xfrm>
            <a:off x="0" y="503250"/>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FINES</a:t>
            </a:r>
            <a:endParaRPr b="1">
              <a:solidFill>
                <a:srgbClr val="FFFFFF"/>
              </a:solidFill>
              <a:latin typeface="PT Sans"/>
              <a:ea typeface="PT Sans"/>
              <a:cs typeface="PT Sans"/>
              <a:sym typeface="PT Sans"/>
            </a:endParaRPr>
          </a:p>
        </p:txBody>
      </p:sp>
      <p:sp>
        <p:nvSpPr>
          <p:cNvPr id="306" name="Google Shape;306;p28"/>
          <p:cNvSpPr txBox="1">
            <a:spLocks noGrp="1"/>
          </p:cNvSpPr>
          <p:nvPr>
            <p:ph type="body" idx="4294967295"/>
          </p:nvPr>
        </p:nvSpPr>
        <p:spPr>
          <a:xfrm>
            <a:off x="457200" y="2026600"/>
            <a:ext cx="7095000" cy="3606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3200"/>
              <a:buNone/>
            </a:pPr>
            <a:r>
              <a:rPr lang="en-US" b="1">
                <a:solidFill>
                  <a:srgbClr val="7E9C3D"/>
                </a:solidFill>
                <a:latin typeface="PT Sans"/>
                <a:ea typeface="PT Sans"/>
                <a:cs typeface="PT Sans"/>
                <a:sym typeface="PT Sans"/>
              </a:rPr>
              <a:t>$500.00 </a:t>
            </a:r>
            <a:r>
              <a:rPr lang="en-US" b="1" i="1">
                <a:solidFill>
                  <a:srgbClr val="7E9C3D"/>
                </a:solidFill>
                <a:latin typeface="PT Sans"/>
                <a:ea typeface="PT Sans"/>
                <a:cs typeface="PT Sans"/>
                <a:sym typeface="PT Sans"/>
              </a:rPr>
              <a:t>OR MORE</a:t>
            </a:r>
            <a:endParaRPr b="1" i="1">
              <a:solidFill>
                <a:srgbClr val="7E9C3D"/>
              </a:solidFill>
              <a:latin typeface="PT Sans"/>
              <a:ea typeface="PT Sans"/>
              <a:cs typeface="PT Sans"/>
              <a:sym typeface="PT Sans"/>
            </a:endParaRPr>
          </a:p>
          <a:p>
            <a:pPr marL="342900" lvl="0" indent="-190500" algn="l" rtl="0">
              <a:lnSpc>
                <a:spcPct val="100000"/>
              </a:lnSpc>
              <a:spcBef>
                <a:spcPts val="480"/>
              </a:spcBef>
              <a:spcAft>
                <a:spcPts val="0"/>
              </a:spcAft>
              <a:buClr>
                <a:schemeClr val="dk1"/>
              </a:buClr>
              <a:buSzPts val="2400"/>
              <a:buFont typeface="Arial"/>
              <a:buNone/>
            </a:pPr>
            <a:endParaRPr sz="1100">
              <a:solidFill>
                <a:srgbClr val="404141"/>
              </a:solidFill>
              <a:latin typeface="PT Sans"/>
              <a:ea typeface="PT Sans"/>
              <a:cs typeface="PT Sans"/>
              <a:sym typeface="PT Sans"/>
            </a:endParaRPr>
          </a:p>
          <a:p>
            <a:pPr marL="457200" lvl="0" indent="-431800" algn="l" rtl="0">
              <a:lnSpc>
                <a:spcPct val="115000"/>
              </a:lnSpc>
              <a:spcBef>
                <a:spcPts val="500"/>
              </a:spcBef>
              <a:spcAft>
                <a:spcPts val="0"/>
              </a:spcAft>
              <a:buClr>
                <a:srgbClr val="404141"/>
              </a:buClr>
              <a:buSzPts val="3200"/>
              <a:buChar char="•"/>
            </a:pPr>
            <a:r>
              <a:rPr lang="en-US" sz="2400">
                <a:solidFill>
                  <a:srgbClr val="404141"/>
                </a:solidFill>
              </a:rPr>
              <a:t>Longer periods of payment may be granted/provided by trial board*</a:t>
            </a:r>
            <a:endParaRPr sz="1200">
              <a:latin typeface="Times New Roman"/>
              <a:ea typeface="Times New Roman"/>
              <a:cs typeface="Times New Roman"/>
              <a:sym typeface="Times New Roman"/>
            </a:endParaRPr>
          </a:p>
          <a:p>
            <a:pPr marL="457200" lvl="0" indent="-431800" algn="l" rtl="0">
              <a:lnSpc>
                <a:spcPct val="115000"/>
              </a:lnSpc>
              <a:spcBef>
                <a:spcPts val="0"/>
              </a:spcBef>
              <a:spcAft>
                <a:spcPts val="0"/>
              </a:spcAft>
              <a:buSzPts val="3200"/>
              <a:buChar char="•"/>
            </a:pPr>
            <a:r>
              <a:rPr lang="en-US" sz="2400">
                <a:solidFill>
                  <a:srgbClr val="404141"/>
                </a:solidFill>
              </a:rPr>
              <a:t>When a fine is $500.00 or more and the member appeals to the General Executive Board, the General President shall stay any portion of the fine in excess of $250.00 until GEB has issued its decision</a:t>
            </a:r>
            <a:endParaRPr sz="2400">
              <a:solidFill>
                <a:srgbClr val="404141"/>
              </a:solidFill>
            </a:endParaRPr>
          </a:p>
          <a:p>
            <a:pPr marL="342900" lvl="0" indent="0" algn="l" rtl="0">
              <a:lnSpc>
                <a:spcPct val="100000"/>
              </a:lnSpc>
              <a:spcBef>
                <a:spcPts val="0"/>
              </a:spcBef>
              <a:spcAft>
                <a:spcPts val="0"/>
              </a:spcAft>
              <a:buSzPts val="3200"/>
              <a:buNone/>
            </a:pPr>
            <a:endParaRPr sz="2400">
              <a:solidFill>
                <a:srgbClr val="404141"/>
              </a:solidFill>
              <a:latin typeface="PT Sans"/>
              <a:ea typeface="PT Sans"/>
              <a:cs typeface="PT Sans"/>
              <a:sym typeface="PT San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4"/>
          <p:cNvSpPr txBox="1">
            <a:spLocks noGrp="1"/>
          </p:cNvSpPr>
          <p:nvPr>
            <p:ph type="title" idx="4294967295"/>
          </p:nvPr>
        </p:nvSpPr>
        <p:spPr>
          <a:xfrm>
            <a:off x="0" y="503250"/>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DIFFERENT TYPES OF CHARGES</a:t>
            </a:r>
            <a:endParaRPr b="1">
              <a:solidFill>
                <a:srgbClr val="FFFFFF"/>
              </a:solidFill>
              <a:latin typeface="PT Sans"/>
              <a:ea typeface="PT Sans"/>
              <a:cs typeface="PT Sans"/>
              <a:sym typeface="PT Sans"/>
            </a:endParaRPr>
          </a:p>
        </p:txBody>
      </p:sp>
      <p:sp>
        <p:nvSpPr>
          <p:cNvPr id="96" name="Google Shape;96;p4"/>
          <p:cNvSpPr txBox="1">
            <a:spLocks noGrp="1"/>
          </p:cNvSpPr>
          <p:nvPr>
            <p:ph type="body" idx="4294967295"/>
          </p:nvPr>
        </p:nvSpPr>
        <p:spPr>
          <a:xfrm>
            <a:off x="457200" y="2167400"/>
            <a:ext cx="8229600" cy="37632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rgbClr val="404141"/>
              </a:buClr>
              <a:buSzPts val="3200"/>
              <a:buFont typeface="PT Sans"/>
              <a:buChar char="•"/>
            </a:pPr>
            <a:r>
              <a:rPr lang="en-US">
                <a:solidFill>
                  <a:srgbClr val="404141"/>
                </a:solidFill>
                <a:latin typeface="PT Sans"/>
                <a:ea typeface="PT Sans"/>
                <a:cs typeface="PT Sans"/>
                <a:sym typeface="PT Sans"/>
              </a:rPr>
              <a:t>Charges against members of the same Local Union</a:t>
            </a:r>
            <a:endParaRPr>
              <a:solidFill>
                <a:srgbClr val="404141"/>
              </a:solidFill>
              <a:latin typeface="PT Sans"/>
              <a:ea typeface="PT Sans"/>
              <a:cs typeface="PT Sans"/>
              <a:sym typeface="PT Sans"/>
            </a:endParaRPr>
          </a:p>
          <a:p>
            <a:pPr marL="342900" lvl="0" indent="-342900" algn="l" rtl="0">
              <a:lnSpc>
                <a:spcPct val="100000"/>
              </a:lnSpc>
              <a:spcBef>
                <a:spcPts val="640"/>
              </a:spcBef>
              <a:spcAft>
                <a:spcPts val="0"/>
              </a:spcAft>
              <a:buClr>
                <a:srgbClr val="404141"/>
              </a:buClr>
              <a:buSzPts val="3200"/>
              <a:buFont typeface="PT Sans"/>
              <a:buChar char="•"/>
            </a:pPr>
            <a:r>
              <a:rPr lang="en-US">
                <a:solidFill>
                  <a:srgbClr val="404141"/>
                </a:solidFill>
                <a:latin typeface="PT Sans"/>
                <a:ea typeface="PT Sans"/>
                <a:cs typeface="PT Sans"/>
                <a:sym typeface="PT Sans"/>
              </a:rPr>
              <a:t>Charges against members of another Local Union (Inter-Local nature)</a:t>
            </a:r>
            <a:endParaRPr>
              <a:solidFill>
                <a:srgbClr val="404141"/>
              </a:solidFill>
              <a:latin typeface="PT Sans"/>
              <a:ea typeface="PT Sans"/>
              <a:cs typeface="PT Sans"/>
              <a:sym typeface="PT Sans"/>
            </a:endParaRPr>
          </a:p>
          <a:p>
            <a:pPr marL="342900" lvl="0" indent="-342900" algn="l" rtl="0">
              <a:lnSpc>
                <a:spcPct val="100000"/>
              </a:lnSpc>
              <a:spcBef>
                <a:spcPts val="640"/>
              </a:spcBef>
              <a:spcAft>
                <a:spcPts val="0"/>
              </a:spcAft>
              <a:buClr>
                <a:srgbClr val="404141"/>
              </a:buClr>
              <a:buSzPts val="3200"/>
              <a:buFont typeface="PT Sans"/>
              <a:buChar char="•"/>
            </a:pPr>
            <a:r>
              <a:rPr lang="en-US">
                <a:solidFill>
                  <a:srgbClr val="404141"/>
                </a:solidFill>
                <a:latin typeface="PT Sans"/>
                <a:ea typeface="PT Sans"/>
                <a:cs typeface="PT Sans"/>
                <a:sym typeface="PT Sans"/>
              </a:rPr>
              <a:t>Charges against Officers</a:t>
            </a:r>
            <a:endParaRPr>
              <a:solidFill>
                <a:srgbClr val="404141"/>
              </a:solidFill>
              <a:latin typeface="PT Sans"/>
              <a:ea typeface="PT Sans"/>
              <a:cs typeface="PT Sans"/>
              <a:sym typeface="PT Sans"/>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310"/>
        <p:cNvGrpSpPr/>
        <p:nvPr/>
      </p:nvGrpSpPr>
      <p:grpSpPr>
        <a:xfrm>
          <a:off x="0" y="0"/>
          <a:ext cx="0" cy="0"/>
          <a:chOff x="0" y="0"/>
          <a:chExt cx="0" cy="0"/>
        </a:xfrm>
      </p:grpSpPr>
      <p:sp>
        <p:nvSpPr>
          <p:cNvPr id="311" name="Google Shape;311;p29"/>
          <p:cNvSpPr txBox="1">
            <a:spLocks noGrp="1"/>
          </p:cNvSpPr>
          <p:nvPr>
            <p:ph type="title" idx="4294967295"/>
          </p:nvPr>
        </p:nvSpPr>
        <p:spPr>
          <a:xfrm>
            <a:off x="0" y="579450"/>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MANDATORY LANGUAGE</a:t>
            </a:r>
            <a:endParaRPr b="1">
              <a:solidFill>
                <a:srgbClr val="FFFFFF"/>
              </a:solidFill>
              <a:latin typeface="PT Sans"/>
              <a:ea typeface="PT Sans"/>
              <a:cs typeface="PT Sans"/>
              <a:sym typeface="PT Sans"/>
            </a:endParaRPr>
          </a:p>
        </p:txBody>
      </p:sp>
      <p:sp>
        <p:nvSpPr>
          <p:cNvPr id="312" name="Google Shape;312;p29"/>
          <p:cNvSpPr txBox="1">
            <a:spLocks noGrp="1"/>
          </p:cNvSpPr>
          <p:nvPr>
            <p:ph type="body" idx="4294967295"/>
          </p:nvPr>
        </p:nvSpPr>
        <p:spPr>
          <a:xfrm>
            <a:off x="457200" y="2062125"/>
            <a:ext cx="8229600" cy="3464400"/>
          </a:xfrm>
          <a:prstGeom prst="rect">
            <a:avLst/>
          </a:prstGeom>
          <a:noFill/>
          <a:ln>
            <a:noFill/>
          </a:ln>
        </p:spPr>
        <p:txBody>
          <a:bodyPr spcFirstLastPara="1" wrap="square" lIns="91425" tIns="45700" rIns="91425" bIns="45700" anchor="t" anchorCtr="0">
            <a:noAutofit/>
          </a:bodyPr>
          <a:lstStyle/>
          <a:p>
            <a:pPr marL="342900" lvl="0" indent="-165100" algn="l" rtl="0">
              <a:lnSpc>
                <a:spcPct val="100000"/>
              </a:lnSpc>
              <a:spcBef>
                <a:spcPts val="0"/>
              </a:spcBef>
              <a:spcAft>
                <a:spcPts val="0"/>
              </a:spcAft>
              <a:buClr>
                <a:schemeClr val="dk1"/>
              </a:buClr>
              <a:buSzPts val="2800"/>
              <a:buFont typeface="Arial"/>
              <a:buNone/>
            </a:pPr>
            <a:endParaRPr sz="2800">
              <a:solidFill>
                <a:srgbClr val="404141"/>
              </a:solidFill>
              <a:latin typeface="PT Sans"/>
              <a:ea typeface="PT Sans"/>
              <a:cs typeface="PT Sans"/>
              <a:sym typeface="PT Sans"/>
            </a:endParaRPr>
          </a:p>
          <a:p>
            <a:pPr marL="0" lvl="0" indent="0" algn="ctr" rtl="0">
              <a:lnSpc>
                <a:spcPct val="100000"/>
              </a:lnSpc>
              <a:spcBef>
                <a:spcPts val="560"/>
              </a:spcBef>
              <a:spcAft>
                <a:spcPts val="0"/>
              </a:spcAft>
              <a:buSzPts val="3200"/>
              <a:buNone/>
            </a:pPr>
            <a:r>
              <a:rPr lang="en-US" sz="2800">
                <a:solidFill>
                  <a:srgbClr val="404141"/>
                </a:solidFill>
                <a:latin typeface="PT Sans"/>
                <a:ea typeface="PT Sans"/>
                <a:cs typeface="PT Sans"/>
                <a:sym typeface="PT Sans"/>
              </a:rPr>
              <a:t>“Failure to pay fine, or any required portion thereof, within 30 days after its due date shall result in automatic lapsing which will not relieve the responsibility of paying any financial obligation incurred while a member, including but not limited to dues, assessments and fines.”</a:t>
            </a:r>
            <a:endParaRPr>
              <a:solidFill>
                <a:srgbClr val="404141"/>
              </a:solidFill>
              <a:latin typeface="PT Sans"/>
              <a:ea typeface="PT Sans"/>
              <a:cs typeface="PT Sans"/>
              <a:sym typeface="PT Sans"/>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316"/>
        <p:cNvGrpSpPr/>
        <p:nvPr/>
      </p:nvGrpSpPr>
      <p:grpSpPr>
        <a:xfrm>
          <a:off x="0" y="0"/>
          <a:ext cx="0" cy="0"/>
          <a:chOff x="0" y="0"/>
          <a:chExt cx="0" cy="0"/>
        </a:xfrm>
      </p:grpSpPr>
      <p:sp>
        <p:nvSpPr>
          <p:cNvPr id="317" name="Google Shape;317;p30"/>
          <p:cNvSpPr txBox="1">
            <a:spLocks noGrp="1"/>
          </p:cNvSpPr>
          <p:nvPr>
            <p:ph type="title" idx="4294967295"/>
          </p:nvPr>
        </p:nvSpPr>
        <p:spPr>
          <a:xfrm>
            <a:off x="0" y="558925"/>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APPEALS</a:t>
            </a:r>
            <a:endParaRPr b="1">
              <a:solidFill>
                <a:srgbClr val="FFFFFF"/>
              </a:solidFill>
              <a:latin typeface="PT Sans"/>
              <a:ea typeface="PT Sans"/>
              <a:cs typeface="PT Sans"/>
              <a:sym typeface="PT Sans"/>
            </a:endParaRPr>
          </a:p>
        </p:txBody>
      </p:sp>
      <p:sp>
        <p:nvSpPr>
          <p:cNvPr id="318" name="Google Shape;318;p30"/>
          <p:cNvSpPr txBox="1">
            <a:spLocks noGrp="1"/>
          </p:cNvSpPr>
          <p:nvPr>
            <p:ph type="body" idx="4294967295"/>
          </p:nvPr>
        </p:nvSpPr>
        <p:spPr>
          <a:xfrm>
            <a:off x="457200" y="2079900"/>
            <a:ext cx="8229600" cy="35001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rgbClr val="404141"/>
              </a:buClr>
              <a:buSzPts val="2800"/>
              <a:buFont typeface="PT Sans"/>
              <a:buChar char="•"/>
            </a:pPr>
            <a:r>
              <a:rPr lang="en-US" sz="2800">
                <a:solidFill>
                  <a:srgbClr val="404141"/>
                </a:solidFill>
                <a:latin typeface="PT Sans"/>
                <a:ea typeface="PT Sans"/>
                <a:cs typeface="PT Sans"/>
                <a:sym typeface="PT Sans"/>
              </a:rPr>
              <a:t>Any member who is disciplined by a Local Union trial board may appeal to the General Executive Board.</a:t>
            </a:r>
            <a:endParaRPr sz="2800">
              <a:solidFill>
                <a:srgbClr val="404141"/>
              </a:solidFill>
              <a:latin typeface="PT Sans"/>
              <a:ea typeface="PT Sans"/>
              <a:cs typeface="PT Sans"/>
              <a:sym typeface="PT Sans"/>
            </a:endParaRPr>
          </a:p>
          <a:p>
            <a:pPr marL="342900" lvl="0" indent="-342900" algn="l" rtl="0">
              <a:lnSpc>
                <a:spcPct val="100000"/>
              </a:lnSpc>
              <a:spcBef>
                <a:spcPts val="480"/>
              </a:spcBef>
              <a:spcAft>
                <a:spcPts val="0"/>
              </a:spcAft>
              <a:buClr>
                <a:srgbClr val="404141"/>
              </a:buClr>
              <a:buSzPts val="2800"/>
              <a:buFont typeface="PT Sans"/>
              <a:buChar char="•"/>
            </a:pPr>
            <a:r>
              <a:rPr lang="en-US" sz="2800">
                <a:solidFill>
                  <a:srgbClr val="404141"/>
                </a:solidFill>
                <a:latin typeface="PT Sans"/>
                <a:ea typeface="PT Sans"/>
                <a:cs typeface="PT Sans"/>
                <a:sym typeface="PT Sans"/>
              </a:rPr>
              <a:t>Must be in writing to General Secretary-Treasurer within 30 days of the decision appeal.</a:t>
            </a:r>
            <a:endParaRPr sz="2800">
              <a:solidFill>
                <a:srgbClr val="404141"/>
              </a:solidFill>
              <a:latin typeface="PT Sans"/>
              <a:ea typeface="PT Sans"/>
              <a:cs typeface="PT Sans"/>
              <a:sym typeface="PT Sans"/>
            </a:endParaRPr>
          </a:p>
          <a:p>
            <a:pPr marL="342900" lvl="0" indent="-342900" algn="l" rtl="0">
              <a:lnSpc>
                <a:spcPct val="100000"/>
              </a:lnSpc>
              <a:spcBef>
                <a:spcPts val="480"/>
              </a:spcBef>
              <a:spcAft>
                <a:spcPts val="0"/>
              </a:spcAft>
              <a:buClr>
                <a:srgbClr val="404141"/>
              </a:buClr>
              <a:buSzPts val="2800"/>
              <a:buFont typeface="PT Sans"/>
              <a:buChar char="•"/>
            </a:pPr>
            <a:r>
              <a:rPr lang="en-US" sz="2800">
                <a:solidFill>
                  <a:srgbClr val="404141"/>
                </a:solidFill>
                <a:latin typeface="PT Sans"/>
                <a:ea typeface="PT Sans"/>
                <a:cs typeface="PT Sans"/>
                <a:sym typeface="PT Sans"/>
              </a:rPr>
              <a:t>Payment of fine must have been made in </a:t>
            </a:r>
            <a:endParaRPr sz="2800">
              <a:solidFill>
                <a:srgbClr val="404141"/>
              </a:solidFill>
              <a:latin typeface="PT Sans"/>
              <a:ea typeface="PT Sans"/>
              <a:cs typeface="PT Sans"/>
              <a:sym typeface="PT Sans"/>
            </a:endParaRPr>
          </a:p>
          <a:p>
            <a:pPr marL="342900" lvl="0" indent="0" algn="l" rtl="0">
              <a:lnSpc>
                <a:spcPct val="100000"/>
              </a:lnSpc>
              <a:spcBef>
                <a:spcPts val="480"/>
              </a:spcBef>
              <a:spcAft>
                <a:spcPts val="0"/>
              </a:spcAft>
              <a:buSzPts val="3200"/>
              <a:buNone/>
            </a:pPr>
            <a:r>
              <a:rPr lang="en-US" sz="2800">
                <a:solidFill>
                  <a:srgbClr val="404141"/>
                </a:solidFill>
                <a:latin typeface="PT Sans"/>
                <a:ea typeface="PT Sans"/>
                <a:cs typeface="PT Sans"/>
                <a:sym typeface="PT Sans"/>
              </a:rPr>
              <a:t>accordance to Article XXV, Section 5.</a:t>
            </a:r>
            <a:endParaRPr sz="2800">
              <a:solidFill>
                <a:srgbClr val="404141"/>
              </a:solidFill>
              <a:latin typeface="PT Sans"/>
              <a:ea typeface="PT Sans"/>
              <a:cs typeface="PT Sans"/>
              <a:sym typeface="PT Sans"/>
            </a:endParaRPr>
          </a:p>
          <a:p>
            <a:pPr marL="342900" lvl="0" indent="-190500" algn="l" rtl="0">
              <a:lnSpc>
                <a:spcPct val="100000"/>
              </a:lnSpc>
              <a:spcBef>
                <a:spcPts val="480"/>
              </a:spcBef>
              <a:spcAft>
                <a:spcPts val="0"/>
              </a:spcAft>
              <a:buClr>
                <a:schemeClr val="dk1"/>
              </a:buClr>
              <a:buSzPts val="2400"/>
              <a:buFont typeface="Arial"/>
              <a:buNone/>
            </a:pPr>
            <a:endParaRPr sz="2600">
              <a:solidFill>
                <a:srgbClr val="404141"/>
              </a:solidFill>
              <a:latin typeface="PT Sans"/>
              <a:ea typeface="PT Sans"/>
              <a:cs typeface="PT Sans"/>
              <a:sym typeface="PT Sans"/>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322"/>
        <p:cNvGrpSpPr/>
        <p:nvPr/>
      </p:nvGrpSpPr>
      <p:grpSpPr>
        <a:xfrm>
          <a:off x="0" y="0"/>
          <a:ext cx="0" cy="0"/>
          <a:chOff x="0" y="0"/>
          <a:chExt cx="0" cy="0"/>
        </a:xfrm>
      </p:grpSpPr>
      <p:sp>
        <p:nvSpPr>
          <p:cNvPr id="323" name="Google Shape;323;p31"/>
          <p:cNvSpPr txBox="1">
            <a:spLocks noGrp="1"/>
          </p:cNvSpPr>
          <p:nvPr>
            <p:ph type="title" idx="4294967295"/>
          </p:nvPr>
        </p:nvSpPr>
        <p:spPr>
          <a:xfrm>
            <a:off x="0" y="503250"/>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ARTICLE XXV, SECTION 5</a:t>
            </a:r>
            <a:endParaRPr b="1">
              <a:solidFill>
                <a:srgbClr val="FFFFFF"/>
              </a:solidFill>
              <a:latin typeface="PT Sans"/>
              <a:ea typeface="PT Sans"/>
              <a:cs typeface="PT Sans"/>
              <a:sym typeface="PT Sans"/>
            </a:endParaRPr>
          </a:p>
        </p:txBody>
      </p:sp>
      <p:sp>
        <p:nvSpPr>
          <p:cNvPr id="324" name="Google Shape;324;p31"/>
          <p:cNvSpPr txBox="1">
            <a:spLocks noGrp="1"/>
          </p:cNvSpPr>
          <p:nvPr>
            <p:ph type="body" idx="4294967295"/>
          </p:nvPr>
        </p:nvSpPr>
        <p:spPr>
          <a:xfrm>
            <a:off x="457200" y="1666125"/>
            <a:ext cx="8229600" cy="45261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3200"/>
              <a:buNone/>
            </a:pPr>
            <a:endParaRPr sz="2400">
              <a:solidFill>
                <a:srgbClr val="404141"/>
              </a:solidFill>
              <a:latin typeface="PT Sans"/>
              <a:ea typeface="PT Sans"/>
              <a:cs typeface="PT Sans"/>
              <a:sym typeface="PT Sans"/>
            </a:endParaRPr>
          </a:p>
          <a:p>
            <a:pPr marL="0" lvl="0" indent="0" algn="ctr" rtl="0">
              <a:lnSpc>
                <a:spcPct val="100000"/>
              </a:lnSpc>
              <a:spcBef>
                <a:spcPts val="480"/>
              </a:spcBef>
              <a:spcAft>
                <a:spcPts val="0"/>
              </a:spcAft>
              <a:buSzPts val="3200"/>
              <a:buNone/>
            </a:pPr>
            <a:r>
              <a:rPr lang="en-US" sz="2800">
                <a:solidFill>
                  <a:srgbClr val="404141"/>
                </a:solidFill>
                <a:latin typeface="PT Sans"/>
                <a:ea typeface="PT Sans"/>
                <a:cs typeface="PT Sans"/>
                <a:sym typeface="PT Sans"/>
              </a:rPr>
              <a:t>In any case where the fine is $500.00 or more and the member appeals to the General Executive Board, the general president shall stay any portion of the fine in excess of $250.00 until the General Executive Board has issued its decision, provided that such member requests such a stay at the time that his notice of appeal is filed with the General Secretary-Treasurer.</a:t>
            </a:r>
            <a:endParaRPr sz="2800">
              <a:solidFill>
                <a:srgbClr val="404141"/>
              </a:solidFill>
              <a:latin typeface="PT Sans"/>
              <a:ea typeface="PT Sans"/>
              <a:cs typeface="PT Sans"/>
              <a:sym typeface="PT Sans"/>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328"/>
        <p:cNvGrpSpPr/>
        <p:nvPr/>
      </p:nvGrpSpPr>
      <p:grpSpPr>
        <a:xfrm>
          <a:off x="0" y="0"/>
          <a:ext cx="0" cy="0"/>
          <a:chOff x="0" y="0"/>
          <a:chExt cx="0" cy="0"/>
        </a:xfrm>
      </p:grpSpPr>
      <p:sp>
        <p:nvSpPr>
          <p:cNvPr id="329" name="Google Shape;329;p32"/>
          <p:cNvSpPr txBox="1">
            <a:spLocks noGrp="1"/>
          </p:cNvSpPr>
          <p:nvPr>
            <p:ph type="title" idx="4294967295"/>
          </p:nvPr>
        </p:nvSpPr>
        <p:spPr>
          <a:xfrm>
            <a:off x="0" y="503250"/>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APPEALS</a:t>
            </a:r>
            <a:endParaRPr b="1">
              <a:solidFill>
                <a:srgbClr val="FFFFFF"/>
              </a:solidFill>
              <a:latin typeface="PT Sans"/>
              <a:ea typeface="PT Sans"/>
              <a:cs typeface="PT Sans"/>
              <a:sym typeface="PT Sans"/>
            </a:endParaRPr>
          </a:p>
        </p:txBody>
      </p:sp>
      <p:sp>
        <p:nvSpPr>
          <p:cNvPr id="330" name="Google Shape;330;p32"/>
          <p:cNvSpPr txBox="1">
            <a:spLocks noGrp="1"/>
          </p:cNvSpPr>
          <p:nvPr>
            <p:ph type="body" idx="4294967295"/>
          </p:nvPr>
        </p:nvSpPr>
        <p:spPr>
          <a:xfrm>
            <a:off x="936150" y="1646250"/>
            <a:ext cx="7271700" cy="4526100"/>
          </a:xfrm>
          <a:prstGeom prst="rect">
            <a:avLst/>
          </a:prstGeom>
          <a:noFill/>
          <a:ln>
            <a:noFill/>
          </a:ln>
        </p:spPr>
        <p:txBody>
          <a:bodyPr spcFirstLastPara="1" wrap="square" lIns="91425" tIns="45700" rIns="91425" bIns="45700" anchor="t" anchorCtr="0">
            <a:noAutofit/>
          </a:bodyPr>
          <a:lstStyle/>
          <a:p>
            <a:pPr marL="342900" lvl="0" indent="-139700" algn="l" rtl="0">
              <a:lnSpc>
                <a:spcPct val="100000"/>
              </a:lnSpc>
              <a:spcBef>
                <a:spcPts val="0"/>
              </a:spcBef>
              <a:spcAft>
                <a:spcPts val="0"/>
              </a:spcAft>
              <a:buClr>
                <a:schemeClr val="dk1"/>
              </a:buClr>
              <a:buSzPts val="3200"/>
              <a:buFont typeface="Arial"/>
              <a:buNone/>
            </a:pPr>
            <a:endParaRPr>
              <a:solidFill>
                <a:srgbClr val="404141"/>
              </a:solidFill>
              <a:latin typeface="PT Sans"/>
              <a:ea typeface="PT Sans"/>
              <a:cs typeface="PT Sans"/>
              <a:sym typeface="PT Sans"/>
            </a:endParaRPr>
          </a:p>
          <a:p>
            <a:pPr marL="342900" lvl="0" indent="-342900" algn="l" rtl="0">
              <a:lnSpc>
                <a:spcPct val="100000"/>
              </a:lnSpc>
              <a:spcBef>
                <a:spcPts val="640"/>
              </a:spcBef>
              <a:spcAft>
                <a:spcPts val="0"/>
              </a:spcAft>
              <a:buClr>
                <a:srgbClr val="404141"/>
              </a:buClr>
              <a:buSzPts val="3200"/>
              <a:buFont typeface="PT Sans"/>
              <a:buChar char="•"/>
            </a:pPr>
            <a:r>
              <a:rPr lang="en-US">
                <a:solidFill>
                  <a:srgbClr val="404141"/>
                </a:solidFill>
                <a:latin typeface="PT Sans"/>
                <a:ea typeface="PT Sans"/>
                <a:cs typeface="PT Sans"/>
                <a:sym typeface="PT Sans"/>
              </a:rPr>
              <a:t>Notice shall clearly state that appeal </a:t>
            </a:r>
            <a:endParaRPr>
              <a:solidFill>
                <a:srgbClr val="404141"/>
              </a:solidFill>
              <a:latin typeface="PT Sans"/>
              <a:ea typeface="PT Sans"/>
              <a:cs typeface="PT Sans"/>
              <a:sym typeface="PT Sans"/>
            </a:endParaRPr>
          </a:p>
          <a:p>
            <a:pPr marL="342900" lvl="0" indent="0" algn="l" rtl="0">
              <a:lnSpc>
                <a:spcPct val="100000"/>
              </a:lnSpc>
              <a:spcBef>
                <a:spcPts val="0"/>
              </a:spcBef>
              <a:spcAft>
                <a:spcPts val="0"/>
              </a:spcAft>
              <a:buSzPts val="3200"/>
              <a:buNone/>
            </a:pPr>
            <a:r>
              <a:rPr lang="en-US">
                <a:solidFill>
                  <a:srgbClr val="404141"/>
                </a:solidFill>
                <a:latin typeface="PT Sans"/>
                <a:ea typeface="PT Sans"/>
                <a:cs typeface="PT Sans"/>
                <a:sym typeface="PT Sans"/>
              </a:rPr>
              <a:t>is being made from decision rendered</a:t>
            </a:r>
            <a:endParaRPr>
              <a:solidFill>
                <a:srgbClr val="404141"/>
              </a:solidFill>
              <a:latin typeface="PT Sans"/>
              <a:ea typeface="PT Sans"/>
              <a:cs typeface="PT Sans"/>
              <a:sym typeface="PT Sans"/>
            </a:endParaRPr>
          </a:p>
          <a:p>
            <a:pPr marL="342900" lvl="0" indent="-342900" algn="l" rtl="0">
              <a:lnSpc>
                <a:spcPct val="100000"/>
              </a:lnSpc>
              <a:spcBef>
                <a:spcPts val="640"/>
              </a:spcBef>
              <a:spcAft>
                <a:spcPts val="0"/>
              </a:spcAft>
              <a:buClr>
                <a:srgbClr val="404141"/>
              </a:buClr>
              <a:buSzPts val="3200"/>
              <a:buFont typeface="PT Sans"/>
              <a:buChar char="•"/>
            </a:pPr>
            <a:r>
              <a:rPr lang="en-US">
                <a:solidFill>
                  <a:srgbClr val="404141"/>
                </a:solidFill>
                <a:latin typeface="PT Sans"/>
                <a:ea typeface="PT Sans"/>
                <a:cs typeface="PT Sans"/>
                <a:sym typeface="PT Sans"/>
              </a:rPr>
              <a:t>Date of trial</a:t>
            </a:r>
            <a:endParaRPr>
              <a:solidFill>
                <a:srgbClr val="404141"/>
              </a:solidFill>
              <a:latin typeface="PT Sans"/>
              <a:ea typeface="PT Sans"/>
              <a:cs typeface="PT Sans"/>
              <a:sym typeface="PT Sans"/>
            </a:endParaRPr>
          </a:p>
          <a:p>
            <a:pPr marL="342900" lvl="0" indent="-342900" algn="l" rtl="0">
              <a:lnSpc>
                <a:spcPct val="100000"/>
              </a:lnSpc>
              <a:spcBef>
                <a:spcPts val="640"/>
              </a:spcBef>
              <a:spcAft>
                <a:spcPts val="0"/>
              </a:spcAft>
              <a:buClr>
                <a:srgbClr val="404141"/>
              </a:buClr>
              <a:buSzPts val="3200"/>
              <a:buFont typeface="PT Sans"/>
              <a:buChar char="•"/>
            </a:pPr>
            <a:r>
              <a:rPr lang="en-US">
                <a:solidFill>
                  <a:srgbClr val="404141"/>
                </a:solidFill>
                <a:latin typeface="PT Sans"/>
                <a:ea typeface="PT Sans"/>
                <a:cs typeface="PT Sans"/>
                <a:sym typeface="PT Sans"/>
              </a:rPr>
              <a:t>Status of any fine imposed</a:t>
            </a:r>
            <a:endParaRPr>
              <a:solidFill>
                <a:srgbClr val="404141"/>
              </a:solidFill>
              <a:latin typeface="PT Sans"/>
              <a:ea typeface="PT Sans"/>
              <a:cs typeface="PT Sans"/>
              <a:sym typeface="PT Sans"/>
            </a:endParaRPr>
          </a:p>
          <a:p>
            <a:pPr marL="342900" lvl="0" indent="-342900" algn="l" rtl="0">
              <a:lnSpc>
                <a:spcPct val="100000"/>
              </a:lnSpc>
              <a:spcBef>
                <a:spcPts val="640"/>
              </a:spcBef>
              <a:spcAft>
                <a:spcPts val="0"/>
              </a:spcAft>
              <a:buClr>
                <a:srgbClr val="404141"/>
              </a:buClr>
              <a:buSzPts val="3200"/>
              <a:buFont typeface="PT Sans"/>
              <a:buChar char="•"/>
            </a:pPr>
            <a:r>
              <a:rPr lang="en-US">
                <a:solidFill>
                  <a:srgbClr val="404141"/>
                </a:solidFill>
                <a:latin typeface="PT Sans"/>
                <a:ea typeface="PT Sans"/>
                <a:cs typeface="PT Sans"/>
                <a:sym typeface="PT Sans"/>
              </a:rPr>
              <a:t>Basis of the appeal</a:t>
            </a:r>
            <a:endParaRPr>
              <a:solidFill>
                <a:srgbClr val="404141"/>
              </a:solidFill>
              <a:latin typeface="PT Sans"/>
              <a:ea typeface="PT Sans"/>
              <a:cs typeface="PT Sans"/>
              <a:sym typeface="PT Sans"/>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334"/>
        <p:cNvGrpSpPr/>
        <p:nvPr/>
      </p:nvGrpSpPr>
      <p:grpSpPr>
        <a:xfrm>
          <a:off x="0" y="0"/>
          <a:ext cx="0" cy="0"/>
          <a:chOff x="0" y="0"/>
          <a:chExt cx="0" cy="0"/>
        </a:xfrm>
      </p:grpSpPr>
      <p:sp>
        <p:nvSpPr>
          <p:cNvPr id="335" name="Google Shape;335;p33"/>
          <p:cNvSpPr txBox="1">
            <a:spLocks noGrp="1"/>
          </p:cNvSpPr>
          <p:nvPr>
            <p:ph type="title" idx="4294967295"/>
          </p:nvPr>
        </p:nvSpPr>
        <p:spPr>
          <a:xfrm>
            <a:off x="0" y="538800"/>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PENDING APPEAL</a:t>
            </a:r>
            <a:endParaRPr b="1">
              <a:solidFill>
                <a:srgbClr val="FFFFFF"/>
              </a:solidFill>
              <a:latin typeface="PT Sans"/>
              <a:ea typeface="PT Sans"/>
              <a:cs typeface="PT Sans"/>
              <a:sym typeface="PT Sans"/>
            </a:endParaRPr>
          </a:p>
        </p:txBody>
      </p:sp>
      <p:sp>
        <p:nvSpPr>
          <p:cNvPr id="336" name="Google Shape;336;p33"/>
          <p:cNvSpPr txBox="1">
            <a:spLocks noGrp="1"/>
          </p:cNvSpPr>
          <p:nvPr>
            <p:ph type="body" idx="4294967295"/>
          </p:nvPr>
        </p:nvSpPr>
        <p:spPr>
          <a:xfrm>
            <a:off x="457200" y="2363000"/>
            <a:ext cx="8229600" cy="23097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640"/>
              </a:spcBef>
              <a:spcAft>
                <a:spcPts val="0"/>
              </a:spcAft>
              <a:buClr>
                <a:schemeClr val="dk1"/>
              </a:buClr>
              <a:buSzPts val="3200"/>
              <a:buFont typeface="Arial"/>
              <a:buNone/>
            </a:pPr>
            <a:endParaRPr>
              <a:solidFill>
                <a:srgbClr val="404141"/>
              </a:solidFill>
              <a:latin typeface="PT Sans"/>
              <a:ea typeface="PT Sans"/>
              <a:cs typeface="PT Sans"/>
              <a:sym typeface="PT Sans"/>
            </a:endParaRPr>
          </a:p>
          <a:p>
            <a:pPr marL="0" lvl="0" indent="0" algn="ctr" rtl="0">
              <a:lnSpc>
                <a:spcPct val="100000"/>
              </a:lnSpc>
              <a:spcBef>
                <a:spcPts val="640"/>
              </a:spcBef>
              <a:spcAft>
                <a:spcPts val="0"/>
              </a:spcAft>
              <a:buSzPts val="3200"/>
              <a:buNone/>
            </a:pPr>
            <a:r>
              <a:rPr lang="en-US">
                <a:solidFill>
                  <a:srgbClr val="404141"/>
                </a:solidFill>
                <a:latin typeface="PT Sans"/>
                <a:ea typeface="PT Sans"/>
                <a:cs typeface="PT Sans"/>
                <a:sym typeface="PT Sans"/>
              </a:rPr>
              <a:t>The decision appealed from and the penalty imposed shall remain in full force and effect.</a:t>
            </a:r>
            <a:endParaRPr>
              <a:solidFill>
                <a:srgbClr val="404141"/>
              </a:solidFill>
              <a:latin typeface="PT Sans"/>
              <a:ea typeface="PT Sans"/>
              <a:cs typeface="PT Sans"/>
              <a:sym typeface="PT Sans"/>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340"/>
        <p:cNvGrpSpPr/>
        <p:nvPr/>
      </p:nvGrpSpPr>
      <p:grpSpPr>
        <a:xfrm>
          <a:off x="0" y="0"/>
          <a:ext cx="0" cy="0"/>
          <a:chOff x="0" y="0"/>
          <a:chExt cx="0" cy="0"/>
        </a:xfrm>
      </p:grpSpPr>
      <p:sp>
        <p:nvSpPr>
          <p:cNvPr id="341" name="Google Shape;341;p34"/>
          <p:cNvSpPr txBox="1">
            <a:spLocks noGrp="1"/>
          </p:cNvSpPr>
          <p:nvPr>
            <p:ph type="title" idx="4294967295"/>
          </p:nvPr>
        </p:nvSpPr>
        <p:spPr>
          <a:xfrm>
            <a:off x="0" y="579450"/>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sz="4000" b="1">
                <a:solidFill>
                  <a:srgbClr val="FFFFFF"/>
                </a:solidFill>
                <a:latin typeface="PT Sans"/>
                <a:ea typeface="PT Sans"/>
                <a:cs typeface="PT Sans"/>
                <a:sym typeface="PT Sans"/>
              </a:rPr>
              <a:t>APPEAL OF </a:t>
            </a:r>
            <a:endParaRPr sz="4000" b="1">
              <a:solidFill>
                <a:srgbClr val="FFFFFF"/>
              </a:solidFill>
              <a:latin typeface="PT Sans"/>
              <a:ea typeface="PT Sans"/>
              <a:cs typeface="PT Sans"/>
              <a:sym typeface="PT Sans"/>
            </a:endParaRPr>
          </a:p>
          <a:p>
            <a:pPr marL="0" lvl="0" indent="0" algn="ctr" rtl="0">
              <a:lnSpc>
                <a:spcPct val="100000"/>
              </a:lnSpc>
              <a:spcBef>
                <a:spcPts val="0"/>
              </a:spcBef>
              <a:spcAft>
                <a:spcPts val="0"/>
              </a:spcAft>
              <a:buSzPts val="1400"/>
              <a:buNone/>
            </a:pPr>
            <a:r>
              <a:rPr lang="en-US" sz="4000" b="1">
                <a:solidFill>
                  <a:srgbClr val="FFFFFF"/>
                </a:solidFill>
                <a:latin typeface="PT Sans"/>
                <a:ea typeface="PT Sans"/>
                <a:cs typeface="PT Sans"/>
                <a:sym typeface="PT Sans"/>
              </a:rPr>
              <a:t>GENERAL EXECUTIVE BOARD DECISION</a:t>
            </a:r>
            <a:endParaRPr b="1">
              <a:solidFill>
                <a:srgbClr val="FFFFFF"/>
              </a:solidFill>
              <a:latin typeface="PT Sans"/>
              <a:ea typeface="PT Sans"/>
              <a:cs typeface="PT Sans"/>
              <a:sym typeface="PT Sans"/>
            </a:endParaRPr>
          </a:p>
        </p:txBody>
      </p:sp>
      <p:sp>
        <p:nvSpPr>
          <p:cNvPr id="342" name="Google Shape;342;p34"/>
          <p:cNvSpPr txBox="1">
            <a:spLocks noGrp="1"/>
          </p:cNvSpPr>
          <p:nvPr>
            <p:ph type="body" idx="4294967295"/>
          </p:nvPr>
        </p:nvSpPr>
        <p:spPr>
          <a:xfrm>
            <a:off x="457200" y="2150975"/>
            <a:ext cx="8229600" cy="38895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640"/>
              </a:spcBef>
              <a:spcAft>
                <a:spcPts val="0"/>
              </a:spcAft>
              <a:buSzPts val="3200"/>
              <a:buNone/>
            </a:pPr>
            <a:r>
              <a:rPr lang="en-US">
                <a:solidFill>
                  <a:srgbClr val="404141"/>
                </a:solidFill>
                <a:latin typeface="PT Sans"/>
                <a:ea typeface="PT Sans"/>
                <a:cs typeface="PT Sans"/>
                <a:sym typeface="PT Sans"/>
              </a:rPr>
              <a:t>Any party to a trial or appeal before the General Executive Board may appeal its decision to the following Convention, whose action, if any be taken, shall be final.</a:t>
            </a:r>
            <a:endParaRPr>
              <a:solidFill>
                <a:srgbClr val="404141"/>
              </a:solidFill>
              <a:latin typeface="PT Sans"/>
              <a:ea typeface="PT Sans"/>
              <a:cs typeface="PT Sans"/>
              <a:sym typeface="PT Sans"/>
            </a:endParaRPr>
          </a:p>
          <a:p>
            <a:pPr marL="0" lvl="0" indent="0" algn="ctr" rtl="0">
              <a:lnSpc>
                <a:spcPct val="100000"/>
              </a:lnSpc>
              <a:spcBef>
                <a:spcPts val="640"/>
              </a:spcBef>
              <a:spcAft>
                <a:spcPts val="0"/>
              </a:spcAft>
              <a:buSzPts val="3200"/>
              <a:buNone/>
            </a:pPr>
            <a:endParaRPr sz="1700">
              <a:solidFill>
                <a:srgbClr val="222222"/>
              </a:solidFill>
              <a:highlight>
                <a:srgbClr val="FFFFFF"/>
              </a:highlight>
              <a:latin typeface="PT Sans"/>
              <a:ea typeface="PT Sans"/>
              <a:cs typeface="PT Sans"/>
              <a:sym typeface="PT Sans"/>
            </a:endParaRPr>
          </a:p>
          <a:p>
            <a:pPr marL="0" lvl="0" indent="0" algn="ctr" rtl="0">
              <a:lnSpc>
                <a:spcPct val="100000"/>
              </a:lnSpc>
              <a:spcBef>
                <a:spcPts val="640"/>
              </a:spcBef>
              <a:spcAft>
                <a:spcPts val="0"/>
              </a:spcAft>
              <a:buSzPts val="3200"/>
              <a:buNone/>
            </a:pPr>
            <a:r>
              <a:rPr lang="en-US" sz="2200">
                <a:solidFill>
                  <a:srgbClr val="222222"/>
                </a:solidFill>
                <a:highlight>
                  <a:srgbClr val="FFFFFF"/>
                </a:highlight>
                <a:latin typeface="PT Sans"/>
                <a:ea typeface="PT Sans"/>
                <a:cs typeface="PT Sans"/>
                <a:sym typeface="PT Sans"/>
              </a:rPr>
              <a:t>Note: Any Fine must be paid in full to </a:t>
            </a:r>
            <a:endParaRPr sz="2200">
              <a:solidFill>
                <a:srgbClr val="222222"/>
              </a:solidFill>
              <a:highlight>
                <a:srgbClr val="FFFFFF"/>
              </a:highlight>
              <a:latin typeface="PT Sans"/>
              <a:ea typeface="PT Sans"/>
              <a:cs typeface="PT Sans"/>
              <a:sym typeface="PT Sans"/>
            </a:endParaRPr>
          </a:p>
          <a:p>
            <a:pPr marL="0" lvl="0" indent="0" algn="ctr" rtl="0">
              <a:lnSpc>
                <a:spcPct val="100000"/>
              </a:lnSpc>
              <a:spcBef>
                <a:spcPts val="640"/>
              </a:spcBef>
              <a:spcAft>
                <a:spcPts val="0"/>
              </a:spcAft>
              <a:buSzPts val="3200"/>
              <a:buNone/>
            </a:pPr>
            <a:r>
              <a:rPr lang="en-US" sz="2200">
                <a:solidFill>
                  <a:srgbClr val="222222"/>
                </a:solidFill>
                <a:highlight>
                  <a:srgbClr val="FFFFFF"/>
                </a:highlight>
                <a:latin typeface="PT Sans"/>
                <a:ea typeface="PT Sans"/>
                <a:cs typeface="PT Sans"/>
                <a:sym typeface="PT Sans"/>
              </a:rPr>
              <a:t>appeal to the International Convention.</a:t>
            </a:r>
            <a:endParaRPr sz="2200">
              <a:solidFill>
                <a:srgbClr val="222222"/>
              </a:solidFill>
              <a:highlight>
                <a:srgbClr val="FFFFFF"/>
              </a:highlight>
              <a:latin typeface="PT Sans"/>
              <a:ea typeface="PT Sans"/>
              <a:cs typeface="PT Sans"/>
              <a:sym typeface="PT Sans"/>
            </a:endParaRPr>
          </a:p>
          <a:p>
            <a:pPr marL="0" lvl="0" indent="0" algn="ctr" rtl="0">
              <a:lnSpc>
                <a:spcPct val="100000"/>
              </a:lnSpc>
              <a:spcBef>
                <a:spcPts val="640"/>
              </a:spcBef>
              <a:spcAft>
                <a:spcPts val="0"/>
              </a:spcAft>
              <a:buSzPts val="3200"/>
              <a:buNone/>
            </a:pPr>
            <a:r>
              <a:rPr lang="en-US" sz="2200">
                <a:solidFill>
                  <a:srgbClr val="222222"/>
                </a:solidFill>
                <a:highlight>
                  <a:srgbClr val="FFFFFF"/>
                </a:highlight>
                <a:latin typeface="PT Sans"/>
                <a:ea typeface="PT Sans"/>
                <a:cs typeface="PT Sans"/>
                <a:sym typeface="PT Sans"/>
              </a:rPr>
              <a:t>Article XXV, Section 10 (pg 106)</a:t>
            </a:r>
            <a:endParaRPr sz="2200">
              <a:solidFill>
                <a:srgbClr val="222222"/>
              </a:solidFill>
              <a:highlight>
                <a:srgbClr val="FFFFFF"/>
              </a:highlight>
              <a:latin typeface="PT Sans"/>
              <a:ea typeface="PT Sans"/>
              <a:cs typeface="PT Sans"/>
              <a:sym typeface="PT Sans"/>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346"/>
        <p:cNvGrpSpPr/>
        <p:nvPr/>
      </p:nvGrpSpPr>
      <p:grpSpPr>
        <a:xfrm>
          <a:off x="0" y="0"/>
          <a:ext cx="0" cy="0"/>
          <a:chOff x="0" y="0"/>
          <a:chExt cx="0" cy="0"/>
        </a:xfrm>
      </p:grpSpPr>
      <p:sp>
        <p:nvSpPr>
          <p:cNvPr id="347" name="Google Shape;347;p35"/>
          <p:cNvSpPr txBox="1">
            <a:spLocks noGrp="1"/>
          </p:cNvSpPr>
          <p:nvPr>
            <p:ph type="title" idx="4294967295"/>
          </p:nvPr>
        </p:nvSpPr>
        <p:spPr>
          <a:xfrm>
            <a:off x="0" y="579450"/>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APPEAL TO CONVENTION</a:t>
            </a:r>
            <a:endParaRPr b="1">
              <a:solidFill>
                <a:srgbClr val="FFFFFF"/>
              </a:solidFill>
              <a:latin typeface="PT Sans"/>
              <a:ea typeface="PT Sans"/>
              <a:cs typeface="PT Sans"/>
              <a:sym typeface="PT Sans"/>
            </a:endParaRPr>
          </a:p>
        </p:txBody>
      </p:sp>
      <p:sp>
        <p:nvSpPr>
          <p:cNvPr id="348" name="Google Shape;348;p35"/>
          <p:cNvSpPr txBox="1">
            <a:spLocks noGrp="1"/>
          </p:cNvSpPr>
          <p:nvPr>
            <p:ph type="body" idx="4294967295"/>
          </p:nvPr>
        </p:nvSpPr>
        <p:spPr>
          <a:xfrm>
            <a:off x="457200" y="1973300"/>
            <a:ext cx="8229600" cy="39264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rgbClr val="404141"/>
              </a:buClr>
              <a:buSzPts val="2800"/>
              <a:buFont typeface="PT Sans"/>
              <a:buChar char="•"/>
            </a:pPr>
            <a:r>
              <a:rPr lang="en-US" sz="2800">
                <a:solidFill>
                  <a:srgbClr val="404141"/>
                </a:solidFill>
                <a:latin typeface="PT Sans"/>
                <a:ea typeface="PT Sans"/>
                <a:cs typeface="PT Sans"/>
                <a:sym typeface="PT Sans"/>
              </a:rPr>
              <a:t>Notice of appeal from a decision of the General Executive Board shall be filed with the General Secretary-Treasurer.</a:t>
            </a:r>
            <a:endParaRPr>
              <a:solidFill>
                <a:srgbClr val="404141"/>
              </a:solidFill>
              <a:latin typeface="PT Sans"/>
              <a:ea typeface="PT Sans"/>
              <a:cs typeface="PT Sans"/>
              <a:sym typeface="PT Sans"/>
            </a:endParaRPr>
          </a:p>
          <a:p>
            <a:pPr marL="342900" lvl="0" indent="-165100" algn="l" rtl="0">
              <a:lnSpc>
                <a:spcPct val="100000"/>
              </a:lnSpc>
              <a:spcBef>
                <a:spcPts val="560"/>
              </a:spcBef>
              <a:spcAft>
                <a:spcPts val="0"/>
              </a:spcAft>
              <a:buClr>
                <a:schemeClr val="dk1"/>
              </a:buClr>
              <a:buSzPts val="2800"/>
              <a:buFont typeface="Arial"/>
              <a:buNone/>
            </a:pPr>
            <a:endParaRPr sz="2800">
              <a:solidFill>
                <a:srgbClr val="404141"/>
              </a:solidFill>
              <a:latin typeface="PT Sans"/>
              <a:ea typeface="PT Sans"/>
              <a:cs typeface="PT Sans"/>
              <a:sym typeface="PT Sans"/>
            </a:endParaRPr>
          </a:p>
          <a:p>
            <a:pPr marL="342900" lvl="0" indent="-342900" algn="l" rtl="0">
              <a:lnSpc>
                <a:spcPct val="100000"/>
              </a:lnSpc>
              <a:spcBef>
                <a:spcPts val="560"/>
              </a:spcBef>
              <a:spcAft>
                <a:spcPts val="0"/>
              </a:spcAft>
              <a:buClr>
                <a:srgbClr val="404141"/>
              </a:buClr>
              <a:buSzPts val="2800"/>
              <a:buFont typeface="PT Sans"/>
              <a:buChar char="•"/>
            </a:pPr>
            <a:r>
              <a:rPr lang="en-US" sz="2800">
                <a:solidFill>
                  <a:srgbClr val="404141"/>
                </a:solidFill>
                <a:latin typeface="PT Sans"/>
                <a:ea typeface="PT Sans"/>
                <a:cs typeface="PT Sans"/>
                <a:sym typeface="PT Sans"/>
              </a:rPr>
              <a:t>Notice must be made not more than ninety (90) days after publication of </a:t>
            </a:r>
            <a:r>
              <a:rPr lang="en-US" sz="2800" i="1">
                <a:solidFill>
                  <a:srgbClr val="404141"/>
                </a:solidFill>
                <a:latin typeface="PT Sans"/>
                <a:ea typeface="PT Sans"/>
                <a:cs typeface="PT Sans"/>
                <a:sym typeface="PT Sans"/>
              </a:rPr>
              <a:t>The Insulators Union Journal</a:t>
            </a:r>
            <a:r>
              <a:rPr lang="en-US" sz="2800">
                <a:solidFill>
                  <a:srgbClr val="404141"/>
                </a:solidFill>
                <a:latin typeface="PT Sans"/>
                <a:ea typeface="PT Sans"/>
                <a:cs typeface="PT Sans"/>
                <a:sym typeface="PT Sans"/>
              </a:rPr>
              <a:t> which contains notice of the action </a:t>
            </a:r>
            <a:endParaRPr sz="2800">
              <a:solidFill>
                <a:srgbClr val="404141"/>
              </a:solidFill>
              <a:latin typeface="PT Sans"/>
              <a:ea typeface="PT Sans"/>
              <a:cs typeface="PT Sans"/>
              <a:sym typeface="PT Sans"/>
            </a:endParaRPr>
          </a:p>
          <a:p>
            <a:pPr marL="342900" lvl="0" indent="0" algn="l" rtl="0">
              <a:lnSpc>
                <a:spcPct val="100000"/>
              </a:lnSpc>
              <a:spcBef>
                <a:spcPts val="0"/>
              </a:spcBef>
              <a:spcAft>
                <a:spcPts val="0"/>
              </a:spcAft>
              <a:buSzPts val="3200"/>
              <a:buNone/>
            </a:pPr>
            <a:r>
              <a:rPr lang="en-US" sz="2800">
                <a:solidFill>
                  <a:srgbClr val="404141"/>
                </a:solidFill>
                <a:latin typeface="PT Sans"/>
                <a:ea typeface="PT Sans"/>
                <a:cs typeface="PT Sans"/>
                <a:sym typeface="PT Sans"/>
              </a:rPr>
              <a:t>of the General Executive Board.</a:t>
            </a:r>
            <a:endParaRPr>
              <a:solidFill>
                <a:srgbClr val="404141"/>
              </a:solidFill>
              <a:latin typeface="PT Sans"/>
              <a:ea typeface="PT Sans"/>
              <a:cs typeface="PT Sans"/>
              <a:sym typeface="PT Sans"/>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352"/>
        <p:cNvGrpSpPr/>
        <p:nvPr/>
      </p:nvGrpSpPr>
      <p:grpSpPr>
        <a:xfrm>
          <a:off x="0" y="0"/>
          <a:ext cx="0" cy="0"/>
          <a:chOff x="0" y="0"/>
          <a:chExt cx="0" cy="0"/>
        </a:xfrm>
      </p:grpSpPr>
      <p:sp>
        <p:nvSpPr>
          <p:cNvPr id="353" name="Google Shape;353;gb54f689b3f_0_10"/>
          <p:cNvSpPr txBox="1">
            <a:spLocks noGrp="1"/>
          </p:cNvSpPr>
          <p:nvPr>
            <p:ph type="title" idx="4294967295"/>
          </p:nvPr>
        </p:nvSpPr>
        <p:spPr>
          <a:xfrm>
            <a:off x="0" y="579450"/>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Local Trials &amp; Member Charges</a:t>
            </a:r>
            <a:endParaRPr b="1">
              <a:solidFill>
                <a:srgbClr val="FFFFFF"/>
              </a:solidFill>
              <a:latin typeface="PT Sans"/>
              <a:ea typeface="PT Sans"/>
              <a:cs typeface="PT Sans"/>
              <a:sym typeface="PT Sans"/>
            </a:endParaRPr>
          </a:p>
        </p:txBody>
      </p:sp>
      <p:sp>
        <p:nvSpPr>
          <p:cNvPr id="354" name="Google Shape;354;gb54f689b3f_0_10"/>
          <p:cNvSpPr txBox="1">
            <a:spLocks noGrp="1"/>
          </p:cNvSpPr>
          <p:nvPr>
            <p:ph type="body" idx="4294967295"/>
          </p:nvPr>
        </p:nvSpPr>
        <p:spPr>
          <a:xfrm>
            <a:off x="457200" y="3061850"/>
            <a:ext cx="8229600" cy="28377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None/>
            </a:pPr>
            <a:r>
              <a:rPr lang="en-US" sz="4600">
                <a:solidFill>
                  <a:srgbClr val="404141"/>
                </a:solidFill>
                <a:latin typeface="PT Sans"/>
                <a:ea typeface="PT Sans"/>
                <a:cs typeface="PT Sans"/>
                <a:sym typeface="PT Sans"/>
              </a:rPr>
              <a:t>Questions?</a:t>
            </a:r>
            <a:endParaRPr sz="5500">
              <a:solidFill>
                <a:srgbClr val="404141"/>
              </a:solidFill>
              <a:latin typeface="PT Sans"/>
              <a:ea typeface="PT Sans"/>
              <a:cs typeface="PT Sans"/>
              <a:sym typeface="PT Sans"/>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358"/>
        <p:cNvGrpSpPr/>
        <p:nvPr/>
      </p:nvGrpSpPr>
      <p:grpSpPr>
        <a:xfrm>
          <a:off x="0" y="0"/>
          <a:ext cx="0" cy="0"/>
          <a:chOff x="0" y="0"/>
          <a:chExt cx="0" cy="0"/>
        </a:xfrm>
      </p:grpSpPr>
      <p:sp>
        <p:nvSpPr>
          <p:cNvPr id="359" name="Google Shape;359;p36"/>
          <p:cNvSpPr txBox="1">
            <a:spLocks noGrp="1"/>
          </p:cNvSpPr>
          <p:nvPr>
            <p:ph type="title" idx="4294967295"/>
          </p:nvPr>
        </p:nvSpPr>
        <p:spPr>
          <a:xfrm>
            <a:off x="0" y="523375"/>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INTER-LOCAL CHARGES</a:t>
            </a:r>
            <a:endParaRPr b="1">
              <a:solidFill>
                <a:srgbClr val="FFFFFF"/>
              </a:solidFill>
              <a:latin typeface="PT Sans"/>
              <a:ea typeface="PT Sans"/>
              <a:cs typeface="PT Sans"/>
              <a:sym typeface="PT Sans"/>
            </a:endParaRPr>
          </a:p>
        </p:txBody>
      </p:sp>
      <p:sp>
        <p:nvSpPr>
          <p:cNvPr id="360" name="Google Shape;360;p36"/>
          <p:cNvSpPr txBox="1">
            <a:spLocks noGrp="1"/>
          </p:cNvSpPr>
          <p:nvPr>
            <p:ph type="body" idx="4294967295"/>
          </p:nvPr>
        </p:nvSpPr>
        <p:spPr>
          <a:xfrm>
            <a:off x="616350" y="2150975"/>
            <a:ext cx="7911300" cy="36777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rgbClr val="404141"/>
              </a:buClr>
              <a:buSzPts val="2800"/>
              <a:buFont typeface="PT Sans"/>
              <a:buChar char="•"/>
            </a:pPr>
            <a:r>
              <a:rPr lang="en-US" sz="2800">
                <a:solidFill>
                  <a:srgbClr val="404141"/>
                </a:solidFill>
                <a:latin typeface="PT Sans"/>
                <a:ea typeface="PT Sans"/>
                <a:cs typeface="PT Sans"/>
                <a:sym typeface="PT Sans"/>
              </a:rPr>
              <a:t>Charges of an inter-Local nature (Article XXIV, Section 4-5 </a:t>
            </a:r>
            <a:r>
              <a:rPr lang="en-US" sz="2000">
                <a:solidFill>
                  <a:srgbClr val="404141"/>
                </a:solidFill>
                <a:latin typeface="PT Sans"/>
                <a:ea typeface="PT Sans"/>
                <a:cs typeface="PT Sans"/>
                <a:sym typeface="PT Sans"/>
              </a:rPr>
              <a:t>pg 100</a:t>
            </a:r>
            <a:r>
              <a:rPr lang="en-US" sz="2800">
                <a:solidFill>
                  <a:srgbClr val="404141"/>
                </a:solidFill>
                <a:latin typeface="PT Sans"/>
                <a:ea typeface="PT Sans"/>
                <a:cs typeface="PT Sans"/>
                <a:sym typeface="PT Sans"/>
              </a:rPr>
              <a:t>) shall be disposed of in accordance with Article X, Sections 1, 2, and 3 of the Constitution and Bylaws (heard and decided by the General Executive Board).</a:t>
            </a:r>
            <a:endParaRPr>
              <a:solidFill>
                <a:srgbClr val="404141"/>
              </a:solidFill>
              <a:latin typeface="PT Sans"/>
              <a:ea typeface="PT Sans"/>
              <a:cs typeface="PT Sans"/>
              <a:sym typeface="PT Sans"/>
            </a:endParaRPr>
          </a:p>
          <a:p>
            <a:pPr marL="342900" lvl="0" indent="-165100" algn="l" rtl="0">
              <a:lnSpc>
                <a:spcPct val="100000"/>
              </a:lnSpc>
              <a:spcBef>
                <a:spcPts val="560"/>
              </a:spcBef>
              <a:spcAft>
                <a:spcPts val="0"/>
              </a:spcAft>
              <a:buClr>
                <a:schemeClr val="dk1"/>
              </a:buClr>
              <a:buSzPts val="2800"/>
              <a:buFont typeface="Arial"/>
              <a:buNone/>
            </a:pPr>
            <a:endParaRPr sz="1400">
              <a:solidFill>
                <a:srgbClr val="404141"/>
              </a:solidFill>
              <a:latin typeface="PT Sans"/>
              <a:ea typeface="PT Sans"/>
              <a:cs typeface="PT Sans"/>
              <a:sym typeface="PT Sans"/>
            </a:endParaRPr>
          </a:p>
          <a:p>
            <a:pPr marL="342900" lvl="0" indent="-342900" algn="l" rtl="0">
              <a:lnSpc>
                <a:spcPct val="100000"/>
              </a:lnSpc>
              <a:spcBef>
                <a:spcPts val="560"/>
              </a:spcBef>
              <a:spcAft>
                <a:spcPts val="0"/>
              </a:spcAft>
              <a:buClr>
                <a:srgbClr val="404141"/>
              </a:buClr>
              <a:buSzPts val="2800"/>
              <a:buFont typeface="PT Sans"/>
              <a:buChar char="•"/>
            </a:pPr>
            <a:r>
              <a:rPr lang="en-US" sz="2800">
                <a:solidFill>
                  <a:srgbClr val="404141"/>
                </a:solidFill>
                <a:latin typeface="PT Sans"/>
                <a:ea typeface="PT Sans"/>
                <a:cs typeface="PT Sans"/>
                <a:sym typeface="PT Sans"/>
              </a:rPr>
              <a:t>Charges must be filed no later than                   90 days after those preferring them had </a:t>
            </a:r>
            <a:br>
              <a:rPr lang="en-US" sz="2800">
                <a:solidFill>
                  <a:srgbClr val="404141"/>
                </a:solidFill>
                <a:latin typeface="PT Sans"/>
                <a:ea typeface="PT Sans"/>
                <a:cs typeface="PT Sans"/>
                <a:sym typeface="PT Sans"/>
              </a:rPr>
            </a:br>
            <a:r>
              <a:rPr lang="en-US" sz="2800">
                <a:solidFill>
                  <a:srgbClr val="404141"/>
                </a:solidFill>
                <a:latin typeface="PT Sans"/>
                <a:ea typeface="PT Sans"/>
                <a:cs typeface="PT Sans"/>
                <a:sym typeface="PT Sans"/>
              </a:rPr>
              <a:t>knowledge of the facts alleged.</a:t>
            </a:r>
            <a:endParaRPr>
              <a:solidFill>
                <a:srgbClr val="404141"/>
              </a:solidFill>
              <a:latin typeface="PT Sans"/>
              <a:ea typeface="PT Sans"/>
              <a:cs typeface="PT Sans"/>
              <a:sym typeface="PT Sans"/>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364"/>
        <p:cNvGrpSpPr/>
        <p:nvPr/>
      </p:nvGrpSpPr>
      <p:grpSpPr>
        <a:xfrm>
          <a:off x="0" y="0"/>
          <a:ext cx="0" cy="0"/>
          <a:chOff x="0" y="0"/>
          <a:chExt cx="0" cy="0"/>
        </a:xfrm>
      </p:grpSpPr>
      <p:sp>
        <p:nvSpPr>
          <p:cNvPr id="365" name="Google Shape;365;p37"/>
          <p:cNvSpPr txBox="1">
            <a:spLocks noGrp="1"/>
          </p:cNvSpPr>
          <p:nvPr>
            <p:ph type="title" idx="4294967295"/>
          </p:nvPr>
        </p:nvSpPr>
        <p:spPr>
          <a:xfrm>
            <a:off x="0" y="579450"/>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ARTICLE X</a:t>
            </a:r>
            <a:endParaRPr b="1">
              <a:solidFill>
                <a:srgbClr val="FFFFFF"/>
              </a:solidFill>
              <a:latin typeface="PT Sans"/>
              <a:ea typeface="PT Sans"/>
              <a:cs typeface="PT Sans"/>
              <a:sym typeface="PT Sans"/>
            </a:endParaRPr>
          </a:p>
        </p:txBody>
      </p:sp>
      <p:sp>
        <p:nvSpPr>
          <p:cNvPr id="366" name="Google Shape;366;p37"/>
          <p:cNvSpPr txBox="1">
            <a:spLocks noGrp="1"/>
          </p:cNvSpPr>
          <p:nvPr>
            <p:ph type="body" idx="4294967295"/>
          </p:nvPr>
        </p:nvSpPr>
        <p:spPr>
          <a:xfrm>
            <a:off x="457200" y="2222050"/>
            <a:ext cx="8229600" cy="30915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3200"/>
              <a:buNone/>
            </a:pPr>
            <a:r>
              <a:rPr lang="en-US" sz="2800" b="1">
                <a:solidFill>
                  <a:srgbClr val="7E9C3D"/>
                </a:solidFill>
                <a:latin typeface="PT Sans"/>
                <a:ea typeface="PT Sans"/>
                <a:cs typeface="PT Sans"/>
                <a:sym typeface="PT Sans"/>
              </a:rPr>
              <a:t>SECTION 1 </a:t>
            </a:r>
            <a:endParaRPr sz="2800" b="1">
              <a:solidFill>
                <a:srgbClr val="7E9C3D"/>
              </a:solidFill>
              <a:latin typeface="PT Sans"/>
              <a:ea typeface="PT Sans"/>
              <a:cs typeface="PT Sans"/>
              <a:sym typeface="PT Sans"/>
            </a:endParaRPr>
          </a:p>
          <a:p>
            <a:pPr marL="0" lvl="0" indent="0" algn="ctr" rtl="0">
              <a:lnSpc>
                <a:spcPct val="100000"/>
              </a:lnSpc>
              <a:spcBef>
                <a:spcPts val="0"/>
              </a:spcBef>
              <a:spcAft>
                <a:spcPts val="0"/>
              </a:spcAft>
              <a:buSzPts val="3200"/>
              <a:buNone/>
            </a:pPr>
            <a:endParaRPr sz="2800" b="1">
              <a:solidFill>
                <a:srgbClr val="7E9C3D"/>
              </a:solidFill>
              <a:latin typeface="PT Sans"/>
              <a:ea typeface="PT Sans"/>
              <a:cs typeface="PT Sans"/>
              <a:sym typeface="PT Sans"/>
            </a:endParaRPr>
          </a:p>
          <a:p>
            <a:pPr marL="0" lvl="0" indent="0" algn="ctr" rtl="0">
              <a:lnSpc>
                <a:spcPct val="100000"/>
              </a:lnSpc>
              <a:spcBef>
                <a:spcPts val="560"/>
              </a:spcBef>
              <a:spcAft>
                <a:spcPts val="0"/>
              </a:spcAft>
              <a:buSzPts val="3200"/>
              <a:buNone/>
            </a:pPr>
            <a:r>
              <a:rPr lang="en-US" sz="2800">
                <a:solidFill>
                  <a:srgbClr val="404141"/>
                </a:solidFill>
                <a:latin typeface="PT Sans"/>
                <a:ea typeface="PT Sans"/>
                <a:cs typeface="PT Sans"/>
                <a:sym typeface="PT Sans"/>
              </a:rPr>
              <a:t>The General Executive Board shall decide all cases and appeals referred to it in accordance with the constitution, its rulings or decisions shall stand unless reversed by Convention on appeal</a:t>
            </a:r>
            <a:endParaRPr>
              <a:solidFill>
                <a:srgbClr val="404141"/>
              </a:solidFill>
              <a:latin typeface="PT Sans"/>
              <a:ea typeface="PT Sans"/>
              <a:cs typeface="PT Sans"/>
              <a:sym typeface="PT San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5"/>
          <p:cNvSpPr txBox="1">
            <a:spLocks noGrp="1"/>
          </p:cNvSpPr>
          <p:nvPr>
            <p:ph type="title" idx="4294967295"/>
          </p:nvPr>
        </p:nvSpPr>
        <p:spPr>
          <a:xfrm>
            <a:off x="0" y="533400"/>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OFFENSES AND CHARGES</a:t>
            </a:r>
            <a:endParaRPr b="1">
              <a:solidFill>
                <a:srgbClr val="FFFFFF"/>
              </a:solidFill>
              <a:latin typeface="PT Sans"/>
              <a:ea typeface="PT Sans"/>
              <a:cs typeface="PT Sans"/>
              <a:sym typeface="PT Sans"/>
            </a:endParaRPr>
          </a:p>
        </p:txBody>
      </p:sp>
      <p:sp>
        <p:nvSpPr>
          <p:cNvPr id="102" name="Google Shape;102;p5"/>
          <p:cNvSpPr txBox="1">
            <a:spLocks noGrp="1"/>
          </p:cNvSpPr>
          <p:nvPr>
            <p:ph type="body" idx="4294967295"/>
          </p:nvPr>
        </p:nvSpPr>
        <p:spPr>
          <a:xfrm>
            <a:off x="457200" y="1896700"/>
            <a:ext cx="8229600" cy="4526100"/>
          </a:xfrm>
          <a:prstGeom prst="rect">
            <a:avLst/>
          </a:prstGeom>
          <a:noFill/>
          <a:ln>
            <a:noFill/>
          </a:ln>
        </p:spPr>
        <p:txBody>
          <a:bodyPr spcFirstLastPara="1" wrap="square" lIns="91425" tIns="45700" rIns="91425" bIns="45700" anchor="t" anchorCtr="0">
            <a:noAutofit/>
          </a:bodyPr>
          <a:lstStyle/>
          <a:p>
            <a:pPr marL="0" lvl="0" indent="0" algn="l" rtl="0">
              <a:lnSpc>
                <a:spcPct val="80000"/>
              </a:lnSpc>
              <a:spcBef>
                <a:spcPts val="0"/>
              </a:spcBef>
              <a:spcAft>
                <a:spcPts val="0"/>
              </a:spcAft>
              <a:buSzPts val="3200"/>
              <a:buNone/>
            </a:pPr>
            <a:r>
              <a:rPr lang="en-US" sz="3000" b="1">
                <a:solidFill>
                  <a:srgbClr val="009900"/>
                </a:solidFill>
                <a:latin typeface="PT Sans"/>
                <a:ea typeface="PT Sans"/>
                <a:cs typeface="PT Sans"/>
                <a:sym typeface="PT Sans"/>
              </a:rPr>
              <a:t>ARTICLE XXIV</a:t>
            </a:r>
            <a:endParaRPr sz="3000" b="1">
              <a:solidFill>
                <a:srgbClr val="009900"/>
              </a:solidFill>
              <a:latin typeface="PT Sans"/>
              <a:ea typeface="PT Sans"/>
              <a:cs typeface="PT Sans"/>
              <a:sym typeface="PT Sans"/>
            </a:endParaRPr>
          </a:p>
          <a:p>
            <a:pPr marL="342900" lvl="0" indent="-215900" algn="l" rtl="0">
              <a:lnSpc>
                <a:spcPct val="80000"/>
              </a:lnSpc>
              <a:spcBef>
                <a:spcPts val="400"/>
              </a:spcBef>
              <a:spcAft>
                <a:spcPts val="0"/>
              </a:spcAft>
              <a:buClr>
                <a:schemeClr val="dk1"/>
              </a:buClr>
              <a:buSzPts val="2000"/>
              <a:buFont typeface="Arial"/>
              <a:buNone/>
            </a:pPr>
            <a:endParaRPr sz="2000">
              <a:solidFill>
                <a:srgbClr val="404141"/>
              </a:solidFill>
              <a:latin typeface="PT Sans"/>
              <a:ea typeface="PT Sans"/>
              <a:cs typeface="PT Sans"/>
              <a:sym typeface="PT Sans"/>
            </a:endParaRPr>
          </a:p>
          <a:p>
            <a:pPr marL="342900" lvl="0" indent="-342900" algn="l" rtl="0">
              <a:lnSpc>
                <a:spcPct val="80000"/>
              </a:lnSpc>
              <a:spcBef>
                <a:spcPts val="400"/>
              </a:spcBef>
              <a:spcAft>
                <a:spcPts val="0"/>
              </a:spcAft>
              <a:buClr>
                <a:srgbClr val="404141"/>
              </a:buClr>
              <a:buSzPts val="2600"/>
              <a:buFont typeface="PT Sans"/>
              <a:buChar char="•"/>
            </a:pPr>
            <a:r>
              <a:rPr lang="en-US" sz="2600">
                <a:solidFill>
                  <a:srgbClr val="404141"/>
                </a:solidFill>
                <a:latin typeface="PT Sans"/>
                <a:ea typeface="PT Sans"/>
                <a:cs typeface="PT Sans"/>
                <a:sym typeface="PT Sans"/>
              </a:rPr>
              <a:t>(A). Violation of any provision of the Constitution and Bylaws of the International Association, and the rules there-under, or of the bylaws, trade agreements or rules of a Local Union.</a:t>
            </a:r>
            <a:endParaRPr sz="2600">
              <a:solidFill>
                <a:srgbClr val="404141"/>
              </a:solidFill>
              <a:latin typeface="PT Sans"/>
              <a:ea typeface="PT Sans"/>
              <a:cs typeface="PT Sans"/>
              <a:sym typeface="PT Sans"/>
            </a:endParaRPr>
          </a:p>
          <a:p>
            <a:pPr marL="342900" lvl="0" indent="-215900" algn="l" rtl="0">
              <a:lnSpc>
                <a:spcPct val="80000"/>
              </a:lnSpc>
              <a:spcBef>
                <a:spcPts val="400"/>
              </a:spcBef>
              <a:spcAft>
                <a:spcPts val="0"/>
              </a:spcAft>
              <a:buClr>
                <a:schemeClr val="dk1"/>
              </a:buClr>
              <a:buSzPts val="2000"/>
              <a:buFont typeface="Arial"/>
              <a:buNone/>
            </a:pPr>
            <a:endParaRPr sz="2600">
              <a:solidFill>
                <a:srgbClr val="404141"/>
              </a:solidFill>
              <a:latin typeface="PT Sans"/>
              <a:ea typeface="PT Sans"/>
              <a:cs typeface="PT Sans"/>
              <a:sym typeface="PT Sans"/>
            </a:endParaRPr>
          </a:p>
          <a:p>
            <a:pPr marL="342900" lvl="0" indent="-342900" algn="l" rtl="0">
              <a:lnSpc>
                <a:spcPct val="80000"/>
              </a:lnSpc>
              <a:spcBef>
                <a:spcPts val="400"/>
              </a:spcBef>
              <a:spcAft>
                <a:spcPts val="0"/>
              </a:spcAft>
              <a:buClr>
                <a:srgbClr val="404141"/>
              </a:buClr>
              <a:buSzPts val="2600"/>
              <a:buFont typeface="PT Sans"/>
              <a:buChar char="•"/>
            </a:pPr>
            <a:r>
              <a:rPr lang="en-US" sz="2600">
                <a:solidFill>
                  <a:srgbClr val="404141"/>
                </a:solidFill>
                <a:latin typeface="PT Sans"/>
                <a:ea typeface="PT Sans"/>
                <a:cs typeface="PT Sans"/>
                <a:sym typeface="PT Sans"/>
              </a:rPr>
              <a:t>(B). Embezzlement, or the improper receipt or misappropriation, or any unauthorized use of any funds or property of a Local Union or the </a:t>
            </a:r>
            <a:endParaRPr sz="2600">
              <a:solidFill>
                <a:srgbClr val="404141"/>
              </a:solidFill>
              <a:latin typeface="PT Sans"/>
              <a:ea typeface="PT Sans"/>
              <a:cs typeface="PT Sans"/>
              <a:sym typeface="PT Sans"/>
            </a:endParaRPr>
          </a:p>
          <a:p>
            <a:pPr marL="342900" lvl="0" indent="0" algn="l" rtl="0">
              <a:lnSpc>
                <a:spcPct val="80000"/>
              </a:lnSpc>
              <a:spcBef>
                <a:spcPts val="400"/>
              </a:spcBef>
              <a:spcAft>
                <a:spcPts val="0"/>
              </a:spcAft>
              <a:buSzPts val="3200"/>
              <a:buNone/>
            </a:pPr>
            <a:r>
              <a:rPr lang="en-US" sz="2600">
                <a:solidFill>
                  <a:srgbClr val="404141"/>
                </a:solidFill>
                <a:latin typeface="PT Sans"/>
                <a:ea typeface="PT Sans"/>
                <a:cs typeface="PT Sans"/>
                <a:sym typeface="PT Sans"/>
              </a:rPr>
              <a:t>International Association.</a:t>
            </a:r>
            <a:endParaRPr sz="2600">
              <a:solidFill>
                <a:srgbClr val="404141"/>
              </a:solidFill>
              <a:latin typeface="PT Sans"/>
              <a:ea typeface="PT Sans"/>
              <a:cs typeface="PT Sans"/>
              <a:sym typeface="PT Sans"/>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370"/>
        <p:cNvGrpSpPr/>
        <p:nvPr/>
      </p:nvGrpSpPr>
      <p:grpSpPr>
        <a:xfrm>
          <a:off x="0" y="0"/>
          <a:ext cx="0" cy="0"/>
          <a:chOff x="0" y="0"/>
          <a:chExt cx="0" cy="0"/>
        </a:xfrm>
      </p:grpSpPr>
      <p:sp>
        <p:nvSpPr>
          <p:cNvPr id="371" name="Google Shape;371;p38"/>
          <p:cNvSpPr txBox="1">
            <a:spLocks noGrp="1"/>
          </p:cNvSpPr>
          <p:nvPr>
            <p:ph type="title" idx="4294967295"/>
          </p:nvPr>
        </p:nvSpPr>
        <p:spPr>
          <a:xfrm>
            <a:off x="0" y="579450"/>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ARTICLE X</a:t>
            </a:r>
            <a:endParaRPr b="1">
              <a:solidFill>
                <a:srgbClr val="FFFFFF"/>
              </a:solidFill>
              <a:latin typeface="PT Sans"/>
              <a:ea typeface="PT Sans"/>
              <a:cs typeface="PT Sans"/>
              <a:sym typeface="PT Sans"/>
            </a:endParaRPr>
          </a:p>
        </p:txBody>
      </p:sp>
      <p:sp>
        <p:nvSpPr>
          <p:cNvPr id="372" name="Google Shape;372;p38"/>
          <p:cNvSpPr txBox="1">
            <a:spLocks noGrp="1"/>
          </p:cNvSpPr>
          <p:nvPr>
            <p:ph type="body" idx="4294967295"/>
          </p:nvPr>
        </p:nvSpPr>
        <p:spPr>
          <a:xfrm>
            <a:off x="457200" y="2222025"/>
            <a:ext cx="8229600" cy="32514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3200"/>
              <a:buNone/>
            </a:pPr>
            <a:r>
              <a:rPr lang="en-US" b="1">
                <a:solidFill>
                  <a:srgbClr val="7E9C3D"/>
                </a:solidFill>
                <a:latin typeface="PT Sans"/>
                <a:ea typeface="PT Sans"/>
                <a:cs typeface="PT Sans"/>
                <a:sym typeface="PT Sans"/>
              </a:rPr>
              <a:t>SECTION 2</a:t>
            </a:r>
            <a:endParaRPr b="1">
              <a:solidFill>
                <a:srgbClr val="7E9C3D"/>
              </a:solidFill>
              <a:latin typeface="PT Sans"/>
              <a:ea typeface="PT Sans"/>
              <a:cs typeface="PT Sans"/>
              <a:sym typeface="PT Sans"/>
            </a:endParaRPr>
          </a:p>
          <a:p>
            <a:pPr marL="342900" lvl="0" indent="-165100" algn="ctr" rtl="0">
              <a:lnSpc>
                <a:spcPct val="100000"/>
              </a:lnSpc>
              <a:spcBef>
                <a:spcPts val="560"/>
              </a:spcBef>
              <a:spcAft>
                <a:spcPts val="0"/>
              </a:spcAft>
              <a:buClr>
                <a:schemeClr val="dk1"/>
              </a:buClr>
              <a:buSzPts val="2800"/>
              <a:buFont typeface="Arial"/>
              <a:buNone/>
            </a:pPr>
            <a:endParaRPr sz="2800">
              <a:solidFill>
                <a:srgbClr val="404141"/>
              </a:solidFill>
              <a:latin typeface="PT Sans"/>
              <a:ea typeface="PT Sans"/>
              <a:cs typeface="PT Sans"/>
              <a:sym typeface="PT Sans"/>
            </a:endParaRPr>
          </a:p>
          <a:p>
            <a:pPr marL="0" lvl="0" indent="0" algn="ctr" rtl="0">
              <a:lnSpc>
                <a:spcPct val="100000"/>
              </a:lnSpc>
              <a:spcBef>
                <a:spcPts val="560"/>
              </a:spcBef>
              <a:spcAft>
                <a:spcPts val="0"/>
              </a:spcAft>
              <a:buSzPts val="3200"/>
              <a:buNone/>
            </a:pPr>
            <a:r>
              <a:rPr lang="en-US" sz="2800">
                <a:solidFill>
                  <a:srgbClr val="404141"/>
                </a:solidFill>
                <a:latin typeface="PT Sans"/>
                <a:ea typeface="PT Sans"/>
                <a:cs typeface="PT Sans"/>
                <a:sym typeface="PT Sans"/>
              </a:rPr>
              <a:t>The General Executive Board shall hold trial or appeal hearings at the international office or at any other place they shall designate, in the manner provided in the Constitution.</a:t>
            </a:r>
            <a:endParaRPr>
              <a:solidFill>
                <a:srgbClr val="404141"/>
              </a:solidFill>
              <a:latin typeface="PT Sans"/>
              <a:ea typeface="PT Sans"/>
              <a:cs typeface="PT Sans"/>
              <a:sym typeface="PT Sans"/>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376"/>
        <p:cNvGrpSpPr/>
        <p:nvPr/>
      </p:nvGrpSpPr>
      <p:grpSpPr>
        <a:xfrm>
          <a:off x="0" y="0"/>
          <a:ext cx="0" cy="0"/>
          <a:chOff x="0" y="0"/>
          <a:chExt cx="0" cy="0"/>
        </a:xfrm>
      </p:grpSpPr>
      <p:sp>
        <p:nvSpPr>
          <p:cNvPr id="377" name="Google Shape;377;p39"/>
          <p:cNvSpPr txBox="1">
            <a:spLocks noGrp="1"/>
          </p:cNvSpPr>
          <p:nvPr>
            <p:ph type="title" idx="4294967295"/>
          </p:nvPr>
        </p:nvSpPr>
        <p:spPr>
          <a:xfrm>
            <a:off x="0" y="579450"/>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ARTICLE X</a:t>
            </a:r>
            <a:endParaRPr b="1">
              <a:solidFill>
                <a:srgbClr val="FFFFFF"/>
              </a:solidFill>
              <a:latin typeface="PT Sans"/>
              <a:ea typeface="PT Sans"/>
              <a:cs typeface="PT Sans"/>
              <a:sym typeface="PT Sans"/>
            </a:endParaRPr>
          </a:p>
        </p:txBody>
      </p:sp>
      <p:sp>
        <p:nvSpPr>
          <p:cNvPr id="378" name="Google Shape;378;p39"/>
          <p:cNvSpPr txBox="1">
            <a:spLocks noGrp="1"/>
          </p:cNvSpPr>
          <p:nvPr>
            <p:ph type="body" idx="4294967295"/>
          </p:nvPr>
        </p:nvSpPr>
        <p:spPr>
          <a:xfrm>
            <a:off x="457200" y="2115450"/>
            <a:ext cx="8229600" cy="32868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3200"/>
              <a:buNone/>
            </a:pPr>
            <a:r>
              <a:rPr lang="en-US" sz="2800" b="1">
                <a:solidFill>
                  <a:srgbClr val="7E9C3D"/>
                </a:solidFill>
                <a:latin typeface="PT Sans"/>
                <a:ea typeface="PT Sans"/>
                <a:cs typeface="PT Sans"/>
                <a:sym typeface="PT Sans"/>
              </a:rPr>
              <a:t>SECTION 3</a:t>
            </a:r>
            <a:endParaRPr b="1">
              <a:solidFill>
                <a:srgbClr val="7E9C3D"/>
              </a:solidFill>
              <a:latin typeface="PT Sans"/>
              <a:ea typeface="PT Sans"/>
              <a:cs typeface="PT Sans"/>
              <a:sym typeface="PT Sans"/>
            </a:endParaRPr>
          </a:p>
          <a:p>
            <a:pPr marL="342900" lvl="0" indent="-165100" algn="ctr" rtl="0">
              <a:lnSpc>
                <a:spcPct val="100000"/>
              </a:lnSpc>
              <a:spcBef>
                <a:spcPts val="560"/>
              </a:spcBef>
              <a:spcAft>
                <a:spcPts val="0"/>
              </a:spcAft>
              <a:buClr>
                <a:schemeClr val="dk1"/>
              </a:buClr>
              <a:buSzPts val="2800"/>
              <a:buFont typeface="Arial"/>
              <a:buNone/>
            </a:pPr>
            <a:endParaRPr sz="2800">
              <a:latin typeface="PT Sans"/>
              <a:ea typeface="PT Sans"/>
              <a:cs typeface="PT Sans"/>
              <a:sym typeface="PT Sans"/>
            </a:endParaRPr>
          </a:p>
          <a:p>
            <a:pPr marL="0" lvl="0" indent="0" algn="ctr" rtl="0">
              <a:lnSpc>
                <a:spcPct val="100000"/>
              </a:lnSpc>
              <a:spcBef>
                <a:spcPts val="560"/>
              </a:spcBef>
              <a:spcAft>
                <a:spcPts val="0"/>
              </a:spcAft>
              <a:buSzPts val="3200"/>
              <a:buNone/>
            </a:pPr>
            <a:r>
              <a:rPr lang="en-US" sz="2800">
                <a:solidFill>
                  <a:srgbClr val="404141"/>
                </a:solidFill>
                <a:latin typeface="PT Sans"/>
                <a:ea typeface="PT Sans"/>
                <a:cs typeface="PT Sans"/>
                <a:sym typeface="PT Sans"/>
              </a:rPr>
              <a:t>A charged member or appellant who fails to appear at the designated time and place of hearing shall be deemed to have waived his right to appear, and the proceeding shall continue as if he/she were present.</a:t>
            </a:r>
            <a:endParaRPr>
              <a:solidFill>
                <a:srgbClr val="404141"/>
              </a:solidFill>
              <a:latin typeface="PT Sans"/>
              <a:ea typeface="PT Sans"/>
              <a:cs typeface="PT Sans"/>
              <a:sym typeface="PT Sans"/>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382"/>
        <p:cNvGrpSpPr/>
        <p:nvPr/>
      </p:nvGrpSpPr>
      <p:grpSpPr>
        <a:xfrm>
          <a:off x="0" y="0"/>
          <a:ext cx="0" cy="0"/>
          <a:chOff x="0" y="0"/>
          <a:chExt cx="0" cy="0"/>
        </a:xfrm>
      </p:grpSpPr>
      <p:sp>
        <p:nvSpPr>
          <p:cNvPr id="383" name="Google Shape;383;p40"/>
          <p:cNvSpPr txBox="1">
            <a:spLocks noGrp="1"/>
          </p:cNvSpPr>
          <p:nvPr>
            <p:ph type="title" idx="4294967295"/>
          </p:nvPr>
        </p:nvSpPr>
        <p:spPr>
          <a:xfrm>
            <a:off x="0" y="579450"/>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b="1">
                <a:solidFill>
                  <a:srgbClr val="FFFFFF"/>
                </a:solidFill>
              </a:rPr>
              <a:t>INTER-LOCAL CHARGES</a:t>
            </a:r>
            <a:endParaRPr b="1">
              <a:solidFill>
                <a:srgbClr val="FFFFFF"/>
              </a:solidFill>
            </a:endParaRPr>
          </a:p>
        </p:txBody>
      </p:sp>
      <p:sp>
        <p:nvSpPr>
          <p:cNvPr id="384" name="Google Shape;384;p40"/>
          <p:cNvSpPr txBox="1">
            <a:spLocks noGrp="1"/>
          </p:cNvSpPr>
          <p:nvPr>
            <p:ph type="body" idx="4294967295"/>
          </p:nvPr>
        </p:nvSpPr>
        <p:spPr>
          <a:xfrm>
            <a:off x="457200" y="1920025"/>
            <a:ext cx="8229600" cy="45261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3200"/>
              <a:buNone/>
            </a:pPr>
            <a:r>
              <a:rPr lang="en-US" sz="2800" b="1">
                <a:solidFill>
                  <a:srgbClr val="7E9C3D"/>
                </a:solidFill>
              </a:rPr>
              <a:t>CHARGES MAY BE PREFERRED WHEN:</a:t>
            </a:r>
            <a:endParaRPr b="1">
              <a:solidFill>
                <a:srgbClr val="7E9C3D"/>
              </a:solidFill>
            </a:endParaRPr>
          </a:p>
          <a:p>
            <a:pPr marL="457200" lvl="0" indent="-406400" algn="l" rtl="0">
              <a:lnSpc>
                <a:spcPct val="100000"/>
              </a:lnSpc>
              <a:spcBef>
                <a:spcPts val="560"/>
              </a:spcBef>
              <a:spcAft>
                <a:spcPts val="0"/>
              </a:spcAft>
              <a:buClr>
                <a:srgbClr val="404141"/>
              </a:buClr>
              <a:buSzPts val="2800"/>
              <a:buChar char="•"/>
            </a:pPr>
            <a:r>
              <a:rPr lang="en-US" sz="2800">
                <a:solidFill>
                  <a:srgbClr val="404141"/>
                </a:solidFill>
              </a:rPr>
              <a:t>Business Manager/Business Agent </a:t>
            </a:r>
            <a:endParaRPr>
              <a:solidFill>
                <a:srgbClr val="404141"/>
              </a:solidFill>
            </a:endParaRPr>
          </a:p>
          <a:p>
            <a:pPr marL="457200" lvl="0" indent="0" algn="l" rtl="0">
              <a:lnSpc>
                <a:spcPct val="100000"/>
              </a:lnSpc>
              <a:spcBef>
                <a:spcPts val="560"/>
              </a:spcBef>
              <a:spcAft>
                <a:spcPts val="0"/>
              </a:spcAft>
              <a:buSzPts val="3200"/>
              <a:buNone/>
            </a:pPr>
            <a:r>
              <a:rPr lang="en-US" sz="2800">
                <a:solidFill>
                  <a:srgbClr val="404141"/>
                </a:solidFill>
              </a:rPr>
              <a:t>1. Visits job site</a:t>
            </a:r>
            <a:endParaRPr>
              <a:solidFill>
                <a:srgbClr val="404141"/>
              </a:solidFill>
            </a:endParaRPr>
          </a:p>
          <a:p>
            <a:pPr marL="457200" lvl="0" indent="0" algn="l" rtl="0">
              <a:lnSpc>
                <a:spcPct val="100000"/>
              </a:lnSpc>
              <a:spcBef>
                <a:spcPts val="560"/>
              </a:spcBef>
              <a:spcAft>
                <a:spcPts val="0"/>
              </a:spcAft>
              <a:buSzPts val="3200"/>
              <a:buNone/>
            </a:pPr>
            <a:r>
              <a:rPr lang="en-US" sz="2800">
                <a:solidFill>
                  <a:srgbClr val="404141"/>
                </a:solidFill>
              </a:rPr>
              <a:t>2. Makes thorough investigation</a:t>
            </a:r>
            <a:endParaRPr>
              <a:solidFill>
                <a:srgbClr val="404141"/>
              </a:solidFill>
            </a:endParaRPr>
          </a:p>
          <a:p>
            <a:pPr marL="457200" lvl="0" indent="0" algn="l" rtl="0">
              <a:lnSpc>
                <a:spcPct val="100000"/>
              </a:lnSpc>
              <a:spcBef>
                <a:spcPts val="560"/>
              </a:spcBef>
              <a:spcAft>
                <a:spcPts val="0"/>
              </a:spcAft>
              <a:buSzPts val="3200"/>
              <a:buNone/>
            </a:pPr>
            <a:r>
              <a:rPr lang="en-US" sz="2800">
                <a:solidFill>
                  <a:srgbClr val="404141"/>
                </a:solidFill>
              </a:rPr>
              <a:t>3. Reports findings at regular meeting </a:t>
            </a:r>
            <a:endParaRPr sz="2800">
              <a:solidFill>
                <a:srgbClr val="404141"/>
              </a:solidFill>
            </a:endParaRPr>
          </a:p>
          <a:p>
            <a:pPr marL="457200" lvl="0" indent="400050" algn="l" rtl="0">
              <a:lnSpc>
                <a:spcPct val="100000"/>
              </a:lnSpc>
              <a:spcBef>
                <a:spcPts val="560"/>
              </a:spcBef>
              <a:spcAft>
                <a:spcPts val="0"/>
              </a:spcAft>
              <a:buSzPts val="3200"/>
              <a:buNone/>
            </a:pPr>
            <a:r>
              <a:rPr lang="en-US" sz="2800">
                <a:solidFill>
                  <a:srgbClr val="404141"/>
                </a:solidFill>
              </a:rPr>
              <a:t>of the Local Union</a:t>
            </a:r>
            <a:endParaRPr>
              <a:solidFill>
                <a:srgbClr val="404141"/>
              </a:solidFill>
            </a:endParaRPr>
          </a:p>
          <a:p>
            <a:pPr marL="457200" lvl="0" indent="0" algn="l" rtl="0">
              <a:lnSpc>
                <a:spcPct val="100000"/>
              </a:lnSpc>
              <a:spcBef>
                <a:spcPts val="560"/>
              </a:spcBef>
              <a:spcAft>
                <a:spcPts val="0"/>
              </a:spcAft>
              <a:buSzPts val="3200"/>
              <a:buNone/>
            </a:pPr>
            <a:r>
              <a:rPr lang="en-US" sz="2800">
                <a:solidFill>
                  <a:srgbClr val="404141"/>
                </a:solidFill>
              </a:rPr>
              <a:t>4. Makes recommendation to members </a:t>
            </a:r>
            <a:endParaRPr sz="2800">
              <a:solidFill>
                <a:srgbClr val="404141"/>
              </a:solidFill>
            </a:endParaRPr>
          </a:p>
          <a:p>
            <a:pPr marL="857250" lvl="0" indent="0" algn="l" rtl="0">
              <a:lnSpc>
                <a:spcPct val="100000"/>
              </a:lnSpc>
              <a:spcBef>
                <a:spcPts val="0"/>
              </a:spcBef>
              <a:spcAft>
                <a:spcPts val="0"/>
              </a:spcAft>
              <a:buSzPts val="3200"/>
              <a:buNone/>
            </a:pPr>
            <a:r>
              <a:rPr lang="en-US" sz="2800">
                <a:solidFill>
                  <a:srgbClr val="404141"/>
                </a:solidFill>
              </a:rPr>
              <a:t>for vote (majority needed) to prefer </a:t>
            </a:r>
            <a:endParaRPr sz="2800">
              <a:solidFill>
                <a:srgbClr val="404141"/>
              </a:solidFill>
            </a:endParaRPr>
          </a:p>
          <a:p>
            <a:pPr marL="457200" lvl="0" indent="400050" algn="l" rtl="0">
              <a:lnSpc>
                <a:spcPct val="100000"/>
              </a:lnSpc>
              <a:spcBef>
                <a:spcPts val="0"/>
              </a:spcBef>
              <a:spcAft>
                <a:spcPts val="0"/>
              </a:spcAft>
              <a:buSzPts val="3200"/>
              <a:buNone/>
            </a:pPr>
            <a:r>
              <a:rPr lang="en-US" sz="2800">
                <a:solidFill>
                  <a:srgbClr val="404141"/>
                </a:solidFill>
              </a:rPr>
              <a:t>charges against the accused</a:t>
            </a:r>
            <a:endParaRPr>
              <a:solidFill>
                <a:srgbClr val="404141"/>
              </a:solidFill>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388"/>
        <p:cNvGrpSpPr/>
        <p:nvPr/>
      </p:nvGrpSpPr>
      <p:grpSpPr>
        <a:xfrm>
          <a:off x="0" y="0"/>
          <a:ext cx="0" cy="0"/>
          <a:chOff x="0" y="0"/>
          <a:chExt cx="0" cy="0"/>
        </a:xfrm>
      </p:grpSpPr>
      <p:sp>
        <p:nvSpPr>
          <p:cNvPr id="389" name="Google Shape;389;p41"/>
          <p:cNvSpPr txBox="1">
            <a:spLocks noGrp="1"/>
          </p:cNvSpPr>
          <p:nvPr>
            <p:ph type="title" idx="4294967295"/>
          </p:nvPr>
        </p:nvSpPr>
        <p:spPr>
          <a:xfrm>
            <a:off x="0" y="594450"/>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INTER-LOCAL CHARGES</a:t>
            </a:r>
            <a:endParaRPr b="1">
              <a:solidFill>
                <a:srgbClr val="FFFFFF"/>
              </a:solidFill>
              <a:latin typeface="PT Sans"/>
              <a:ea typeface="PT Sans"/>
              <a:cs typeface="PT Sans"/>
              <a:sym typeface="PT Sans"/>
            </a:endParaRPr>
          </a:p>
        </p:txBody>
      </p:sp>
      <p:sp>
        <p:nvSpPr>
          <p:cNvPr id="390" name="Google Shape;390;p41"/>
          <p:cNvSpPr txBox="1">
            <a:spLocks noGrp="1"/>
          </p:cNvSpPr>
          <p:nvPr>
            <p:ph type="body" idx="4294967295"/>
          </p:nvPr>
        </p:nvSpPr>
        <p:spPr>
          <a:xfrm>
            <a:off x="457200" y="2186500"/>
            <a:ext cx="8229600" cy="3660000"/>
          </a:xfrm>
          <a:prstGeom prst="rect">
            <a:avLst/>
          </a:prstGeom>
          <a:noFill/>
          <a:ln>
            <a:noFill/>
          </a:ln>
        </p:spPr>
        <p:txBody>
          <a:bodyPr spcFirstLastPara="1" wrap="square" lIns="91425" tIns="45700" rIns="91425" bIns="45700" anchor="t" anchorCtr="0">
            <a:noAutofit/>
          </a:bodyPr>
          <a:lstStyle/>
          <a:p>
            <a:pPr marL="57150" lvl="2" indent="-57150" algn="ctr" rtl="0">
              <a:lnSpc>
                <a:spcPct val="100000"/>
              </a:lnSpc>
              <a:spcBef>
                <a:spcPts val="0"/>
              </a:spcBef>
              <a:spcAft>
                <a:spcPts val="0"/>
              </a:spcAft>
              <a:buClr>
                <a:schemeClr val="accent2"/>
              </a:buClr>
              <a:buSzPts val="3600"/>
              <a:buFont typeface="Arial"/>
              <a:buNone/>
            </a:pPr>
            <a:r>
              <a:rPr lang="en-US" sz="3600" b="1">
                <a:solidFill>
                  <a:srgbClr val="7E9C3D"/>
                </a:solidFill>
                <a:latin typeface="PT Sans"/>
                <a:ea typeface="PT Sans"/>
                <a:cs typeface="PT Sans"/>
                <a:sym typeface="PT Sans"/>
              </a:rPr>
              <a:t>CORRESPONDING SECRETARY</a:t>
            </a:r>
            <a:endParaRPr b="1">
              <a:solidFill>
                <a:srgbClr val="7E9C3D"/>
              </a:solidFill>
              <a:latin typeface="PT Sans"/>
              <a:ea typeface="PT Sans"/>
              <a:cs typeface="PT Sans"/>
              <a:sym typeface="PT Sans"/>
            </a:endParaRPr>
          </a:p>
          <a:p>
            <a:pPr marL="57150" lvl="0" indent="-57150" algn="ctr" rtl="0">
              <a:lnSpc>
                <a:spcPct val="100000"/>
              </a:lnSpc>
              <a:spcBef>
                <a:spcPts val="560"/>
              </a:spcBef>
              <a:spcAft>
                <a:spcPts val="0"/>
              </a:spcAft>
              <a:buClr>
                <a:schemeClr val="dk1"/>
              </a:buClr>
              <a:buSzPts val="2800"/>
              <a:buFont typeface="Arial"/>
              <a:buNone/>
            </a:pPr>
            <a:endParaRPr sz="2800">
              <a:solidFill>
                <a:srgbClr val="404141"/>
              </a:solidFill>
              <a:latin typeface="PT Sans"/>
              <a:ea typeface="PT Sans"/>
              <a:cs typeface="PT Sans"/>
              <a:sym typeface="PT Sans"/>
            </a:endParaRPr>
          </a:p>
          <a:p>
            <a:pPr marL="57150" lvl="0" indent="-57150" algn="ctr" rtl="0">
              <a:lnSpc>
                <a:spcPct val="100000"/>
              </a:lnSpc>
              <a:spcBef>
                <a:spcPts val="720"/>
              </a:spcBef>
              <a:spcAft>
                <a:spcPts val="0"/>
              </a:spcAft>
              <a:buSzPts val="3200"/>
              <a:buNone/>
            </a:pPr>
            <a:r>
              <a:rPr lang="en-US" sz="3600">
                <a:solidFill>
                  <a:srgbClr val="404141"/>
                </a:solidFill>
                <a:latin typeface="PT Sans"/>
                <a:ea typeface="PT Sans"/>
                <a:cs typeface="PT Sans"/>
                <a:sym typeface="PT Sans"/>
              </a:rPr>
              <a:t>The Corresponding Secretary shall draft and submit the charges against the accused to the General Office.</a:t>
            </a:r>
            <a:endParaRPr>
              <a:solidFill>
                <a:srgbClr val="404141"/>
              </a:solidFill>
              <a:latin typeface="PT Sans"/>
              <a:ea typeface="PT Sans"/>
              <a:cs typeface="PT Sans"/>
              <a:sym typeface="PT Sans"/>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394"/>
        <p:cNvGrpSpPr/>
        <p:nvPr/>
      </p:nvGrpSpPr>
      <p:grpSpPr>
        <a:xfrm>
          <a:off x="0" y="0"/>
          <a:ext cx="0" cy="0"/>
          <a:chOff x="0" y="0"/>
          <a:chExt cx="0" cy="0"/>
        </a:xfrm>
      </p:grpSpPr>
      <p:sp>
        <p:nvSpPr>
          <p:cNvPr id="395" name="Google Shape;395;gb54f689b3f_0_20"/>
          <p:cNvSpPr txBox="1">
            <a:spLocks noGrp="1"/>
          </p:cNvSpPr>
          <p:nvPr>
            <p:ph type="title" idx="4294967295"/>
          </p:nvPr>
        </p:nvSpPr>
        <p:spPr>
          <a:xfrm>
            <a:off x="0" y="594450"/>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INTER-LOCAL CHARGES</a:t>
            </a:r>
            <a:endParaRPr b="1">
              <a:solidFill>
                <a:srgbClr val="FFFFFF"/>
              </a:solidFill>
              <a:latin typeface="PT Sans"/>
              <a:ea typeface="PT Sans"/>
              <a:cs typeface="PT Sans"/>
              <a:sym typeface="PT Sans"/>
            </a:endParaRPr>
          </a:p>
        </p:txBody>
      </p:sp>
      <p:sp>
        <p:nvSpPr>
          <p:cNvPr id="396" name="Google Shape;396;gb54f689b3f_0_20"/>
          <p:cNvSpPr txBox="1">
            <a:spLocks noGrp="1"/>
          </p:cNvSpPr>
          <p:nvPr>
            <p:ph type="body" idx="4294967295"/>
          </p:nvPr>
        </p:nvSpPr>
        <p:spPr>
          <a:xfrm>
            <a:off x="0" y="2186500"/>
            <a:ext cx="9144000" cy="3660000"/>
          </a:xfrm>
          <a:prstGeom prst="rect">
            <a:avLst/>
          </a:prstGeom>
          <a:noFill/>
          <a:ln>
            <a:noFill/>
          </a:ln>
        </p:spPr>
        <p:txBody>
          <a:bodyPr spcFirstLastPara="1" wrap="square" lIns="91425" tIns="45700" rIns="91425" bIns="45700" anchor="t" anchorCtr="0">
            <a:noAutofit/>
          </a:bodyPr>
          <a:lstStyle/>
          <a:p>
            <a:pPr marL="57150" lvl="2" indent="-57150" algn="ctr" rtl="0">
              <a:lnSpc>
                <a:spcPct val="100000"/>
              </a:lnSpc>
              <a:spcBef>
                <a:spcPts val="0"/>
              </a:spcBef>
              <a:spcAft>
                <a:spcPts val="0"/>
              </a:spcAft>
              <a:buClr>
                <a:schemeClr val="accent2"/>
              </a:buClr>
              <a:buSzPts val="3600"/>
              <a:buFont typeface="Arial"/>
              <a:buNone/>
            </a:pPr>
            <a:r>
              <a:rPr lang="en-US" sz="3600" b="1">
                <a:solidFill>
                  <a:srgbClr val="7E9C3D"/>
                </a:solidFill>
                <a:latin typeface="PT Sans"/>
                <a:ea typeface="PT Sans"/>
                <a:cs typeface="PT Sans"/>
                <a:sym typeface="PT Sans"/>
              </a:rPr>
              <a:t>Hearing with the General Executive Board</a:t>
            </a:r>
            <a:endParaRPr b="1">
              <a:solidFill>
                <a:srgbClr val="7E9C3D"/>
              </a:solidFill>
              <a:latin typeface="PT Sans"/>
              <a:ea typeface="PT Sans"/>
              <a:cs typeface="PT Sans"/>
              <a:sym typeface="PT Sans"/>
            </a:endParaRPr>
          </a:p>
          <a:p>
            <a:pPr marL="57150" lvl="0" indent="-57150" algn="ctr" rtl="0">
              <a:lnSpc>
                <a:spcPct val="100000"/>
              </a:lnSpc>
              <a:spcBef>
                <a:spcPts val="560"/>
              </a:spcBef>
              <a:spcAft>
                <a:spcPts val="0"/>
              </a:spcAft>
              <a:buClr>
                <a:schemeClr val="dk1"/>
              </a:buClr>
              <a:buSzPts val="2800"/>
              <a:buFont typeface="Arial"/>
              <a:buNone/>
            </a:pPr>
            <a:endParaRPr sz="900">
              <a:solidFill>
                <a:srgbClr val="404141"/>
              </a:solidFill>
              <a:latin typeface="PT Sans"/>
              <a:ea typeface="PT Sans"/>
              <a:cs typeface="PT Sans"/>
              <a:sym typeface="PT Sans"/>
            </a:endParaRPr>
          </a:p>
          <a:p>
            <a:pPr marL="457200" lvl="0" indent="-412750" algn="l" rtl="0">
              <a:lnSpc>
                <a:spcPct val="100000"/>
              </a:lnSpc>
              <a:spcBef>
                <a:spcPts val="720"/>
              </a:spcBef>
              <a:spcAft>
                <a:spcPts val="0"/>
              </a:spcAft>
              <a:buClr>
                <a:srgbClr val="404141"/>
              </a:buClr>
              <a:buSzPts val="2900"/>
              <a:buFont typeface="PT Sans"/>
              <a:buChar char="•"/>
            </a:pPr>
            <a:r>
              <a:rPr lang="en-US" sz="2900">
                <a:solidFill>
                  <a:srgbClr val="404141"/>
                </a:solidFill>
                <a:latin typeface="PT Sans"/>
                <a:ea typeface="PT Sans"/>
                <a:cs typeface="PT Sans"/>
                <a:sym typeface="PT Sans"/>
              </a:rPr>
              <a:t>Charged member may appear and present his/her defense </a:t>
            </a:r>
            <a:endParaRPr sz="2900">
              <a:solidFill>
                <a:srgbClr val="404141"/>
              </a:solidFill>
              <a:latin typeface="PT Sans"/>
              <a:ea typeface="PT Sans"/>
              <a:cs typeface="PT Sans"/>
              <a:sym typeface="PT Sans"/>
            </a:endParaRPr>
          </a:p>
          <a:p>
            <a:pPr marL="457200" lvl="0" indent="-412750" algn="l" rtl="0">
              <a:lnSpc>
                <a:spcPct val="100000"/>
              </a:lnSpc>
              <a:spcBef>
                <a:spcPts val="0"/>
              </a:spcBef>
              <a:spcAft>
                <a:spcPts val="0"/>
              </a:spcAft>
              <a:buClr>
                <a:srgbClr val="404141"/>
              </a:buClr>
              <a:buSzPts val="2900"/>
              <a:buFont typeface="PT Sans"/>
              <a:buChar char="•"/>
            </a:pPr>
            <a:r>
              <a:rPr lang="en-US" sz="2900">
                <a:solidFill>
                  <a:srgbClr val="404141"/>
                </a:solidFill>
                <a:latin typeface="PT Sans"/>
                <a:ea typeface="PT Sans"/>
                <a:cs typeface="PT Sans"/>
                <a:sym typeface="PT Sans"/>
              </a:rPr>
              <a:t>Charging Local Union Officer appears to present his/her case</a:t>
            </a:r>
            <a:endParaRPr sz="2900">
              <a:solidFill>
                <a:srgbClr val="404141"/>
              </a:solidFill>
              <a:latin typeface="PT Sans"/>
              <a:ea typeface="PT Sans"/>
              <a:cs typeface="PT Sans"/>
              <a:sym typeface="PT Sans"/>
            </a:endParaRPr>
          </a:p>
          <a:p>
            <a:pPr marL="457200" lvl="0" indent="-412750" algn="l" rtl="0">
              <a:lnSpc>
                <a:spcPct val="100000"/>
              </a:lnSpc>
              <a:spcBef>
                <a:spcPts val="0"/>
              </a:spcBef>
              <a:spcAft>
                <a:spcPts val="0"/>
              </a:spcAft>
              <a:buClr>
                <a:srgbClr val="404141"/>
              </a:buClr>
              <a:buSzPts val="2900"/>
              <a:buFont typeface="PT Sans"/>
              <a:buChar char="•"/>
            </a:pPr>
            <a:r>
              <a:rPr lang="en-US" sz="2900">
                <a:solidFill>
                  <a:srgbClr val="404141"/>
                </a:solidFill>
                <a:latin typeface="PT Sans"/>
                <a:ea typeface="PT Sans"/>
                <a:cs typeface="PT Sans"/>
                <a:sym typeface="PT Sans"/>
              </a:rPr>
              <a:t>General Executive Board votes on charges</a:t>
            </a:r>
            <a:endParaRPr sz="2900">
              <a:solidFill>
                <a:srgbClr val="404141"/>
              </a:solidFill>
              <a:latin typeface="PT Sans"/>
              <a:ea typeface="PT Sans"/>
              <a:cs typeface="PT Sans"/>
              <a:sym typeface="PT Sans"/>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Shape 400"/>
        <p:cNvGrpSpPr/>
        <p:nvPr/>
      </p:nvGrpSpPr>
      <p:grpSpPr>
        <a:xfrm>
          <a:off x="0" y="0"/>
          <a:ext cx="0" cy="0"/>
          <a:chOff x="0" y="0"/>
          <a:chExt cx="0" cy="0"/>
        </a:xfrm>
      </p:grpSpPr>
      <p:sp>
        <p:nvSpPr>
          <p:cNvPr id="401" name="Google Shape;401;p42"/>
          <p:cNvSpPr txBox="1">
            <a:spLocks noGrp="1"/>
          </p:cNvSpPr>
          <p:nvPr>
            <p:ph type="title" idx="4294967295"/>
          </p:nvPr>
        </p:nvSpPr>
        <p:spPr>
          <a:xfrm>
            <a:off x="0" y="748150"/>
            <a:ext cx="9144000" cy="6696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INTER-LOCAL CHARGES</a:t>
            </a:r>
            <a:endParaRPr b="1">
              <a:solidFill>
                <a:srgbClr val="FFFFFF"/>
              </a:solidFill>
              <a:latin typeface="PT Sans"/>
              <a:ea typeface="PT Sans"/>
              <a:cs typeface="PT Sans"/>
              <a:sym typeface="PT Sans"/>
            </a:endParaRPr>
          </a:p>
        </p:txBody>
      </p:sp>
      <p:sp>
        <p:nvSpPr>
          <p:cNvPr id="402" name="Google Shape;402;p42"/>
          <p:cNvSpPr txBox="1">
            <a:spLocks noGrp="1"/>
          </p:cNvSpPr>
          <p:nvPr>
            <p:ph type="body" idx="4294967295"/>
          </p:nvPr>
        </p:nvSpPr>
        <p:spPr>
          <a:xfrm>
            <a:off x="457200" y="2222050"/>
            <a:ext cx="8229600" cy="4526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200"/>
              <a:buNone/>
            </a:pPr>
            <a:r>
              <a:rPr lang="en-US" sz="2800" b="1">
                <a:solidFill>
                  <a:srgbClr val="7E9C3D"/>
                </a:solidFill>
                <a:latin typeface="PT Sans"/>
                <a:ea typeface="PT Sans"/>
                <a:cs typeface="PT Sans"/>
                <a:sym typeface="PT Sans"/>
              </a:rPr>
              <a:t>FINES </a:t>
            </a:r>
            <a:r>
              <a:rPr lang="en-US" sz="2300">
                <a:solidFill>
                  <a:srgbClr val="7E9C3D"/>
                </a:solidFill>
                <a:latin typeface="PT Sans"/>
                <a:ea typeface="PT Sans"/>
                <a:cs typeface="PT Sans"/>
                <a:sym typeface="PT Sans"/>
              </a:rPr>
              <a:t>(in the event a fine is imposed)</a:t>
            </a:r>
            <a:endParaRPr sz="2700">
              <a:solidFill>
                <a:srgbClr val="7E9C3D"/>
              </a:solidFill>
              <a:latin typeface="PT Sans"/>
              <a:ea typeface="PT Sans"/>
              <a:cs typeface="PT Sans"/>
              <a:sym typeface="PT Sans"/>
            </a:endParaRPr>
          </a:p>
          <a:p>
            <a:pPr marL="342900" lvl="0" indent="-342900" algn="l" rtl="0">
              <a:lnSpc>
                <a:spcPct val="90000"/>
              </a:lnSpc>
              <a:spcBef>
                <a:spcPts val="560"/>
              </a:spcBef>
              <a:spcAft>
                <a:spcPts val="0"/>
              </a:spcAft>
              <a:buClr>
                <a:srgbClr val="404141"/>
              </a:buClr>
              <a:buSzPts val="2800"/>
              <a:buFont typeface="PT Sans"/>
              <a:buChar char="•"/>
            </a:pPr>
            <a:r>
              <a:rPr lang="en-US" sz="2800">
                <a:solidFill>
                  <a:srgbClr val="404141"/>
                </a:solidFill>
                <a:latin typeface="PT Sans"/>
                <a:ea typeface="PT Sans"/>
                <a:cs typeface="PT Sans"/>
                <a:sym typeface="PT Sans"/>
              </a:rPr>
              <a:t>When monetary penalties are imposed they shall be credited to the complainant Local Union.</a:t>
            </a:r>
            <a:endParaRPr>
              <a:solidFill>
                <a:srgbClr val="404141"/>
              </a:solidFill>
              <a:latin typeface="PT Sans"/>
              <a:ea typeface="PT Sans"/>
              <a:cs typeface="PT Sans"/>
              <a:sym typeface="PT Sans"/>
            </a:endParaRPr>
          </a:p>
          <a:p>
            <a:pPr marL="342900" lvl="0" indent="-342900" algn="l" rtl="0">
              <a:lnSpc>
                <a:spcPct val="90000"/>
              </a:lnSpc>
              <a:spcBef>
                <a:spcPts val="560"/>
              </a:spcBef>
              <a:spcAft>
                <a:spcPts val="0"/>
              </a:spcAft>
              <a:buClr>
                <a:srgbClr val="404141"/>
              </a:buClr>
              <a:buSzPts val="2800"/>
              <a:buFont typeface="PT Sans"/>
              <a:buChar char="•"/>
            </a:pPr>
            <a:r>
              <a:rPr lang="en-US" sz="2800">
                <a:solidFill>
                  <a:srgbClr val="404141"/>
                </a:solidFill>
                <a:latin typeface="PT Sans"/>
                <a:ea typeface="PT Sans"/>
                <a:cs typeface="PT Sans"/>
                <a:sym typeface="PT Sans"/>
              </a:rPr>
              <a:t>Member penalized will make payment in full to his Local.</a:t>
            </a:r>
            <a:endParaRPr>
              <a:solidFill>
                <a:srgbClr val="404141"/>
              </a:solidFill>
              <a:latin typeface="PT Sans"/>
              <a:ea typeface="PT Sans"/>
              <a:cs typeface="PT Sans"/>
              <a:sym typeface="PT Sans"/>
            </a:endParaRPr>
          </a:p>
          <a:p>
            <a:pPr marL="342900" lvl="0" indent="-342900" algn="l" rtl="0">
              <a:lnSpc>
                <a:spcPct val="90000"/>
              </a:lnSpc>
              <a:spcBef>
                <a:spcPts val="560"/>
              </a:spcBef>
              <a:spcAft>
                <a:spcPts val="0"/>
              </a:spcAft>
              <a:buClr>
                <a:srgbClr val="404141"/>
              </a:buClr>
              <a:buSzPts val="2800"/>
              <a:buFont typeface="PT Sans"/>
              <a:buChar char="•"/>
            </a:pPr>
            <a:r>
              <a:rPr lang="en-US" sz="2800">
                <a:solidFill>
                  <a:srgbClr val="404141"/>
                </a:solidFill>
                <a:latin typeface="PT Sans"/>
                <a:ea typeface="PT Sans"/>
                <a:cs typeface="PT Sans"/>
                <a:sym typeface="PT Sans"/>
              </a:rPr>
              <a:t>Local to forward payment to General Office.</a:t>
            </a:r>
            <a:endParaRPr>
              <a:solidFill>
                <a:srgbClr val="404141"/>
              </a:solidFill>
              <a:latin typeface="PT Sans"/>
              <a:ea typeface="PT Sans"/>
              <a:cs typeface="PT Sans"/>
              <a:sym typeface="PT Sans"/>
            </a:endParaRPr>
          </a:p>
          <a:p>
            <a:pPr marL="342900" lvl="0" indent="-342900" algn="l" rtl="0">
              <a:lnSpc>
                <a:spcPct val="90000"/>
              </a:lnSpc>
              <a:spcBef>
                <a:spcPts val="560"/>
              </a:spcBef>
              <a:spcAft>
                <a:spcPts val="0"/>
              </a:spcAft>
              <a:buClr>
                <a:srgbClr val="404141"/>
              </a:buClr>
              <a:buSzPts val="2800"/>
              <a:buFont typeface="PT Sans"/>
              <a:buChar char="•"/>
            </a:pPr>
            <a:r>
              <a:rPr lang="en-US" sz="2800">
                <a:solidFill>
                  <a:srgbClr val="404141"/>
                </a:solidFill>
                <a:latin typeface="PT Sans"/>
                <a:ea typeface="PT Sans"/>
                <a:cs typeface="PT Sans"/>
                <a:sym typeface="PT Sans"/>
              </a:rPr>
              <a:t>General Office to credit the account of </a:t>
            </a:r>
            <a:endParaRPr sz="2800">
              <a:solidFill>
                <a:srgbClr val="404141"/>
              </a:solidFill>
              <a:latin typeface="PT Sans"/>
              <a:ea typeface="PT Sans"/>
              <a:cs typeface="PT Sans"/>
              <a:sym typeface="PT Sans"/>
            </a:endParaRPr>
          </a:p>
          <a:p>
            <a:pPr marL="342900" lvl="0" indent="0" algn="l" rtl="0">
              <a:lnSpc>
                <a:spcPct val="90000"/>
              </a:lnSpc>
              <a:spcBef>
                <a:spcPts val="0"/>
              </a:spcBef>
              <a:spcAft>
                <a:spcPts val="0"/>
              </a:spcAft>
              <a:buSzPts val="3200"/>
              <a:buNone/>
            </a:pPr>
            <a:r>
              <a:rPr lang="en-US" sz="2800">
                <a:solidFill>
                  <a:srgbClr val="404141"/>
                </a:solidFill>
                <a:latin typeface="PT Sans"/>
                <a:ea typeface="PT Sans"/>
                <a:cs typeface="PT Sans"/>
                <a:sym typeface="PT Sans"/>
              </a:rPr>
              <a:t>complainant Local Union</a:t>
            </a:r>
            <a:endParaRPr>
              <a:solidFill>
                <a:srgbClr val="404141"/>
              </a:solidFill>
              <a:latin typeface="PT Sans"/>
              <a:ea typeface="PT Sans"/>
              <a:cs typeface="PT Sans"/>
              <a:sym typeface="PT Sans"/>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Shape 406"/>
        <p:cNvGrpSpPr/>
        <p:nvPr/>
      </p:nvGrpSpPr>
      <p:grpSpPr>
        <a:xfrm>
          <a:off x="0" y="0"/>
          <a:ext cx="0" cy="0"/>
          <a:chOff x="0" y="0"/>
          <a:chExt cx="0" cy="0"/>
        </a:xfrm>
      </p:grpSpPr>
      <p:sp>
        <p:nvSpPr>
          <p:cNvPr id="407" name="Google Shape;407;gb54f689b3f_0_15"/>
          <p:cNvSpPr txBox="1">
            <a:spLocks noGrp="1"/>
          </p:cNvSpPr>
          <p:nvPr>
            <p:ph type="title" idx="4294967295"/>
          </p:nvPr>
        </p:nvSpPr>
        <p:spPr>
          <a:xfrm>
            <a:off x="0" y="748150"/>
            <a:ext cx="9144000" cy="6696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INTER-LOCAL CHARGES</a:t>
            </a:r>
            <a:endParaRPr b="1">
              <a:solidFill>
                <a:srgbClr val="FFFFFF"/>
              </a:solidFill>
              <a:latin typeface="PT Sans"/>
              <a:ea typeface="PT Sans"/>
              <a:cs typeface="PT Sans"/>
              <a:sym typeface="PT Sans"/>
            </a:endParaRPr>
          </a:p>
        </p:txBody>
      </p:sp>
      <p:sp>
        <p:nvSpPr>
          <p:cNvPr id="408" name="Google Shape;408;gb54f689b3f_0_15"/>
          <p:cNvSpPr txBox="1">
            <a:spLocks noGrp="1"/>
          </p:cNvSpPr>
          <p:nvPr>
            <p:ph type="body" idx="4294967295"/>
          </p:nvPr>
        </p:nvSpPr>
        <p:spPr>
          <a:xfrm>
            <a:off x="457200" y="3103425"/>
            <a:ext cx="8229600" cy="3644700"/>
          </a:xfrm>
          <a:prstGeom prst="rect">
            <a:avLst/>
          </a:prstGeom>
          <a:noFill/>
          <a:ln>
            <a:noFill/>
          </a:ln>
        </p:spPr>
        <p:txBody>
          <a:bodyPr spcFirstLastPara="1" wrap="square" lIns="91425" tIns="45700" rIns="91425" bIns="45700" anchor="t" anchorCtr="0">
            <a:noAutofit/>
          </a:bodyPr>
          <a:lstStyle/>
          <a:p>
            <a:pPr marL="342900" lvl="0" indent="0" algn="ctr" rtl="0">
              <a:lnSpc>
                <a:spcPct val="90000"/>
              </a:lnSpc>
              <a:spcBef>
                <a:spcPts val="0"/>
              </a:spcBef>
              <a:spcAft>
                <a:spcPts val="0"/>
              </a:spcAft>
              <a:buSzPts val="3200"/>
              <a:buNone/>
            </a:pPr>
            <a:r>
              <a:rPr lang="en-US" sz="4900" b="1">
                <a:solidFill>
                  <a:srgbClr val="7E9C3D"/>
                </a:solidFill>
                <a:latin typeface="PT Sans"/>
                <a:ea typeface="PT Sans"/>
                <a:cs typeface="PT Sans"/>
                <a:sym typeface="PT Sans"/>
              </a:rPr>
              <a:t>Questions?</a:t>
            </a:r>
            <a:endParaRPr sz="4900" b="1">
              <a:solidFill>
                <a:srgbClr val="7E9C3D"/>
              </a:solidFill>
              <a:latin typeface="PT Sans"/>
              <a:ea typeface="PT Sans"/>
              <a:cs typeface="PT Sans"/>
              <a:sym typeface="PT Sans"/>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Shape 412"/>
        <p:cNvGrpSpPr/>
        <p:nvPr/>
      </p:nvGrpSpPr>
      <p:grpSpPr>
        <a:xfrm>
          <a:off x="0" y="0"/>
          <a:ext cx="0" cy="0"/>
          <a:chOff x="0" y="0"/>
          <a:chExt cx="0" cy="0"/>
        </a:xfrm>
      </p:grpSpPr>
      <p:sp>
        <p:nvSpPr>
          <p:cNvPr id="413" name="Google Shape;413;p43"/>
          <p:cNvSpPr txBox="1">
            <a:spLocks noGrp="1"/>
          </p:cNvSpPr>
          <p:nvPr>
            <p:ph type="title" idx="4294967295"/>
          </p:nvPr>
        </p:nvSpPr>
        <p:spPr>
          <a:xfrm>
            <a:off x="0" y="541150"/>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sz="4000" b="1">
                <a:solidFill>
                  <a:srgbClr val="FFFFFF"/>
                </a:solidFill>
                <a:latin typeface="PT Sans"/>
                <a:ea typeface="PT Sans"/>
                <a:cs typeface="PT Sans"/>
                <a:sym typeface="PT Sans"/>
              </a:rPr>
              <a:t>CHARGES AGAINST OFFICERS</a:t>
            </a:r>
            <a:endParaRPr b="1">
              <a:solidFill>
                <a:srgbClr val="FFFFFF"/>
              </a:solidFill>
              <a:latin typeface="PT Sans"/>
              <a:ea typeface="PT Sans"/>
              <a:cs typeface="PT Sans"/>
              <a:sym typeface="PT Sans"/>
            </a:endParaRPr>
          </a:p>
        </p:txBody>
      </p:sp>
      <p:sp>
        <p:nvSpPr>
          <p:cNvPr id="414" name="Google Shape;414;p43"/>
          <p:cNvSpPr txBox="1">
            <a:spLocks noGrp="1"/>
          </p:cNvSpPr>
          <p:nvPr>
            <p:ph type="body" idx="4294967295"/>
          </p:nvPr>
        </p:nvSpPr>
        <p:spPr>
          <a:xfrm>
            <a:off x="457200" y="2204275"/>
            <a:ext cx="8229600" cy="4526100"/>
          </a:xfrm>
          <a:prstGeom prst="rect">
            <a:avLst/>
          </a:prstGeom>
          <a:noFill/>
          <a:ln>
            <a:noFill/>
          </a:ln>
        </p:spPr>
        <p:txBody>
          <a:bodyPr spcFirstLastPara="1" wrap="square" lIns="91425" tIns="45700" rIns="91425" bIns="45700" anchor="t" anchorCtr="0">
            <a:noAutofit/>
          </a:bodyPr>
          <a:lstStyle/>
          <a:p>
            <a:pPr marL="342900" lvl="0" indent="-342900" algn="l" rtl="0">
              <a:lnSpc>
                <a:spcPct val="80000"/>
              </a:lnSpc>
              <a:spcBef>
                <a:spcPts val="0"/>
              </a:spcBef>
              <a:spcAft>
                <a:spcPts val="0"/>
              </a:spcAft>
              <a:buClr>
                <a:schemeClr val="dk1"/>
              </a:buClr>
              <a:buSzPts val="3000"/>
              <a:buFont typeface="PT Sans"/>
              <a:buChar char="•"/>
            </a:pPr>
            <a:r>
              <a:rPr lang="en-US" sz="3000">
                <a:latin typeface="PT Sans"/>
                <a:ea typeface="PT Sans"/>
                <a:cs typeface="PT Sans"/>
                <a:sym typeface="PT Sans"/>
              </a:rPr>
              <a:t>Must be submitted in writing to the General President.</a:t>
            </a:r>
            <a:endParaRPr sz="3000">
              <a:latin typeface="PT Sans"/>
              <a:ea typeface="PT Sans"/>
              <a:cs typeface="PT Sans"/>
              <a:sym typeface="PT Sans"/>
            </a:endParaRPr>
          </a:p>
          <a:p>
            <a:pPr marL="342900" lvl="0" indent="-342900" algn="l" rtl="0">
              <a:lnSpc>
                <a:spcPct val="80000"/>
              </a:lnSpc>
              <a:spcBef>
                <a:spcPts val="560"/>
              </a:spcBef>
              <a:spcAft>
                <a:spcPts val="0"/>
              </a:spcAft>
              <a:buClr>
                <a:schemeClr val="dk1"/>
              </a:buClr>
              <a:buSzPts val="3000"/>
              <a:buFont typeface="PT Sans"/>
              <a:buChar char="•"/>
            </a:pPr>
            <a:r>
              <a:rPr lang="en-US" sz="3000">
                <a:latin typeface="PT Sans"/>
                <a:ea typeface="PT Sans"/>
                <a:cs typeface="PT Sans"/>
                <a:sym typeface="PT Sans"/>
              </a:rPr>
              <a:t>Must be submitted not more than 90 days after person preferring charges has knowledge of act or acts which form basis for the charges.</a:t>
            </a:r>
            <a:endParaRPr sz="3000">
              <a:latin typeface="PT Sans"/>
              <a:ea typeface="PT Sans"/>
              <a:cs typeface="PT Sans"/>
              <a:sym typeface="PT Sans"/>
            </a:endParaRPr>
          </a:p>
          <a:p>
            <a:pPr marL="342900" lvl="0" indent="-342900" algn="l" rtl="0">
              <a:lnSpc>
                <a:spcPct val="80000"/>
              </a:lnSpc>
              <a:spcBef>
                <a:spcPts val="560"/>
              </a:spcBef>
              <a:spcAft>
                <a:spcPts val="0"/>
              </a:spcAft>
              <a:buClr>
                <a:schemeClr val="dk1"/>
              </a:buClr>
              <a:buSzPts val="3000"/>
              <a:buFont typeface="PT Sans"/>
              <a:buChar char="•"/>
            </a:pPr>
            <a:r>
              <a:rPr lang="en-US" sz="3000">
                <a:latin typeface="PT Sans"/>
                <a:ea typeface="PT Sans"/>
                <a:cs typeface="PT Sans"/>
                <a:sym typeface="PT Sans"/>
              </a:rPr>
              <a:t>Must be signed by member preferring charges.</a:t>
            </a:r>
            <a:endParaRPr sz="3000">
              <a:latin typeface="PT Sans"/>
              <a:ea typeface="PT Sans"/>
              <a:cs typeface="PT Sans"/>
              <a:sym typeface="PT Sans"/>
            </a:endParaRPr>
          </a:p>
          <a:p>
            <a:pPr marL="342900" lvl="0" indent="-342900" algn="l" rtl="0">
              <a:lnSpc>
                <a:spcPct val="80000"/>
              </a:lnSpc>
              <a:spcBef>
                <a:spcPts val="560"/>
              </a:spcBef>
              <a:spcAft>
                <a:spcPts val="0"/>
              </a:spcAft>
              <a:buClr>
                <a:schemeClr val="dk1"/>
              </a:buClr>
              <a:buSzPts val="3000"/>
              <a:buFont typeface="PT Sans"/>
              <a:buChar char="•"/>
            </a:pPr>
            <a:r>
              <a:rPr lang="en-US" sz="3000">
                <a:latin typeface="PT Sans"/>
                <a:ea typeface="PT Sans"/>
                <a:cs typeface="PT Sans"/>
                <a:sym typeface="PT Sans"/>
              </a:rPr>
              <a:t>Must be read by that member at regular meeting of the Local Union.</a:t>
            </a:r>
            <a:endParaRPr sz="3000">
              <a:latin typeface="PT Sans"/>
              <a:ea typeface="PT Sans"/>
              <a:cs typeface="PT Sans"/>
              <a:sym typeface="PT Sans"/>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Shape 418"/>
        <p:cNvGrpSpPr/>
        <p:nvPr/>
      </p:nvGrpSpPr>
      <p:grpSpPr>
        <a:xfrm>
          <a:off x="0" y="0"/>
          <a:ext cx="0" cy="0"/>
          <a:chOff x="0" y="0"/>
          <a:chExt cx="0" cy="0"/>
        </a:xfrm>
      </p:grpSpPr>
      <p:sp>
        <p:nvSpPr>
          <p:cNvPr id="419" name="Google Shape;419;gb54f689b3f_0_25"/>
          <p:cNvSpPr txBox="1">
            <a:spLocks noGrp="1"/>
          </p:cNvSpPr>
          <p:nvPr>
            <p:ph type="title" idx="4294967295"/>
          </p:nvPr>
        </p:nvSpPr>
        <p:spPr>
          <a:xfrm>
            <a:off x="0" y="541150"/>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sz="4000" b="1">
                <a:solidFill>
                  <a:srgbClr val="FFFFFF"/>
                </a:solidFill>
                <a:latin typeface="PT Sans"/>
                <a:ea typeface="PT Sans"/>
                <a:cs typeface="PT Sans"/>
                <a:sym typeface="PT Sans"/>
              </a:rPr>
              <a:t>CHARGES AGAINST OFFICERS</a:t>
            </a:r>
            <a:endParaRPr b="1">
              <a:solidFill>
                <a:srgbClr val="FFFFFF"/>
              </a:solidFill>
              <a:latin typeface="PT Sans"/>
              <a:ea typeface="PT Sans"/>
              <a:cs typeface="PT Sans"/>
              <a:sym typeface="PT Sans"/>
            </a:endParaRPr>
          </a:p>
        </p:txBody>
      </p:sp>
      <p:sp>
        <p:nvSpPr>
          <p:cNvPr id="420" name="Google Shape;420;gb54f689b3f_0_25"/>
          <p:cNvSpPr txBox="1">
            <a:spLocks noGrp="1"/>
          </p:cNvSpPr>
          <p:nvPr>
            <p:ph type="body" idx="4294967295"/>
          </p:nvPr>
        </p:nvSpPr>
        <p:spPr>
          <a:xfrm>
            <a:off x="457200" y="2204275"/>
            <a:ext cx="8229600" cy="4526100"/>
          </a:xfrm>
          <a:prstGeom prst="rect">
            <a:avLst/>
          </a:prstGeom>
          <a:noFill/>
          <a:ln>
            <a:noFill/>
          </a:ln>
        </p:spPr>
        <p:txBody>
          <a:bodyPr spcFirstLastPara="1" wrap="square" lIns="91425" tIns="45700" rIns="91425" bIns="45700" anchor="t" anchorCtr="0">
            <a:noAutofit/>
          </a:bodyPr>
          <a:lstStyle/>
          <a:p>
            <a:pPr marL="0" lvl="0" indent="0" algn="l" rtl="0">
              <a:lnSpc>
                <a:spcPct val="80000"/>
              </a:lnSpc>
              <a:spcBef>
                <a:spcPts val="560"/>
              </a:spcBef>
              <a:spcAft>
                <a:spcPts val="0"/>
              </a:spcAft>
              <a:buNone/>
            </a:pPr>
            <a:r>
              <a:rPr lang="en-US" sz="3000" i="1">
                <a:latin typeface="PT Sans"/>
                <a:ea typeface="PT Sans"/>
                <a:cs typeface="PT Sans"/>
                <a:sym typeface="PT Sans"/>
              </a:rPr>
              <a:t>General Executive Board Resolution:</a:t>
            </a:r>
            <a:endParaRPr sz="3000" i="1">
              <a:latin typeface="PT Sans"/>
              <a:ea typeface="PT Sans"/>
              <a:cs typeface="PT Sans"/>
              <a:sym typeface="PT Sans"/>
            </a:endParaRPr>
          </a:p>
          <a:p>
            <a:pPr marL="0" lvl="0" indent="0" algn="l" rtl="0">
              <a:lnSpc>
                <a:spcPct val="115000"/>
              </a:lnSpc>
              <a:spcBef>
                <a:spcPts val="1200"/>
              </a:spcBef>
              <a:spcAft>
                <a:spcPts val="1200"/>
              </a:spcAft>
              <a:buNone/>
            </a:pPr>
            <a:r>
              <a:rPr lang="en-US" sz="3000" i="1">
                <a:latin typeface="PT Sans"/>
                <a:ea typeface="PT Sans"/>
                <a:cs typeface="PT Sans"/>
                <a:sym typeface="PT Sans"/>
              </a:rPr>
              <a:t>...the General Executive Board, pursuant to its authority under Article X, Sections 1 and 7 of the Constitution and Bylaws, as a temporary measure, adopts the following changes to the procedure for processing charges against Local Union        members and Local Union officers:</a:t>
            </a:r>
            <a:endParaRPr sz="3000" i="1">
              <a:latin typeface="PT Sans"/>
              <a:ea typeface="PT Sans"/>
              <a:cs typeface="PT Sans"/>
              <a:sym typeface="PT Sans"/>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Shape 424"/>
        <p:cNvGrpSpPr/>
        <p:nvPr/>
      </p:nvGrpSpPr>
      <p:grpSpPr>
        <a:xfrm>
          <a:off x="0" y="0"/>
          <a:ext cx="0" cy="0"/>
          <a:chOff x="0" y="0"/>
          <a:chExt cx="0" cy="0"/>
        </a:xfrm>
      </p:grpSpPr>
      <p:sp>
        <p:nvSpPr>
          <p:cNvPr id="425" name="Google Shape;425;gb54f689b3f_0_46"/>
          <p:cNvSpPr txBox="1">
            <a:spLocks noGrp="1"/>
          </p:cNvSpPr>
          <p:nvPr>
            <p:ph type="title" idx="4294967295"/>
          </p:nvPr>
        </p:nvSpPr>
        <p:spPr>
          <a:xfrm>
            <a:off x="0" y="541150"/>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sz="4000" b="1">
                <a:solidFill>
                  <a:srgbClr val="FFFFFF"/>
                </a:solidFill>
                <a:latin typeface="PT Sans"/>
                <a:ea typeface="PT Sans"/>
                <a:cs typeface="PT Sans"/>
                <a:sym typeface="PT Sans"/>
              </a:rPr>
              <a:t>CHARGES AGAINST OFFICERS</a:t>
            </a:r>
            <a:endParaRPr b="1">
              <a:solidFill>
                <a:srgbClr val="FFFFFF"/>
              </a:solidFill>
              <a:latin typeface="PT Sans"/>
              <a:ea typeface="PT Sans"/>
              <a:cs typeface="PT Sans"/>
              <a:sym typeface="PT Sans"/>
            </a:endParaRPr>
          </a:p>
        </p:txBody>
      </p:sp>
      <p:sp>
        <p:nvSpPr>
          <p:cNvPr id="426" name="Google Shape;426;gb54f689b3f_0_46"/>
          <p:cNvSpPr txBox="1">
            <a:spLocks noGrp="1"/>
          </p:cNvSpPr>
          <p:nvPr>
            <p:ph type="body" idx="4294967295"/>
          </p:nvPr>
        </p:nvSpPr>
        <p:spPr>
          <a:xfrm>
            <a:off x="457200" y="2204275"/>
            <a:ext cx="8229600" cy="4526100"/>
          </a:xfrm>
          <a:prstGeom prst="rect">
            <a:avLst/>
          </a:prstGeom>
          <a:noFill/>
          <a:ln>
            <a:noFill/>
          </a:ln>
        </p:spPr>
        <p:txBody>
          <a:bodyPr spcFirstLastPara="1" wrap="square" lIns="91425" tIns="45700" rIns="91425" bIns="45700" anchor="t" anchorCtr="0">
            <a:noAutofit/>
          </a:bodyPr>
          <a:lstStyle/>
          <a:p>
            <a:pPr marL="0" lvl="0" indent="0" algn="l" rtl="0">
              <a:lnSpc>
                <a:spcPct val="80000"/>
              </a:lnSpc>
              <a:spcBef>
                <a:spcPts val="560"/>
              </a:spcBef>
              <a:spcAft>
                <a:spcPts val="0"/>
              </a:spcAft>
              <a:buNone/>
            </a:pPr>
            <a:r>
              <a:rPr lang="en-US" sz="3000" i="1">
                <a:latin typeface="PT Sans"/>
                <a:ea typeface="PT Sans"/>
                <a:cs typeface="PT Sans"/>
                <a:sym typeface="PT Sans"/>
              </a:rPr>
              <a:t>General Executive Board Resolution: </a:t>
            </a:r>
            <a:endParaRPr sz="3000" i="1">
              <a:latin typeface="PT Sans"/>
              <a:ea typeface="PT Sans"/>
              <a:cs typeface="PT Sans"/>
              <a:sym typeface="PT Sans"/>
            </a:endParaRPr>
          </a:p>
          <a:p>
            <a:pPr marL="0" lvl="0" indent="0" algn="l" rtl="0">
              <a:lnSpc>
                <a:spcPct val="115000"/>
              </a:lnSpc>
              <a:spcBef>
                <a:spcPts val="1200"/>
              </a:spcBef>
              <a:spcAft>
                <a:spcPts val="0"/>
              </a:spcAft>
              <a:buNone/>
            </a:pPr>
            <a:r>
              <a:rPr lang="en-US" sz="3000" i="1">
                <a:latin typeface="PT Sans"/>
                <a:ea typeface="PT Sans"/>
                <a:cs typeface="PT Sans"/>
                <a:sym typeface="PT Sans"/>
              </a:rPr>
              <a:t>1.     	The requirement of reading charges against local union members and officers at local union meetings is suspended;</a:t>
            </a:r>
            <a:endParaRPr sz="3000" i="1">
              <a:latin typeface="PT Sans"/>
              <a:ea typeface="PT Sans"/>
              <a:cs typeface="PT Sans"/>
              <a:sym typeface="PT Sans"/>
            </a:endParaRPr>
          </a:p>
          <a:p>
            <a:pPr marL="0" lvl="0" indent="0" algn="l" rtl="0">
              <a:lnSpc>
                <a:spcPct val="115000"/>
              </a:lnSpc>
              <a:spcBef>
                <a:spcPts val="1200"/>
              </a:spcBef>
              <a:spcAft>
                <a:spcPts val="1200"/>
              </a:spcAft>
              <a:buNone/>
            </a:pPr>
            <a:r>
              <a:rPr lang="en-US" sz="3000" i="1">
                <a:latin typeface="PT Sans"/>
                <a:ea typeface="PT Sans"/>
                <a:cs typeface="PT Sans"/>
                <a:sym typeface="PT Sans"/>
              </a:rPr>
              <a:t> </a:t>
            </a:r>
            <a:endParaRPr sz="3000" i="1">
              <a:latin typeface="PT Sans"/>
              <a:ea typeface="PT Sans"/>
              <a:cs typeface="PT Sans"/>
              <a:sym typeface="PT San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6"/>
          <p:cNvSpPr txBox="1">
            <a:spLocks noGrp="1"/>
          </p:cNvSpPr>
          <p:nvPr>
            <p:ph type="title" idx="4294967295"/>
          </p:nvPr>
        </p:nvSpPr>
        <p:spPr>
          <a:xfrm>
            <a:off x="0" y="533400"/>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OFFENSES AND CHARGES</a:t>
            </a:r>
            <a:endParaRPr b="1">
              <a:solidFill>
                <a:srgbClr val="FFFFFF"/>
              </a:solidFill>
              <a:latin typeface="PT Sans"/>
              <a:ea typeface="PT Sans"/>
              <a:cs typeface="PT Sans"/>
              <a:sym typeface="PT Sans"/>
            </a:endParaRPr>
          </a:p>
        </p:txBody>
      </p:sp>
      <p:sp>
        <p:nvSpPr>
          <p:cNvPr id="108" name="Google Shape;108;p6"/>
          <p:cNvSpPr txBox="1">
            <a:spLocks noGrp="1"/>
          </p:cNvSpPr>
          <p:nvPr>
            <p:ph type="body" idx="4294967295"/>
          </p:nvPr>
        </p:nvSpPr>
        <p:spPr>
          <a:xfrm>
            <a:off x="457200" y="1896700"/>
            <a:ext cx="8229600" cy="4526100"/>
          </a:xfrm>
          <a:prstGeom prst="rect">
            <a:avLst/>
          </a:prstGeom>
          <a:noFill/>
          <a:ln>
            <a:noFill/>
          </a:ln>
        </p:spPr>
        <p:txBody>
          <a:bodyPr spcFirstLastPara="1" wrap="square" lIns="91425" tIns="45700" rIns="91425" bIns="45700" anchor="t" anchorCtr="0">
            <a:noAutofit/>
          </a:bodyPr>
          <a:lstStyle/>
          <a:p>
            <a:pPr marL="0" lvl="0" indent="0" algn="l" rtl="0">
              <a:lnSpc>
                <a:spcPct val="80000"/>
              </a:lnSpc>
              <a:spcBef>
                <a:spcPts val="0"/>
              </a:spcBef>
              <a:spcAft>
                <a:spcPts val="0"/>
              </a:spcAft>
              <a:buSzPts val="3200"/>
              <a:buNone/>
            </a:pPr>
            <a:r>
              <a:rPr lang="en-US" sz="3000" b="1">
                <a:solidFill>
                  <a:srgbClr val="009900"/>
                </a:solidFill>
                <a:latin typeface="PT Sans"/>
                <a:ea typeface="PT Sans"/>
                <a:cs typeface="PT Sans"/>
                <a:sym typeface="PT Sans"/>
              </a:rPr>
              <a:t>ARTICLE XXIV</a:t>
            </a:r>
            <a:endParaRPr sz="3000" b="1">
              <a:solidFill>
                <a:srgbClr val="009900"/>
              </a:solidFill>
              <a:latin typeface="PT Sans"/>
              <a:ea typeface="PT Sans"/>
              <a:cs typeface="PT Sans"/>
              <a:sym typeface="PT Sans"/>
            </a:endParaRPr>
          </a:p>
          <a:p>
            <a:pPr marL="342900" lvl="0" indent="-215900" algn="l" rtl="0">
              <a:lnSpc>
                <a:spcPct val="80000"/>
              </a:lnSpc>
              <a:spcBef>
                <a:spcPts val="400"/>
              </a:spcBef>
              <a:spcAft>
                <a:spcPts val="0"/>
              </a:spcAft>
              <a:buClr>
                <a:schemeClr val="dk1"/>
              </a:buClr>
              <a:buSzPts val="2000"/>
              <a:buFont typeface="Arial"/>
              <a:buNone/>
            </a:pPr>
            <a:endParaRPr sz="2000">
              <a:solidFill>
                <a:srgbClr val="404141"/>
              </a:solidFill>
              <a:latin typeface="PT Sans"/>
              <a:ea typeface="PT Sans"/>
              <a:cs typeface="PT Sans"/>
              <a:sym typeface="PT Sans"/>
            </a:endParaRPr>
          </a:p>
          <a:p>
            <a:pPr marL="342900" lvl="0" indent="-342900" algn="l" rtl="0">
              <a:lnSpc>
                <a:spcPct val="80000"/>
              </a:lnSpc>
              <a:spcBef>
                <a:spcPts val="400"/>
              </a:spcBef>
              <a:spcAft>
                <a:spcPts val="0"/>
              </a:spcAft>
              <a:buClr>
                <a:srgbClr val="404141"/>
              </a:buClr>
              <a:buSzPts val="2800"/>
              <a:buFont typeface="PT Sans"/>
              <a:buChar char="•"/>
            </a:pPr>
            <a:r>
              <a:rPr lang="en-US" sz="2800">
                <a:solidFill>
                  <a:srgbClr val="404141"/>
                </a:solidFill>
                <a:latin typeface="PT Sans"/>
                <a:ea typeface="PT Sans"/>
                <a:cs typeface="PT Sans"/>
                <a:sym typeface="PT Sans"/>
              </a:rPr>
              <a:t>(C). Obtaining or attempting to obtain membership in the International Association or credentials for delegates to the International convention, through fraudulent means or misrepresentation, </a:t>
            </a:r>
            <a:endParaRPr sz="2800">
              <a:solidFill>
                <a:srgbClr val="404141"/>
              </a:solidFill>
              <a:latin typeface="PT Sans"/>
              <a:ea typeface="PT Sans"/>
              <a:cs typeface="PT Sans"/>
              <a:sym typeface="PT Sans"/>
            </a:endParaRPr>
          </a:p>
          <a:p>
            <a:pPr marL="342900" lvl="0" indent="0" algn="l" rtl="0">
              <a:lnSpc>
                <a:spcPct val="80000"/>
              </a:lnSpc>
              <a:spcBef>
                <a:spcPts val="400"/>
              </a:spcBef>
              <a:spcAft>
                <a:spcPts val="0"/>
              </a:spcAft>
              <a:buSzPts val="3200"/>
              <a:buNone/>
            </a:pPr>
            <a:r>
              <a:rPr lang="en-US" sz="2800">
                <a:solidFill>
                  <a:srgbClr val="404141"/>
                </a:solidFill>
                <a:latin typeface="PT Sans"/>
                <a:ea typeface="PT Sans"/>
                <a:cs typeface="PT Sans"/>
                <a:sym typeface="PT Sans"/>
              </a:rPr>
              <a:t>either on the part of the member or others.</a:t>
            </a:r>
            <a:endParaRPr sz="2800">
              <a:solidFill>
                <a:srgbClr val="404141"/>
              </a:solidFill>
              <a:latin typeface="PT Sans"/>
              <a:ea typeface="PT Sans"/>
              <a:cs typeface="PT Sans"/>
              <a:sym typeface="PT Sans"/>
            </a:endParaRPr>
          </a:p>
          <a:p>
            <a:pPr marL="342900" lvl="0" indent="-215900" algn="l" rtl="0">
              <a:lnSpc>
                <a:spcPct val="80000"/>
              </a:lnSpc>
              <a:spcBef>
                <a:spcPts val="400"/>
              </a:spcBef>
              <a:spcAft>
                <a:spcPts val="0"/>
              </a:spcAft>
              <a:buClr>
                <a:schemeClr val="dk1"/>
              </a:buClr>
              <a:buSzPts val="2000"/>
              <a:buFont typeface="Arial"/>
              <a:buNone/>
            </a:pPr>
            <a:endParaRPr sz="2000">
              <a:solidFill>
                <a:srgbClr val="404141"/>
              </a:solidFill>
              <a:latin typeface="PT Sans"/>
              <a:ea typeface="PT Sans"/>
              <a:cs typeface="PT Sans"/>
              <a:sym typeface="PT Sans"/>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Shape 430"/>
        <p:cNvGrpSpPr/>
        <p:nvPr/>
      </p:nvGrpSpPr>
      <p:grpSpPr>
        <a:xfrm>
          <a:off x="0" y="0"/>
          <a:ext cx="0" cy="0"/>
          <a:chOff x="0" y="0"/>
          <a:chExt cx="0" cy="0"/>
        </a:xfrm>
      </p:grpSpPr>
      <p:sp>
        <p:nvSpPr>
          <p:cNvPr id="431" name="Google Shape;431;gb54f689b3f_0_51"/>
          <p:cNvSpPr txBox="1">
            <a:spLocks noGrp="1"/>
          </p:cNvSpPr>
          <p:nvPr>
            <p:ph type="title" idx="4294967295"/>
          </p:nvPr>
        </p:nvSpPr>
        <p:spPr>
          <a:xfrm>
            <a:off x="0" y="541150"/>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sz="4000" b="1">
                <a:solidFill>
                  <a:srgbClr val="FFFFFF"/>
                </a:solidFill>
                <a:latin typeface="PT Sans"/>
                <a:ea typeface="PT Sans"/>
                <a:cs typeface="PT Sans"/>
                <a:sym typeface="PT Sans"/>
              </a:rPr>
              <a:t>CHARGES AGAINST OFFICERS</a:t>
            </a:r>
            <a:endParaRPr b="1">
              <a:solidFill>
                <a:srgbClr val="FFFFFF"/>
              </a:solidFill>
              <a:latin typeface="PT Sans"/>
              <a:ea typeface="PT Sans"/>
              <a:cs typeface="PT Sans"/>
              <a:sym typeface="PT Sans"/>
            </a:endParaRPr>
          </a:p>
        </p:txBody>
      </p:sp>
      <p:sp>
        <p:nvSpPr>
          <p:cNvPr id="432" name="Google Shape;432;gb54f689b3f_0_51"/>
          <p:cNvSpPr txBox="1">
            <a:spLocks noGrp="1"/>
          </p:cNvSpPr>
          <p:nvPr>
            <p:ph type="body" idx="4294967295"/>
          </p:nvPr>
        </p:nvSpPr>
        <p:spPr>
          <a:xfrm>
            <a:off x="457200" y="2204275"/>
            <a:ext cx="8617500" cy="4526100"/>
          </a:xfrm>
          <a:prstGeom prst="rect">
            <a:avLst/>
          </a:prstGeom>
          <a:noFill/>
          <a:ln>
            <a:noFill/>
          </a:ln>
        </p:spPr>
        <p:txBody>
          <a:bodyPr spcFirstLastPara="1" wrap="square" lIns="91425" tIns="45700" rIns="91425" bIns="45700" anchor="t" anchorCtr="0">
            <a:noAutofit/>
          </a:bodyPr>
          <a:lstStyle/>
          <a:p>
            <a:pPr marL="0" lvl="0" indent="0" algn="l" rtl="0">
              <a:lnSpc>
                <a:spcPct val="80000"/>
              </a:lnSpc>
              <a:spcBef>
                <a:spcPts val="560"/>
              </a:spcBef>
              <a:spcAft>
                <a:spcPts val="0"/>
              </a:spcAft>
              <a:buNone/>
            </a:pPr>
            <a:r>
              <a:rPr lang="en-US" sz="3000" i="1">
                <a:latin typeface="PT Sans"/>
                <a:ea typeface="PT Sans"/>
                <a:cs typeface="PT Sans"/>
                <a:sym typeface="PT Sans"/>
              </a:rPr>
              <a:t>General Executive Board Resolution: </a:t>
            </a:r>
            <a:endParaRPr sz="3000" i="1">
              <a:latin typeface="PT Sans"/>
              <a:ea typeface="PT Sans"/>
              <a:cs typeface="PT Sans"/>
              <a:sym typeface="PT Sans"/>
            </a:endParaRPr>
          </a:p>
          <a:p>
            <a:pPr marL="0" lvl="0" indent="0" algn="l" rtl="0">
              <a:lnSpc>
                <a:spcPct val="115000"/>
              </a:lnSpc>
              <a:spcBef>
                <a:spcPts val="1200"/>
              </a:spcBef>
              <a:spcAft>
                <a:spcPts val="0"/>
              </a:spcAft>
              <a:buNone/>
            </a:pPr>
            <a:r>
              <a:rPr lang="en-US" sz="3000" i="1">
                <a:latin typeface="PT Sans"/>
                <a:ea typeface="PT Sans"/>
                <a:cs typeface="PT Sans"/>
                <a:sym typeface="PT Sans"/>
              </a:rPr>
              <a:t>2.     	The time limits for filing charges against local union members and local union officers is suspended for any charges that could have been filed in a timely manner on or after March 1, 2020 through and including December 31,2020. The time limits             to file charges after December 31, 2020                  will be reinstated. </a:t>
            </a:r>
            <a:endParaRPr sz="3000" i="1">
              <a:latin typeface="PT Sans"/>
              <a:ea typeface="PT Sans"/>
              <a:cs typeface="PT Sans"/>
              <a:sym typeface="PT Sans"/>
            </a:endParaRPr>
          </a:p>
          <a:p>
            <a:pPr marL="0" lvl="0" indent="0" algn="l" rtl="0">
              <a:lnSpc>
                <a:spcPct val="80000"/>
              </a:lnSpc>
              <a:spcBef>
                <a:spcPts val="1200"/>
              </a:spcBef>
              <a:spcAft>
                <a:spcPts val="0"/>
              </a:spcAft>
              <a:buNone/>
            </a:pPr>
            <a:endParaRPr sz="3000" i="1">
              <a:latin typeface="PT Sans"/>
              <a:ea typeface="PT Sans"/>
              <a:cs typeface="PT Sans"/>
              <a:sym typeface="PT Sans"/>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Shape 436"/>
        <p:cNvGrpSpPr/>
        <p:nvPr/>
      </p:nvGrpSpPr>
      <p:grpSpPr>
        <a:xfrm>
          <a:off x="0" y="0"/>
          <a:ext cx="0" cy="0"/>
          <a:chOff x="0" y="0"/>
          <a:chExt cx="0" cy="0"/>
        </a:xfrm>
      </p:grpSpPr>
      <p:sp>
        <p:nvSpPr>
          <p:cNvPr id="437" name="Google Shape;437;p44"/>
          <p:cNvSpPr txBox="1">
            <a:spLocks noGrp="1"/>
          </p:cNvSpPr>
          <p:nvPr>
            <p:ph type="title" idx="4294967295"/>
          </p:nvPr>
        </p:nvSpPr>
        <p:spPr>
          <a:xfrm>
            <a:off x="0" y="558925"/>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sz="4000" b="1">
                <a:solidFill>
                  <a:srgbClr val="FFFFFF"/>
                </a:solidFill>
                <a:latin typeface="PT Sans"/>
                <a:ea typeface="PT Sans"/>
                <a:cs typeface="PT Sans"/>
                <a:sym typeface="PT Sans"/>
              </a:rPr>
              <a:t>CHARGES AGAINST OFFICERS</a:t>
            </a:r>
            <a:endParaRPr b="1">
              <a:solidFill>
                <a:srgbClr val="FFFFFF"/>
              </a:solidFill>
              <a:latin typeface="PT Sans"/>
              <a:ea typeface="PT Sans"/>
              <a:cs typeface="PT Sans"/>
              <a:sym typeface="PT Sans"/>
            </a:endParaRPr>
          </a:p>
        </p:txBody>
      </p:sp>
      <p:sp>
        <p:nvSpPr>
          <p:cNvPr id="438" name="Google Shape;438;p44"/>
          <p:cNvSpPr txBox="1">
            <a:spLocks noGrp="1"/>
          </p:cNvSpPr>
          <p:nvPr>
            <p:ph type="body" idx="4294967295"/>
          </p:nvPr>
        </p:nvSpPr>
        <p:spPr>
          <a:xfrm>
            <a:off x="457200" y="2239800"/>
            <a:ext cx="8229600" cy="3393600"/>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rgbClr val="000000"/>
              </a:buClr>
              <a:buSzPts val="2800"/>
              <a:buFont typeface="PT Sans"/>
              <a:buChar char="•"/>
            </a:pPr>
            <a:r>
              <a:rPr lang="en-US" sz="2800">
                <a:solidFill>
                  <a:srgbClr val="000000"/>
                </a:solidFill>
                <a:latin typeface="PT Sans"/>
                <a:ea typeface="PT Sans"/>
                <a:cs typeface="PT Sans"/>
                <a:sym typeface="PT Sans"/>
              </a:rPr>
              <a:t>General President may dismiss any charges he/she deems frivolous. Otherwise, will proceed in accordance with procedure specified in Article VII, Section 5(b) of the constitution and bylaws </a:t>
            </a:r>
            <a:r>
              <a:rPr lang="en-US" sz="2200">
                <a:solidFill>
                  <a:srgbClr val="000000"/>
                </a:solidFill>
                <a:latin typeface="PT Sans"/>
                <a:ea typeface="PT Sans"/>
                <a:cs typeface="PT Sans"/>
                <a:sym typeface="PT Sans"/>
              </a:rPr>
              <a:t>(pg 24)</a:t>
            </a:r>
            <a:r>
              <a:rPr lang="en-US" sz="2800">
                <a:solidFill>
                  <a:srgbClr val="000000"/>
                </a:solidFill>
                <a:latin typeface="PT Sans"/>
                <a:ea typeface="PT Sans"/>
                <a:cs typeface="PT Sans"/>
                <a:sym typeface="PT Sans"/>
              </a:rPr>
              <a:t>.</a:t>
            </a:r>
            <a:endParaRPr>
              <a:solidFill>
                <a:srgbClr val="000000"/>
              </a:solidFill>
              <a:latin typeface="PT Sans"/>
              <a:ea typeface="PT Sans"/>
              <a:cs typeface="PT Sans"/>
              <a:sym typeface="PT Sans"/>
            </a:endParaRPr>
          </a:p>
          <a:p>
            <a:pPr marL="342900" lvl="0" indent="-165100" algn="l" rtl="0">
              <a:lnSpc>
                <a:spcPct val="90000"/>
              </a:lnSpc>
              <a:spcBef>
                <a:spcPts val="560"/>
              </a:spcBef>
              <a:spcAft>
                <a:spcPts val="0"/>
              </a:spcAft>
              <a:buClr>
                <a:schemeClr val="dk1"/>
              </a:buClr>
              <a:buSzPts val="2800"/>
              <a:buFont typeface="Arial"/>
              <a:buNone/>
            </a:pPr>
            <a:endParaRPr sz="2800">
              <a:solidFill>
                <a:srgbClr val="000000"/>
              </a:solidFill>
              <a:latin typeface="PT Sans"/>
              <a:ea typeface="PT Sans"/>
              <a:cs typeface="PT Sans"/>
              <a:sym typeface="PT Sans"/>
            </a:endParaRPr>
          </a:p>
          <a:p>
            <a:pPr marL="342900" lvl="0" indent="-342900" algn="l" rtl="0">
              <a:lnSpc>
                <a:spcPct val="90000"/>
              </a:lnSpc>
              <a:spcBef>
                <a:spcPts val="560"/>
              </a:spcBef>
              <a:spcAft>
                <a:spcPts val="0"/>
              </a:spcAft>
              <a:buClr>
                <a:srgbClr val="000000"/>
              </a:buClr>
              <a:buSzPts val="2800"/>
              <a:buFont typeface="PT Sans"/>
              <a:buChar char="•"/>
            </a:pPr>
            <a:r>
              <a:rPr lang="en-US" sz="2800">
                <a:solidFill>
                  <a:srgbClr val="000000"/>
                </a:solidFill>
                <a:latin typeface="PT Sans"/>
                <a:ea typeface="PT Sans"/>
                <a:cs typeface="PT Sans"/>
                <a:sym typeface="PT Sans"/>
              </a:rPr>
              <a:t>Following the decision of the General President, </a:t>
            </a:r>
            <a:endParaRPr sz="2800">
              <a:solidFill>
                <a:srgbClr val="000000"/>
              </a:solidFill>
              <a:latin typeface="PT Sans"/>
              <a:ea typeface="PT Sans"/>
              <a:cs typeface="PT Sans"/>
              <a:sym typeface="PT Sans"/>
            </a:endParaRPr>
          </a:p>
          <a:p>
            <a:pPr marL="342900" lvl="0" indent="0" algn="l" rtl="0">
              <a:lnSpc>
                <a:spcPct val="90000"/>
              </a:lnSpc>
              <a:spcBef>
                <a:spcPts val="0"/>
              </a:spcBef>
              <a:spcAft>
                <a:spcPts val="0"/>
              </a:spcAft>
              <a:buSzPts val="3200"/>
              <a:buNone/>
            </a:pPr>
            <a:r>
              <a:rPr lang="en-US" sz="2800">
                <a:solidFill>
                  <a:srgbClr val="000000"/>
                </a:solidFill>
                <a:latin typeface="PT Sans"/>
                <a:ea typeface="PT Sans"/>
                <a:cs typeface="PT Sans"/>
                <a:sym typeface="PT Sans"/>
              </a:rPr>
              <a:t>as specified in that section, the charged officer shall have appeal rights set forth therein.</a:t>
            </a:r>
            <a:endParaRPr>
              <a:solidFill>
                <a:srgbClr val="000000"/>
              </a:solidFill>
              <a:latin typeface="PT Sans"/>
              <a:ea typeface="PT Sans"/>
              <a:cs typeface="PT Sans"/>
              <a:sym typeface="PT Sans"/>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Shape 442"/>
        <p:cNvGrpSpPr/>
        <p:nvPr/>
      </p:nvGrpSpPr>
      <p:grpSpPr>
        <a:xfrm>
          <a:off x="0" y="0"/>
          <a:ext cx="0" cy="0"/>
          <a:chOff x="0" y="0"/>
          <a:chExt cx="0" cy="0"/>
        </a:xfrm>
      </p:grpSpPr>
      <p:sp>
        <p:nvSpPr>
          <p:cNvPr id="443" name="Google Shape;443;p45"/>
          <p:cNvSpPr txBox="1">
            <a:spLocks noGrp="1"/>
          </p:cNvSpPr>
          <p:nvPr>
            <p:ph type="title" idx="4294967295"/>
          </p:nvPr>
        </p:nvSpPr>
        <p:spPr>
          <a:xfrm>
            <a:off x="0" y="612200"/>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sz="4000" b="1">
                <a:solidFill>
                  <a:srgbClr val="FFFFFF"/>
                </a:solidFill>
                <a:latin typeface="PT Sans"/>
                <a:ea typeface="PT Sans"/>
                <a:cs typeface="PT Sans"/>
                <a:sym typeface="PT Sans"/>
              </a:rPr>
              <a:t>ARTICLE VII SECTION 5 (b)</a:t>
            </a:r>
            <a:endParaRPr b="1">
              <a:solidFill>
                <a:srgbClr val="FFFFFF"/>
              </a:solidFill>
              <a:latin typeface="PT Sans"/>
              <a:ea typeface="PT Sans"/>
              <a:cs typeface="PT Sans"/>
              <a:sym typeface="PT Sans"/>
            </a:endParaRPr>
          </a:p>
        </p:txBody>
      </p:sp>
      <p:sp>
        <p:nvSpPr>
          <p:cNvPr id="444" name="Google Shape;444;p45"/>
          <p:cNvSpPr txBox="1">
            <a:spLocks noGrp="1"/>
          </p:cNvSpPr>
          <p:nvPr>
            <p:ph type="body" idx="4294967295"/>
          </p:nvPr>
        </p:nvSpPr>
        <p:spPr>
          <a:xfrm>
            <a:off x="457200" y="1902250"/>
            <a:ext cx="8229600" cy="45261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3200"/>
              <a:buNone/>
            </a:pPr>
            <a:r>
              <a:rPr lang="en-US" sz="2700">
                <a:latin typeface="PT Sans"/>
                <a:ea typeface="PT Sans"/>
                <a:cs typeface="PT Sans"/>
                <a:sym typeface="PT Sans"/>
              </a:rPr>
              <a:t>The General President shall have the authority to remove or suspend any Local Union officer, representative or agent, or impose on such officer, representative or agent any other sanction or remedy he/she deems appropriate, for failure to carry out provisions of the constitution and bylaws, or for failure to observe or carry out all lawful decisions or instructions of the General President, </a:t>
            </a:r>
            <a:endParaRPr sz="2700">
              <a:latin typeface="PT Sans"/>
              <a:ea typeface="PT Sans"/>
              <a:cs typeface="PT Sans"/>
              <a:sym typeface="PT Sans"/>
            </a:endParaRPr>
          </a:p>
          <a:p>
            <a:pPr marL="0" lvl="0" indent="0" algn="ctr" rtl="0">
              <a:lnSpc>
                <a:spcPct val="100000"/>
              </a:lnSpc>
              <a:spcBef>
                <a:spcPts val="0"/>
              </a:spcBef>
              <a:spcAft>
                <a:spcPts val="0"/>
              </a:spcAft>
              <a:buSzPts val="3200"/>
              <a:buNone/>
            </a:pPr>
            <a:r>
              <a:rPr lang="en-US" sz="2700">
                <a:latin typeface="PT Sans"/>
                <a:ea typeface="PT Sans"/>
                <a:cs typeface="PT Sans"/>
                <a:sym typeface="PT Sans"/>
              </a:rPr>
              <a:t>General Secretary-Treasurer or General </a:t>
            </a:r>
            <a:endParaRPr sz="2700">
              <a:latin typeface="PT Sans"/>
              <a:ea typeface="PT Sans"/>
              <a:cs typeface="PT Sans"/>
              <a:sym typeface="PT Sans"/>
            </a:endParaRPr>
          </a:p>
          <a:p>
            <a:pPr marL="0" lvl="0" indent="0" algn="ctr" rtl="0">
              <a:lnSpc>
                <a:spcPct val="100000"/>
              </a:lnSpc>
              <a:spcBef>
                <a:spcPts val="0"/>
              </a:spcBef>
              <a:spcAft>
                <a:spcPts val="0"/>
              </a:spcAft>
              <a:buSzPts val="3200"/>
              <a:buNone/>
            </a:pPr>
            <a:r>
              <a:rPr lang="en-US" sz="2700">
                <a:latin typeface="PT Sans"/>
                <a:ea typeface="PT Sans"/>
                <a:cs typeface="PT Sans"/>
                <a:sym typeface="PT Sans"/>
              </a:rPr>
              <a:t>Executive Board.</a:t>
            </a:r>
            <a:endParaRPr sz="2700">
              <a:latin typeface="PT Sans"/>
              <a:ea typeface="PT Sans"/>
              <a:cs typeface="PT Sans"/>
              <a:sym typeface="PT Sans"/>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Shape 448"/>
        <p:cNvGrpSpPr/>
        <p:nvPr/>
      </p:nvGrpSpPr>
      <p:grpSpPr>
        <a:xfrm>
          <a:off x="0" y="0"/>
          <a:ext cx="0" cy="0"/>
          <a:chOff x="0" y="0"/>
          <a:chExt cx="0" cy="0"/>
        </a:xfrm>
      </p:grpSpPr>
      <p:sp>
        <p:nvSpPr>
          <p:cNvPr id="449" name="Google Shape;449;p46"/>
          <p:cNvSpPr txBox="1">
            <a:spLocks noGrp="1"/>
          </p:cNvSpPr>
          <p:nvPr>
            <p:ph type="title" idx="4294967295"/>
          </p:nvPr>
        </p:nvSpPr>
        <p:spPr>
          <a:xfrm>
            <a:off x="0" y="533400"/>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sz="4000" b="1">
                <a:solidFill>
                  <a:srgbClr val="FFFFFF"/>
                </a:solidFill>
                <a:latin typeface="PT Sans"/>
                <a:ea typeface="PT Sans"/>
                <a:cs typeface="PT Sans"/>
                <a:sym typeface="PT Sans"/>
              </a:rPr>
              <a:t>ARTICLE VII SECTION 5 (b)</a:t>
            </a:r>
            <a:endParaRPr b="1">
              <a:solidFill>
                <a:srgbClr val="FFFFFF"/>
              </a:solidFill>
              <a:latin typeface="PT Sans"/>
              <a:ea typeface="PT Sans"/>
              <a:cs typeface="PT Sans"/>
              <a:sym typeface="PT Sans"/>
            </a:endParaRPr>
          </a:p>
        </p:txBody>
      </p:sp>
      <p:sp>
        <p:nvSpPr>
          <p:cNvPr id="450" name="Google Shape;450;p46"/>
          <p:cNvSpPr txBox="1">
            <a:spLocks noGrp="1"/>
          </p:cNvSpPr>
          <p:nvPr>
            <p:ph type="body" idx="4294967295"/>
          </p:nvPr>
        </p:nvSpPr>
        <p:spPr>
          <a:xfrm>
            <a:off x="457200" y="2133200"/>
            <a:ext cx="8229600" cy="3500100"/>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2800"/>
              <a:buFont typeface="PT Sans"/>
              <a:buChar char="•"/>
            </a:pPr>
            <a:r>
              <a:rPr lang="en-US" sz="2800">
                <a:latin typeface="PT Sans"/>
                <a:ea typeface="PT Sans"/>
                <a:cs typeface="PT Sans"/>
                <a:sym typeface="PT Sans"/>
              </a:rPr>
              <a:t>The General President may fill such office or position by appointment of a successor to the officer, representative, or agent so removed or suspended.</a:t>
            </a:r>
            <a:endParaRPr>
              <a:latin typeface="PT Sans"/>
              <a:ea typeface="PT Sans"/>
              <a:cs typeface="PT Sans"/>
              <a:sym typeface="PT Sans"/>
            </a:endParaRPr>
          </a:p>
          <a:p>
            <a:pPr marL="342900" lvl="0" indent="-165100" algn="l" rtl="0">
              <a:lnSpc>
                <a:spcPct val="90000"/>
              </a:lnSpc>
              <a:spcBef>
                <a:spcPts val="560"/>
              </a:spcBef>
              <a:spcAft>
                <a:spcPts val="0"/>
              </a:spcAft>
              <a:buClr>
                <a:schemeClr val="dk1"/>
              </a:buClr>
              <a:buSzPts val="2800"/>
              <a:buFont typeface="Arial"/>
              <a:buNone/>
            </a:pPr>
            <a:endParaRPr sz="2800">
              <a:latin typeface="PT Sans"/>
              <a:ea typeface="PT Sans"/>
              <a:cs typeface="PT Sans"/>
              <a:sym typeface="PT Sans"/>
            </a:endParaRPr>
          </a:p>
          <a:p>
            <a:pPr marL="342900" lvl="0" indent="-342900" algn="l" rtl="0">
              <a:lnSpc>
                <a:spcPct val="90000"/>
              </a:lnSpc>
              <a:spcBef>
                <a:spcPts val="560"/>
              </a:spcBef>
              <a:spcAft>
                <a:spcPts val="0"/>
              </a:spcAft>
              <a:buClr>
                <a:schemeClr val="dk1"/>
              </a:buClr>
              <a:buSzPts val="2800"/>
              <a:buFont typeface="PT Sans"/>
              <a:buChar char="•"/>
            </a:pPr>
            <a:r>
              <a:rPr lang="en-US" sz="2800">
                <a:latin typeface="PT Sans"/>
                <a:ea typeface="PT Sans"/>
                <a:cs typeface="PT Sans"/>
                <a:sym typeface="PT Sans"/>
              </a:rPr>
              <a:t>This is provided that, within reasonable time (usually 15 days) after such action, a notice of hearing is scheduled.</a:t>
            </a:r>
            <a:endParaRPr>
              <a:latin typeface="PT Sans"/>
              <a:ea typeface="PT Sans"/>
              <a:cs typeface="PT Sans"/>
              <a:sym typeface="PT Sans"/>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Shape 454"/>
        <p:cNvGrpSpPr/>
        <p:nvPr/>
      </p:nvGrpSpPr>
      <p:grpSpPr>
        <a:xfrm>
          <a:off x="0" y="0"/>
          <a:ext cx="0" cy="0"/>
          <a:chOff x="0" y="0"/>
          <a:chExt cx="0" cy="0"/>
        </a:xfrm>
      </p:grpSpPr>
      <p:sp>
        <p:nvSpPr>
          <p:cNvPr id="455" name="Google Shape;455;p47"/>
          <p:cNvSpPr txBox="1">
            <a:spLocks noGrp="1"/>
          </p:cNvSpPr>
          <p:nvPr>
            <p:ph type="title" idx="4294967295"/>
          </p:nvPr>
        </p:nvSpPr>
        <p:spPr>
          <a:xfrm>
            <a:off x="0" y="629975"/>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sz="4000" b="1">
                <a:solidFill>
                  <a:srgbClr val="FFFFFF"/>
                </a:solidFill>
                <a:latin typeface="PT Sans"/>
                <a:ea typeface="PT Sans"/>
                <a:cs typeface="PT Sans"/>
                <a:sym typeface="PT Sans"/>
              </a:rPr>
              <a:t>ARTICLE VII SECTION 5 (b)</a:t>
            </a:r>
            <a:endParaRPr b="1">
              <a:solidFill>
                <a:srgbClr val="FFFFFF"/>
              </a:solidFill>
              <a:latin typeface="PT Sans"/>
              <a:ea typeface="PT Sans"/>
              <a:cs typeface="PT Sans"/>
              <a:sym typeface="PT Sans"/>
            </a:endParaRPr>
          </a:p>
        </p:txBody>
      </p:sp>
      <p:sp>
        <p:nvSpPr>
          <p:cNvPr id="456" name="Google Shape;456;p47"/>
          <p:cNvSpPr txBox="1">
            <a:spLocks noGrp="1"/>
          </p:cNvSpPr>
          <p:nvPr>
            <p:ph type="body" idx="4294967295"/>
          </p:nvPr>
        </p:nvSpPr>
        <p:spPr>
          <a:xfrm>
            <a:off x="457200" y="2168750"/>
            <a:ext cx="8229600" cy="31980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3200"/>
              <a:buNone/>
            </a:pPr>
            <a:r>
              <a:rPr lang="en-US">
                <a:latin typeface="PT Sans"/>
                <a:ea typeface="PT Sans"/>
                <a:cs typeface="PT Sans"/>
                <a:sym typeface="PT Sans"/>
              </a:rPr>
              <a:t>The notice of hearing shall be before the General President, or before a hearing officer designated by the General President who shall conduct the hearing for the purpose of taking evidence and reporting same to the General President.</a:t>
            </a:r>
            <a:endParaRPr>
              <a:latin typeface="PT Sans"/>
              <a:ea typeface="PT Sans"/>
              <a:cs typeface="PT Sans"/>
              <a:sym typeface="PT Sans"/>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Shape 460"/>
        <p:cNvGrpSpPr/>
        <p:nvPr/>
      </p:nvGrpSpPr>
      <p:grpSpPr>
        <a:xfrm>
          <a:off x="0" y="0"/>
          <a:ext cx="0" cy="0"/>
          <a:chOff x="0" y="0"/>
          <a:chExt cx="0" cy="0"/>
        </a:xfrm>
      </p:grpSpPr>
      <p:sp>
        <p:nvSpPr>
          <p:cNvPr id="461" name="Google Shape;461;p48"/>
          <p:cNvSpPr txBox="1">
            <a:spLocks noGrp="1"/>
          </p:cNvSpPr>
          <p:nvPr>
            <p:ph type="title" idx="4294967295"/>
          </p:nvPr>
        </p:nvSpPr>
        <p:spPr>
          <a:xfrm>
            <a:off x="0" y="533400"/>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sz="4000" b="1">
                <a:solidFill>
                  <a:srgbClr val="FFFFFF"/>
                </a:solidFill>
                <a:latin typeface="PT Sans"/>
                <a:ea typeface="PT Sans"/>
                <a:cs typeface="PT Sans"/>
                <a:sym typeface="PT Sans"/>
              </a:rPr>
              <a:t>ARTICLE VII SECTION 5 (b)</a:t>
            </a:r>
            <a:endParaRPr b="1">
              <a:solidFill>
                <a:srgbClr val="FFFFFF"/>
              </a:solidFill>
              <a:latin typeface="PT Sans"/>
              <a:ea typeface="PT Sans"/>
              <a:cs typeface="PT Sans"/>
              <a:sym typeface="PT Sans"/>
            </a:endParaRPr>
          </a:p>
        </p:txBody>
      </p:sp>
      <p:sp>
        <p:nvSpPr>
          <p:cNvPr id="462" name="Google Shape;462;p48"/>
          <p:cNvSpPr txBox="1">
            <a:spLocks noGrp="1"/>
          </p:cNvSpPr>
          <p:nvPr>
            <p:ph type="body" idx="4294967295"/>
          </p:nvPr>
        </p:nvSpPr>
        <p:spPr>
          <a:xfrm>
            <a:off x="696300" y="2133225"/>
            <a:ext cx="7751400" cy="35178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3200"/>
              <a:buFont typeface="PT Sans"/>
              <a:buChar char="•"/>
            </a:pPr>
            <a:r>
              <a:rPr lang="en-US">
                <a:latin typeface="PT Sans"/>
                <a:ea typeface="PT Sans"/>
                <a:cs typeface="PT Sans"/>
                <a:sym typeface="PT Sans"/>
              </a:rPr>
              <a:t>The General President shall then decide whether to impose a fine, disciplinary actions, and continue with the removal or suspension in question.</a:t>
            </a:r>
            <a:endParaRPr>
              <a:latin typeface="PT Sans"/>
              <a:ea typeface="PT Sans"/>
              <a:cs typeface="PT Sans"/>
              <a:sym typeface="PT Sans"/>
            </a:endParaRPr>
          </a:p>
          <a:p>
            <a:pPr marL="342900" lvl="0" indent="-139700" algn="l" rtl="0">
              <a:lnSpc>
                <a:spcPct val="100000"/>
              </a:lnSpc>
              <a:spcBef>
                <a:spcPts val="640"/>
              </a:spcBef>
              <a:spcAft>
                <a:spcPts val="0"/>
              </a:spcAft>
              <a:buClr>
                <a:schemeClr val="dk1"/>
              </a:buClr>
              <a:buSzPts val="3200"/>
              <a:buFont typeface="Arial"/>
              <a:buNone/>
            </a:pPr>
            <a:endParaRPr sz="2000">
              <a:latin typeface="PT Sans"/>
              <a:ea typeface="PT Sans"/>
              <a:cs typeface="PT Sans"/>
              <a:sym typeface="PT Sans"/>
            </a:endParaRPr>
          </a:p>
          <a:p>
            <a:pPr marL="342900" lvl="0" indent="-342900" algn="l" rtl="0">
              <a:lnSpc>
                <a:spcPct val="100000"/>
              </a:lnSpc>
              <a:spcBef>
                <a:spcPts val="640"/>
              </a:spcBef>
              <a:spcAft>
                <a:spcPts val="0"/>
              </a:spcAft>
              <a:buClr>
                <a:schemeClr val="dk1"/>
              </a:buClr>
              <a:buSzPts val="3200"/>
              <a:buFont typeface="PT Sans"/>
              <a:buChar char="•"/>
            </a:pPr>
            <a:r>
              <a:rPr lang="en-US">
                <a:latin typeface="PT Sans"/>
                <a:ea typeface="PT Sans"/>
                <a:cs typeface="PT Sans"/>
                <a:sym typeface="PT Sans"/>
              </a:rPr>
              <a:t>The decision of the General President </a:t>
            </a:r>
            <a:endParaRPr>
              <a:latin typeface="PT Sans"/>
              <a:ea typeface="PT Sans"/>
              <a:cs typeface="PT Sans"/>
              <a:sym typeface="PT Sans"/>
            </a:endParaRPr>
          </a:p>
          <a:p>
            <a:pPr marL="342900" lvl="0" indent="0" algn="l" rtl="0">
              <a:lnSpc>
                <a:spcPct val="100000"/>
              </a:lnSpc>
              <a:spcBef>
                <a:spcPts val="0"/>
              </a:spcBef>
              <a:spcAft>
                <a:spcPts val="0"/>
              </a:spcAft>
              <a:buSzPts val="3200"/>
              <a:buNone/>
            </a:pPr>
            <a:r>
              <a:rPr lang="en-US">
                <a:latin typeface="PT Sans"/>
                <a:ea typeface="PT Sans"/>
                <a:cs typeface="PT Sans"/>
                <a:sym typeface="PT Sans"/>
              </a:rPr>
              <a:t>may be appealed.</a:t>
            </a:r>
            <a:endParaRPr>
              <a:latin typeface="PT Sans"/>
              <a:ea typeface="PT Sans"/>
              <a:cs typeface="PT Sans"/>
              <a:sym typeface="PT Sans"/>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Shape 466"/>
        <p:cNvGrpSpPr/>
        <p:nvPr/>
      </p:nvGrpSpPr>
      <p:grpSpPr>
        <a:xfrm>
          <a:off x="0" y="0"/>
          <a:ext cx="0" cy="0"/>
          <a:chOff x="0" y="0"/>
          <a:chExt cx="0" cy="0"/>
        </a:xfrm>
      </p:grpSpPr>
      <p:sp>
        <p:nvSpPr>
          <p:cNvPr id="467" name="Google Shape;467;p49"/>
          <p:cNvSpPr txBox="1">
            <a:spLocks noGrp="1"/>
          </p:cNvSpPr>
          <p:nvPr>
            <p:ph type="title" idx="4294967295"/>
          </p:nvPr>
        </p:nvSpPr>
        <p:spPr>
          <a:xfrm>
            <a:off x="0" y="503250"/>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sz="3800" b="1">
                <a:solidFill>
                  <a:srgbClr val="FFFFFF"/>
                </a:solidFill>
                <a:latin typeface="PT Sans"/>
                <a:ea typeface="PT Sans"/>
                <a:cs typeface="PT Sans"/>
                <a:sym typeface="PT Sans"/>
              </a:rPr>
              <a:t>APPEAL OF THE DECISION FROM</a:t>
            </a:r>
            <a:br>
              <a:rPr lang="en-US" sz="3800" b="1">
                <a:solidFill>
                  <a:srgbClr val="FFFFFF"/>
                </a:solidFill>
                <a:latin typeface="PT Sans"/>
                <a:ea typeface="PT Sans"/>
                <a:cs typeface="PT Sans"/>
                <a:sym typeface="PT Sans"/>
              </a:rPr>
            </a:br>
            <a:r>
              <a:rPr lang="en-US" sz="3800" b="1">
                <a:solidFill>
                  <a:srgbClr val="FFFFFF"/>
                </a:solidFill>
                <a:latin typeface="PT Sans"/>
                <a:ea typeface="PT Sans"/>
                <a:cs typeface="PT Sans"/>
                <a:sym typeface="PT Sans"/>
              </a:rPr>
              <a:t>GENERAL PRESIDENT</a:t>
            </a:r>
            <a:endParaRPr sz="3800" b="1">
              <a:solidFill>
                <a:srgbClr val="FFFFFF"/>
              </a:solidFill>
              <a:latin typeface="PT Sans"/>
              <a:ea typeface="PT Sans"/>
              <a:cs typeface="PT Sans"/>
              <a:sym typeface="PT Sans"/>
            </a:endParaRPr>
          </a:p>
        </p:txBody>
      </p:sp>
      <p:sp>
        <p:nvSpPr>
          <p:cNvPr id="468" name="Google Shape;468;p49"/>
          <p:cNvSpPr txBox="1">
            <a:spLocks noGrp="1"/>
          </p:cNvSpPr>
          <p:nvPr>
            <p:ph type="body" idx="4294967295"/>
          </p:nvPr>
        </p:nvSpPr>
        <p:spPr>
          <a:xfrm>
            <a:off x="457200" y="1950900"/>
            <a:ext cx="8229600" cy="45261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3200"/>
              <a:buFont typeface="PT Sans"/>
              <a:buChar char="•"/>
            </a:pPr>
            <a:r>
              <a:rPr lang="en-US">
                <a:latin typeface="PT Sans"/>
                <a:ea typeface="PT Sans"/>
                <a:cs typeface="PT Sans"/>
                <a:sym typeface="PT Sans"/>
              </a:rPr>
              <a:t>Appeal made to General Secretary-Treasurer within 30 days of decision of General President. </a:t>
            </a:r>
            <a:endParaRPr>
              <a:latin typeface="PT Sans"/>
              <a:ea typeface="PT Sans"/>
              <a:cs typeface="PT Sans"/>
              <a:sym typeface="PT Sans"/>
            </a:endParaRPr>
          </a:p>
          <a:p>
            <a:pPr marL="342900" lvl="0" indent="-342900" algn="l" rtl="0">
              <a:lnSpc>
                <a:spcPct val="100000"/>
              </a:lnSpc>
              <a:spcBef>
                <a:spcPts val="0"/>
              </a:spcBef>
              <a:spcAft>
                <a:spcPts val="0"/>
              </a:spcAft>
              <a:buClr>
                <a:srgbClr val="000000"/>
              </a:buClr>
              <a:buSzPts val="3200"/>
              <a:buFont typeface="PT Sans"/>
              <a:buChar char="•"/>
            </a:pPr>
            <a:r>
              <a:rPr lang="en-US">
                <a:solidFill>
                  <a:srgbClr val="000000"/>
                </a:solidFill>
                <a:highlight>
                  <a:srgbClr val="FFFFFF"/>
                </a:highlight>
                <a:latin typeface="PT Sans"/>
                <a:ea typeface="PT Sans"/>
                <a:cs typeface="PT Sans"/>
                <a:sym typeface="PT Sans"/>
              </a:rPr>
              <a:t>Any Fine must be paid in full to appeal to the General Executive Board.</a:t>
            </a:r>
            <a:endParaRPr sz="5300">
              <a:solidFill>
                <a:srgbClr val="000000"/>
              </a:solidFill>
              <a:latin typeface="PT Sans"/>
              <a:ea typeface="PT Sans"/>
              <a:cs typeface="PT Sans"/>
              <a:sym typeface="PT Sans"/>
            </a:endParaRPr>
          </a:p>
          <a:p>
            <a:pPr marL="342900" lvl="0" indent="-342900" algn="l" rtl="0">
              <a:lnSpc>
                <a:spcPct val="100000"/>
              </a:lnSpc>
              <a:spcBef>
                <a:spcPts val="560"/>
              </a:spcBef>
              <a:spcAft>
                <a:spcPts val="0"/>
              </a:spcAft>
              <a:buClr>
                <a:schemeClr val="dk1"/>
              </a:buClr>
              <a:buSzPts val="3200"/>
              <a:buFont typeface="PT Sans"/>
              <a:buChar char="•"/>
            </a:pPr>
            <a:r>
              <a:rPr lang="en-US">
                <a:latin typeface="PT Sans"/>
                <a:ea typeface="PT Sans"/>
                <a:cs typeface="PT Sans"/>
                <a:sym typeface="PT Sans"/>
              </a:rPr>
              <a:t>Appeal then goes to the                              General Executive Board.</a:t>
            </a:r>
            <a:endParaRPr>
              <a:latin typeface="PT Sans"/>
              <a:ea typeface="PT Sans"/>
              <a:cs typeface="PT Sans"/>
              <a:sym typeface="PT Sans"/>
            </a:endParaRPr>
          </a:p>
          <a:p>
            <a:pPr marL="342900" lvl="0" indent="0" algn="l" rtl="0">
              <a:lnSpc>
                <a:spcPct val="100000"/>
              </a:lnSpc>
              <a:spcBef>
                <a:spcPts val="560"/>
              </a:spcBef>
              <a:spcAft>
                <a:spcPts val="0"/>
              </a:spcAft>
              <a:buSzPts val="3200"/>
              <a:buNone/>
            </a:pPr>
            <a:endParaRPr>
              <a:latin typeface="PT Sans"/>
              <a:ea typeface="PT Sans"/>
              <a:cs typeface="PT Sans"/>
              <a:sym typeface="PT Sans"/>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Shape 472"/>
        <p:cNvGrpSpPr/>
        <p:nvPr/>
      </p:nvGrpSpPr>
      <p:grpSpPr>
        <a:xfrm>
          <a:off x="0" y="0"/>
          <a:ext cx="0" cy="0"/>
          <a:chOff x="0" y="0"/>
          <a:chExt cx="0" cy="0"/>
        </a:xfrm>
      </p:grpSpPr>
      <p:sp>
        <p:nvSpPr>
          <p:cNvPr id="473" name="Google Shape;473;gb4be3443de_0_46"/>
          <p:cNvSpPr txBox="1">
            <a:spLocks noGrp="1"/>
          </p:cNvSpPr>
          <p:nvPr>
            <p:ph type="title" idx="4294967295"/>
          </p:nvPr>
        </p:nvSpPr>
        <p:spPr>
          <a:xfrm>
            <a:off x="0" y="503250"/>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sz="3800" b="1">
                <a:solidFill>
                  <a:srgbClr val="FFFFFF"/>
                </a:solidFill>
                <a:latin typeface="PT Sans"/>
                <a:ea typeface="PT Sans"/>
                <a:cs typeface="PT Sans"/>
                <a:sym typeface="PT Sans"/>
              </a:rPr>
              <a:t>APPEAL OF THE DECISION FROM</a:t>
            </a:r>
            <a:br>
              <a:rPr lang="en-US" sz="3800" b="1">
                <a:solidFill>
                  <a:srgbClr val="FFFFFF"/>
                </a:solidFill>
                <a:latin typeface="PT Sans"/>
                <a:ea typeface="PT Sans"/>
                <a:cs typeface="PT Sans"/>
                <a:sym typeface="PT Sans"/>
              </a:rPr>
            </a:br>
            <a:r>
              <a:rPr lang="en-US" sz="3800" b="1">
                <a:solidFill>
                  <a:srgbClr val="FFFFFF"/>
                </a:solidFill>
                <a:latin typeface="PT Sans"/>
                <a:ea typeface="PT Sans"/>
                <a:cs typeface="PT Sans"/>
                <a:sym typeface="PT Sans"/>
              </a:rPr>
              <a:t>GENERAL PRESIDENT</a:t>
            </a:r>
            <a:endParaRPr sz="3800" b="1">
              <a:solidFill>
                <a:srgbClr val="FFFFFF"/>
              </a:solidFill>
              <a:latin typeface="PT Sans"/>
              <a:ea typeface="PT Sans"/>
              <a:cs typeface="PT Sans"/>
              <a:sym typeface="PT Sans"/>
            </a:endParaRPr>
          </a:p>
        </p:txBody>
      </p:sp>
      <p:sp>
        <p:nvSpPr>
          <p:cNvPr id="474" name="Google Shape;474;gb4be3443de_0_46"/>
          <p:cNvSpPr txBox="1">
            <a:spLocks noGrp="1"/>
          </p:cNvSpPr>
          <p:nvPr>
            <p:ph type="body" idx="4294967295"/>
          </p:nvPr>
        </p:nvSpPr>
        <p:spPr>
          <a:xfrm>
            <a:off x="457200" y="1950900"/>
            <a:ext cx="8229600" cy="45261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560"/>
              </a:spcBef>
              <a:spcAft>
                <a:spcPts val="0"/>
              </a:spcAft>
              <a:buClr>
                <a:schemeClr val="dk1"/>
              </a:buClr>
              <a:buSzPts val="3200"/>
              <a:buFont typeface="PT Sans"/>
              <a:buChar char="•"/>
            </a:pPr>
            <a:r>
              <a:rPr lang="en-US">
                <a:latin typeface="PT Sans"/>
                <a:ea typeface="PT Sans"/>
                <a:cs typeface="PT Sans"/>
                <a:sym typeface="PT Sans"/>
              </a:rPr>
              <a:t>Decision of the General Executive Board may be appealed to the next </a:t>
            </a:r>
            <a:endParaRPr>
              <a:latin typeface="PT Sans"/>
              <a:ea typeface="PT Sans"/>
              <a:cs typeface="PT Sans"/>
              <a:sym typeface="PT Sans"/>
            </a:endParaRPr>
          </a:p>
          <a:p>
            <a:pPr marL="342900" lvl="0" indent="0" algn="l" rtl="0">
              <a:lnSpc>
                <a:spcPct val="100000"/>
              </a:lnSpc>
              <a:spcBef>
                <a:spcPts val="560"/>
              </a:spcBef>
              <a:spcAft>
                <a:spcPts val="0"/>
              </a:spcAft>
              <a:buSzPts val="3200"/>
              <a:buNone/>
            </a:pPr>
            <a:r>
              <a:rPr lang="en-US">
                <a:latin typeface="PT Sans"/>
                <a:ea typeface="PT Sans"/>
                <a:cs typeface="PT Sans"/>
                <a:sym typeface="PT Sans"/>
              </a:rPr>
              <a:t>Convention of the </a:t>
            </a:r>
            <a:endParaRPr>
              <a:latin typeface="PT Sans"/>
              <a:ea typeface="PT Sans"/>
              <a:cs typeface="PT Sans"/>
              <a:sym typeface="PT Sans"/>
            </a:endParaRPr>
          </a:p>
          <a:p>
            <a:pPr marL="342900" lvl="0" indent="0" algn="l" rtl="0">
              <a:lnSpc>
                <a:spcPct val="100000"/>
              </a:lnSpc>
              <a:spcBef>
                <a:spcPts val="560"/>
              </a:spcBef>
              <a:spcAft>
                <a:spcPts val="0"/>
              </a:spcAft>
              <a:buSzPts val="3200"/>
              <a:buNone/>
            </a:pPr>
            <a:r>
              <a:rPr lang="en-US">
                <a:latin typeface="PT Sans"/>
                <a:ea typeface="PT Sans"/>
                <a:cs typeface="PT Sans"/>
                <a:sym typeface="PT Sans"/>
              </a:rPr>
              <a:t>International Association.</a:t>
            </a:r>
            <a:endParaRPr>
              <a:latin typeface="PT Sans"/>
              <a:ea typeface="PT Sans"/>
              <a:cs typeface="PT Sans"/>
              <a:sym typeface="PT Sans"/>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Shape 478"/>
        <p:cNvGrpSpPr/>
        <p:nvPr/>
      </p:nvGrpSpPr>
      <p:grpSpPr>
        <a:xfrm>
          <a:off x="0" y="0"/>
          <a:ext cx="0" cy="0"/>
          <a:chOff x="0" y="0"/>
          <a:chExt cx="0" cy="0"/>
        </a:xfrm>
      </p:grpSpPr>
      <p:sp>
        <p:nvSpPr>
          <p:cNvPr id="479" name="Google Shape;479;gb54f689b3f_0_30"/>
          <p:cNvSpPr txBox="1">
            <a:spLocks noGrp="1"/>
          </p:cNvSpPr>
          <p:nvPr>
            <p:ph type="title" idx="4294967295"/>
          </p:nvPr>
        </p:nvSpPr>
        <p:spPr>
          <a:xfrm>
            <a:off x="0" y="503250"/>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sz="3800" b="1">
                <a:solidFill>
                  <a:srgbClr val="FFFFFF"/>
                </a:solidFill>
                <a:latin typeface="PT Sans"/>
                <a:ea typeface="PT Sans"/>
                <a:cs typeface="PT Sans"/>
                <a:sym typeface="PT Sans"/>
              </a:rPr>
              <a:t>CHARGES AGAINST OFFICERS</a:t>
            </a:r>
            <a:endParaRPr sz="3800" b="1">
              <a:solidFill>
                <a:srgbClr val="FFFFFF"/>
              </a:solidFill>
              <a:latin typeface="PT Sans"/>
              <a:ea typeface="PT Sans"/>
              <a:cs typeface="PT Sans"/>
              <a:sym typeface="PT Sans"/>
            </a:endParaRPr>
          </a:p>
        </p:txBody>
      </p:sp>
      <p:sp>
        <p:nvSpPr>
          <p:cNvPr id="480" name="Google Shape;480;gb54f689b3f_0_30"/>
          <p:cNvSpPr txBox="1">
            <a:spLocks noGrp="1"/>
          </p:cNvSpPr>
          <p:nvPr>
            <p:ph type="body" idx="4294967295"/>
          </p:nvPr>
        </p:nvSpPr>
        <p:spPr>
          <a:xfrm>
            <a:off x="457200" y="2673925"/>
            <a:ext cx="8229600" cy="3803100"/>
          </a:xfrm>
          <a:prstGeom prst="rect">
            <a:avLst/>
          </a:prstGeom>
          <a:noFill/>
          <a:ln>
            <a:noFill/>
          </a:ln>
        </p:spPr>
        <p:txBody>
          <a:bodyPr spcFirstLastPara="1" wrap="square" lIns="91425" tIns="45700" rIns="91425" bIns="45700" anchor="t" anchorCtr="0">
            <a:noAutofit/>
          </a:bodyPr>
          <a:lstStyle/>
          <a:p>
            <a:pPr marL="342900" lvl="0" indent="0" algn="ctr" rtl="0">
              <a:lnSpc>
                <a:spcPct val="100000"/>
              </a:lnSpc>
              <a:spcBef>
                <a:spcPts val="560"/>
              </a:spcBef>
              <a:spcAft>
                <a:spcPts val="0"/>
              </a:spcAft>
              <a:buSzPts val="3200"/>
              <a:buNone/>
            </a:pPr>
            <a:r>
              <a:rPr lang="en-US" sz="4500">
                <a:latin typeface="PT Sans"/>
                <a:ea typeface="PT Sans"/>
                <a:cs typeface="PT Sans"/>
                <a:sym typeface="PT Sans"/>
              </a:rPr>
              <a:t>QUESTIONS?</a:t>
            </a:r>
            <a:endParaRPr sz="4500">
              <a:latin typeface="PT Sans"/>
              <a:ea typeface="PT Sans"/>
              <a:cs typeface="PT Sans"/>
              <a:sym typeface="PT Sans"/>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Shape 484"/>
        <p:cNvGrpSpPr/>
        <p:nvPr/>
      </p:nvGrpSpPr>
      <p:grpSpPr>
        <a:xfrm>
          <a:off x="0" y="0"/>
          <a:ext cx="0" cy="0"/>
          <a:chOff x="0" y="0"/>
          <a:chExt cx="0" cy="0"/>
        </a:xfrm>
      </p:grpSpPr>
      <p:sp>
        <p:nvSpPr>
          <p:cNvPr id="485" name="Google Shape;485;gb4be3443de_0_14"/>
          <p:cNvSpPr txBox="1">
            <a:spLocks noGrp="1"/>
          </p:cNvSpPr>
          <p:nvPr>
            <p:ph type="title" idx="4294967295"/>
          </p:nvPr>
        </p:nvSpPr>
        <p:spPr>
          <a:xfrm>
            <a:off x="0" y="503250"/>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sz="3800" b="1">
                <a:solidFill>
                  <a:srgbClr val="FFFFFF"/>
                </a:solidFill>
                <a:latin typeface="PT Sans"/>
                <a:ea typeface="PT Sans"/>
                <a:cs typeface="PT Sans"/>
                <a:sym typeface="PT Sans"/>
              </a:rPr>
              <a:t>Article XXV, Section 11 - 3 Strikes Rule</a:t>
            </a:r>
            <a:endParaRPr sz="3800" b="1">
              <a:solidFill>
                <a:srgbClr val="FFFFFF"/>
              </a:solidFill>
              <a:latin typeface="PT Sans"/>
              <a:ea typeface="PT Sans"/>
              <a:cs typeface="PT Sans"/>
              <a:sym typeface="PT Sans"/>
            </a:endParaRPr>
          </a:p>
          <a:p>
            <a:pPr marL="0" lvl="0" indent="0" algn="ctr" rtl="0">
              <a:lnSpc>
                <a:spcPct val="100000"/>
              </a:lnSpc>
              <a:spcBef>
                <a:spcPts val="0"/>
              </a:spcBef>
              <a:spcAft>
                <a:spcPts val="0"/>
              </a:spcAft>
              <a:buSzPts val="1400"/>
              <a:buNone/>
            </a:pPr>
            <a:r>
              <a:rPr lang="en-US" sz="2300">
                <a:solidFill>
                  <a:srgbClr val="FFFFFF"/>
                </a:solidFill>
                <a:latin typeface="PT Sans"/>
                <a:ea typeface="PT Sans"/>
                <a:cs typeface="PT Sans"/>
                <a:sym typeface="PT Sans"/>
              </a:rPr>
              <a:t>pg 106</a:t>
            </a:r>
            <a:endParaRPr sz="2300">
              <a:solidFill>
                <a:srgbClr val="FFFFFF"/>
              </a:solidFill>
              <a:latin typeface="PT Sans"/>
              <a:ea typeface="PT Sans"/>
              <a:cs typeface="PT Sans"/>
              <a:sym typeface="PT Sans"/>
            </a:endParaRPr>
          </a:p>
        </p:txBody>
      </p:sp>
      <p:sp>
        <p:nvSpPr>
          <p:cNvPr id="486" name="Google Shape;486;gb4be3443de_0_14"/>
          <p:cNvSpPr txBox="1">
            <a:spLocks noGrp="1"/>
          </p:cNvSpPr>
          <p:nvPr>
            <p:ph type="body" idx="4294967295"/>
          </p:nvPr>
        </p:nvSpPr>
        <p:spPr>
          <a:xfrm>
            <a:off x="457200" y="1950900"/>
            <a:ext cx="8229600" cy="4526100"/>
          </a:xfrm>
          <a:prstGeom prst="rect">
            <a:avLst/>
          </a:prstGeom>
          <a:noFill/>
          <a:ln>
            <a:noFill/>
          </a:ln>
        </p:spPr>
        <p:txBody>
          <a:bodyPr spcFirstLastPara="1" wrap="square" lIns="91425" tIns="45700" rIns="91425" bIns="45700" anchor="t" anchorCtr="0">
            <a:noAutofit/>
          </a:bodyPr>
          <a:lstStyle/>
          <a:p>
            <a:pPr marL="457200" lvl="0" indent="-431800" algn="l" rtl="0">
              <a:lnSpc>
                <a:spcPct val="100000"/>
              </a:lnSpc>
              <a:spcBef>
                <a:spcPts val="560"/>
              </a:spcBef>
              <a:spcAft>
                <a:spcPts val="0"/>
              </a:spcAft>
              <a:buClr>
                <a:srgbClr val="222222"/>
              </a:buClr>
              <a:buSzPts val="3200"/>
              <a:buFont typeface="PT Sans"/>
              <a:buChar char="•"/>
            </a:pPr>
            <a:r>
              <a:rPr lang="en-US">
                <a:solidFill>
                  <a:srgbClr val="222222"/>
                </a:solidFill>
                <a:highlight>
                  <a:srgbClr val="FFFFFF"/>
                </a:highlight>
                <a:latin typeface="PT Sans"/>
                <a:ea typeface="PT Sans"/>
                <a:cs typeface="PT Sans"/>
                <a:sym typeface="PT Sans"/>
              </a:rPr>
              <a:t>Any member discharged (fired) for cause, will be directed to appear before the next Executive Board Meeting to explain the circumstances resulting in discharge.</a:t>
            </a:r>
            <a:endParaRPr>
              <a:solidFill>
                <a:srgbClr val="222222"/>
              </a:solidFill>
              <a:highlight>
                <a:srgbClr val="FFFFFF"/>
              </a:highlight>
              <a:latin typeface="PT Sans"/>
              <a:ea typeface="PT Sans"/>
              <a:cs typeface="PT Sans"/>
              <a:sym typeface="PT Sans"/>
            </a:endParaRPr>
          </a:p>
          <a:p>
            <a:pPr marL="457200" lvl="0" indent="0" algn="l" rtl="0">
              <a:lnSpc>
                <a:spcPct val="100000"/>
              </a:lnSpc>
              <a:spcBef>
                <a:spcPts val="560"/>
              </a:spcBef>
              <a:spcAft>
                <a:spcPts val="0"/>
              </a:spcAft>
              <a:buNone/>
            </a:pPr>
            <a:endParaRPr>
              <a:latin typeface="PT Sans"/>
              <a:ea typeface="PT Sans"/>
              <a:cs typeface="PT Sans"/>
              <a:sym typeface="PT San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7"/>
          <p:cNvSpPr txBox="1">
            <a:spLocks noGrp="1"/>
          </p:cNvSpPr>
          <p:nvPr>
            <p:ph type="title" idx="4294967295"/>
          </p:nvPr>
        </p:nvSpPr>
        <p:spPr>
          <a:xfrm>
            <a:off x="0" y="579450"/>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OFFENSES AND CHARGES</a:t>
            </a:r>
            <a:endParaRPr b="1">
              <a:solidFill>
                <a:srgbClr val="FFFFFF"/>
              </a:solidFill>
              <a:latin typeface="PT Sans"/>
              <a:ea typeface="PT Sans"/>
              <a:cs typeface="PT Sans"/>
              <a:sym typeface="PT Sans"/>
            </a:endParaRPr>
          </a:p>
        </p:txBody>
      </p:sp>
      <p:sp>
        <p:nvSpPr>
          <p:cNvPr id="114" name="Google Shape;114;p7"/>
          <p:cNvSpPr txBox="1">
            <a:spLocks noGrp="1"/>
          </p:cNvSpPr>
          <p:nvPr>
            <p:ph type="body" idx="4294967295"/>
          </p:nvPr>
        </p:nvSpPr>
        <p:spPr>
          <a:xfrm>
            <a:off x="457200" y="2025600"/>
            <a:ext cx="8229600" cy="4526100"/>
          </a:xfrm>
          <a:prstGeom prst="rect">
            <a:avLst/>
          </a:prstGeom>
          <a:noFill/>
          <a:ln>
            <a:noFill/>
          </a:ln>
        </p:spPr>
        <p:txBody>
          <a:bodyPr spcFirstLastPara="1" wrap="square" lIns="91425" tIns="45700" rIns="91425" bIns="45700" anchor="t" anchorCtr="0">
            <a:noAutofit/>
          </a:bodyPr>
          <a:lstStyle/>
          <a:p>
            <a:pPr marL="0" lvl="0" indent="0" algn="l" rtl="0">
              <a:lnSpc>
                <a:spcPct val="80000"/>
              </a:lnSpc>
              <a:spcBef>
                <a:spcPts val="0"/>
              </a:spcBef>
              <a:spcAft>
                <a:spcPts val="0"/>
              </a:spcAft>
              <a:buSzPts val="3200"/>
              <a:buNone/>
            </a:pPr>
            <a:r>
              <a:rPr lang="en-US" sz="3000" b="1">
                <a:solidFill>
                  <a:srgbClr val="009900"/>
                </a:solidFill>
                <a:latin typeface="PT Sans"/>
                <a:ea typeface="PT Sans"/>
                <a:cs typeface="PT Sans"/>
                <a:sym typeface="PT Sans"/>
              </a:rPr>
              <a:t>ARTICLE XXIV, Section 1</a:t>
            </a:r>
            <a:endParaRPr sz="3000" b="1">
              <a:solidFill>
                <a:srgbClr val="009900"/>
              </a:solidFill>
              <a:latin typeface="PT Sans"/>
              <a:ea typeface="PT Sans"/>
              <a:cs typeface="PT Sans"/>
              <a:sym typeface="PT Sans"/>
            </a:endParaRPr>
          </a:p>
          <a:p>
            <a:pPr marL="0" lvl="0" indent="0" algn="l" rtl="0">
              <a:lnSpc>
                <a:spcPct val="80000"/>
              </a:lnSpc>
              <a:spcBef>
                <a:spcPts val="400"/>
              </a:spcBef>
              <a:spcAft>
                <a:spcPts val="0"/>
              </a:spcAft>
              <a:buSzPts val="3200"/>
              <a:buNone/>
            </a:pPr>
            <a:endParaRPr sz="2000">
              <a:solidFill>
                <a:srgbClr val="404141"/>
              </a:solidFill>
              <a:latin typeface="PT Sans"/>
              <a:ea typeface="PT Sans"/>
              <a:cs typeface="PT Sans"/>
              <a:sym typeface="PT Sans"/>
            </a:endParaRPr>
          </a:p>
          <a:p>
            <a:pPr marL="342900" lvl="0" indent="-342900" algn="l" rtl="0">
              <a:lnSpc>
                <a:spcPct val="80000"/>
              </a:lnSpc>
              <a:spcBef>
                <a:spcPts val="0"/>
              </a:spcBef>
              <a:spcAft>
                <a:spcPts val="0"/>
              </a:spcAft>
              <a:buClr>
                <a:srgbClr val="404141"/>
              </a:buClr>
              <a:buSzPts val="2800"/>
              <a:buFont typeface="PT Sans"/>
              <a:buChar char="•"/>
            </a:pPr>
            <a:r>
              <a:rPr lang="en-US" sz="2800">
                <a:solidFill>
                  <a:srgbClr val="404141"/>
                </a:solidFill>
                <a:latin typeface="PT Sans"/>
                <a:ea typeface="PT Sans"/>
                <a:cs typeface="PT Sans"/>
                <a:sym typeface="PT Sans"/>
              </a:rPr>
              <a:t>(D). Engaging in activities designed to bring about a secession or withdrawal from the International Association of any member or group of members or a Local Union.</a:t>
            </a:r>
            <a:endParaRPr sz="2800">
              <a:solidFill>
                <a:srgbClr val="404141"/>
              </a:solidFill>
              <a:latin typeface="PT Sans"/>
              <a:ea typeface="PT Sans"/>
              <a:cs typeface="PT Sans"/>
              <a:sym typeface="PT Sans"/>
            </a:endParaRPr>
          </a:p>
          <a:p>
            <a:pPr marL="342900" lvl="0" indent="-215900" algn="l" rtl="0">
              <a:lnSpc>
                <a:spcPct val="80000"/>
              </a:lnSpc>
              <a:spcBef>
                <a:spcPts val="400"/>
              </a:spcBef>
              <a:spcAft>
                <a:spcPts val="0"/>
              </a:spcAft>
              <a:buClr>
                <a:schemeClr val="dk1"/>
              </a:buClr>
              <a:buSzPts val="2000"/>
              <a:buFont typeface="Arial"/>
              <a:buNone/>
            </a:pPr>
            <a:endParaRPr sz="2800">
              <a:solidFill>
                <a:srgbClr val="404141"/>
              </a:solidFill>
              <a:latin typeface="PT Sans"/>
              <a:ea typeface="PT Sans"/>
              <a:cs typeface="PT Sans"/>
              <a:sym typeface="PT Sans"/>
            </a:endParaRPr>
          </a:p>
          <a:p>
            <a:pPr marL="342900" lvl="0" indent="-342900" algn="l" rtl="0">
              <a:lnSpc>
                <a:spcPct val="80000"/>
              </a:lnSpc>
              <a:spcBef>
                <a:spcPts val="400"/>
              </a:spcBef>
              <a:spcAft>
                <a:spcPts val="0"/>
              </a:spcAft>
              <a:buClr>
                <a:srgbClr val="404141"/>
              </a:buClr>
              <a:buSzPts val="2800"/>
              <a:buFont typeface="PT Sans"/>
              <a:buChar char="•"/>
            </a:pPr>
            <a:r>
              <a:rPr lang="en-US" sz="2800">
                <a:solidFill>
                  <a:srgbClr val="404141"/>
                </a:solidFill>
                <a:latin typeface="PT Sans"/>
                <a:ea typeface="PT Sans"/>
                <a:cs typeface="PT Sans"/>
                <a:sym typeface="PT Sans"/>
              </a:rPr>
              <a:t>(E). Wronging a member of the International Association by any act or acts (other than </a:t>
            </a:r>
            <a:endParaRPr sz="2800">
              <a:solidFill>
                <a:srgbClr val="404141"/>
              </a:solidFill>
              <a:latin typeface="PT Sans"/>
              <a:ea typeface="PT Sans"/>
              <a:cs typeface="PT Sans"/>
              <a:sym typeface="PT Sans"/>
            </a:endParaRPr>
          </a:p>
          <a:p>
            <a:pPr marL="342900" lvl="0" indent="0" algn="l" rtl="0">
              <a:lnSpc>
                <a:spcPct val="80000"/>
              </a:lnSpc>
              <a:spcBef>
                <a:spcPts val="400"/>
              </a:spcBef>
              <a:spcAft>
                <a:spcPts val="0"/>
              </a:spcAft>
              <a:buSzPts val="3200"/>
              <a:buNone/>
            </a:pPr>
            <a:r>
              <a:rPr lang="en-US" sz="2800">
                <a:solidFill>
                  <a:srgbClr val="404141"/>
                </a:solidFill>
                <a:latin typeface="PT Sans"/>
                <a:ea typeface="PT Sans"/>
                <a:cs typeface="PT Sans"/>
                <a:sym typeface="PT Sans"/>
              </a:rPr>
              <a:t>the expression of views or opinions) </a:t>
            </a:r>
            <a:endParaRPr sz="2800">
              <a:solidFill>
                <a:srgbClr val="404141"/>
              </a:solidFill>
              <a:latin typeface="PT Sans"/>
              <a:ea typeface="PT Sans"/>
              <a:cs typeface="PT Sans"/>
              <a:sym typeface="PT Sans"/>
            </a:endParaRPr>
          </a:p>
          <a:p>
            <a:pPr marL="342900" lvl="0" indent="0" algn="l" rtl="0">
              <a:lnSpc>
                <a:spcPct val="80000"/>
              </a:lnSpc>
              <a:spcBef>
                <a:spcPts val="400"/>
              </a:spcBef>
              <a:spcAft>
                <a:spcPts val="0"/>
              </a:spcAft>
              <a:buSzPts val="3200"/>
              <a:buNone/>
            </a:pPr>
            <a:r>
              <a:rPr lang="en-US" sz="2800">
                <a:solidFill>
                  <a:srgbClr val="404141"/>
                </a:solidFill>
                <a:latin typeface="PT Sans"/>
                <a:ea typeface="PT Sans"/>
                <a:cs typeface="PT Sans"/>
                <a:sym typeface="PT Sans"/>
              </a:rPr>
              <a:t>causing him physical or economic harm.</a:t>
            </a:r>
            <a:endParaRPr sz="2800">
              <a:solidFill>
                <a:srgbClr val="404141"/>
              </a:solidFill>
              <a:latin typeface="PT Sans"/>
              <a:ea typeface="PT Sans"/>
              <a:cs typeface="PT Sans"/>
              <a:sym typeface="PT Sans"/>
            </a:endParaRPr>
          </a:p>
          <a:p>
            <a:pPr marL="342900" lvl="0" indent="-215900" algn="l" rtl="0">
              <a:lnSpc>
                <a:spcPct val="80000"/>
              </a:lnSpc>
              <a:spcBef>
                <a:spcPts val="400"/>
              </a:spcBef>
              <a:spcAft>
                <a:spcPts val="0"/>
              </a:spcAft>
              <a:buClr>
                <a:schemeClr val="dk1"/>
              </a:buClr>
              <a:buSzPts val="2000"/>
              <a:buFont typeface="Arial"/>
              <a:buNone/>
            </a:pPr>
            <a:endParaRPr sz="2000">
              <a:solidFill>
                <a:srgbClr val="404141"/>
              </a:solidFill>
              <a:latin typeface="PT Sans"/>
              <a:ea typeface="PT Sans"/>
              <a:cs typeface="PT Sans"/>
              <a:sym typeface="PT Sans"/>
            </a:endParaRPr>
          </a:p>
          <a:p>
            <a:pPr marL="342900" lvl="0" indent="0" algn="l" rtl="0">
              <a:lnSpc>
                <a:spcPct val="80000"/>
              </a:lnSpc>
              <a:spcBef>
                <a:spcPts val="0"/>
              </a:spcBef>
              <a:spcAft>
                <a:spcPts val="0"/>
              </a:spcAft>
              <a:buSzPts val="3200"/>
              <a:buNone/>
            </a:pPr>
            <a:endParaRPr>
              <a:solidFill>
                <a:srgbClr val="404141"/>
              </a:solidFill>
              <a:latin typeface="PT Sans"/>
              <a:ea typeface="PT Sans"/>
              <a:cs typeface="PT Sans"/>
              <a:sym typeface="PT Sans"/>
            </a:endParaRPr>
          </a:p>
          <a:p>
            <a:pPr marL="342900" lvl="0" indent="-215900" algn="l" rtl="0">
              <a:lnSpc>
                <a:spcPct val="80000"/>
              </a:lnSpc>
              <a:spcBef>
                <a:spcPts val="400"/>
              </a:spcBef>
              <a:spcAft>
                <a:spcPts val="0"/>
              </a:spcAft>
              <a:buClr>
                <a:schemeClr val="dk1"/>
              </a:buClr>
              <a:buSzPts val="2000"/>
              <a:buFont typeface="Arial"/>
              <a:buNone/>
            </a:pPr>
            <a:endParaRPr sz="2000">
              <a:solidFill>
                <a:srgbClr val="404141"/>
              </a:solidFill>
              <a:latin typeface="PT Sans"/>
              <a:ea typeface="PT Sans"/>
              <a:cs typeface="PT Sans"/>
              <a:sym typeface="PT Sans"/>
            </a:endParaRPr>
          </a:p>
          <a:p>
            <a:pPr marL="342900" lvl="0" indent="-342900" algn="l" rtl="0">
              <a:lnSpc>
                <a:spcPct val="80000"/>
              </a:lnSpc>
              <a:spcBef>
                <a:spcPts val="400"/>
              </a:spcBef>
              <a:spcAft>
                <a:spcPts val="0"/>
              </a:spcAft>
              <a:buClr>
                <a:schemeClr val="dk1"/>
              </a:buClr>
              <a:buSzPts val="2000"/>
              <a:buFont typeface="Arial"/>
              <a:buNone/>
            </a:pPr>
            <a:endParaRPr sz="2000">
              <a:solidFill>
                <a:srgbClr val="404141"/>
              </a:solidFill>
              <a:latin typeface="PT Sans"/>
              <a:ea typeface="PT Sans"/>
              <a:cs typeface="PT Sans"/>
              <a:sym typeface="PT Sans"/>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Shape 490"/>
        <p:cNvGrpSpPr/>
        <p:nvPr/>
      </p:nvGrpSpPr>
      <p:grpSpPr>
        <a:xfrm>
          <a:off x="0" y="0"/>
          <a:ext cx="0" cy="0"/>
          <a:chOff x="0" y="0"/>
          <a:chExt cx="0" cy="0"/>
        </a:xfrm>
      </p:grpSpPr>
      <p:sp>
        <p:nvSpPr>
          <p:cNvPr id="491" name="Google Shape;491;gb4be3443de_0_20"/>
          <p:cNvSpPr txBox="1">
            <a:spLocks noGrp="1"/>
          </p:cNvSpPr>
          <p:nvPr>
            <p:ph type="title" idx="4294967295"/>
          </p:nvPr>
        </p:nvSpPr>
        <p:spPr>
          <a:xfrm>
            <a:off x="0" y="503250"/>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sz="3800" b="1">
                <a:solidFill>
                  <a:srgbClr val="FFFFFF"/>
                </a:solidFill>
                <a:latin typeface="PT Sans"/>
                <a:ea typeface="PT Sans"/>
                <a:cs typeface="PT Sans"/>
                <a:sym typeface="PT Sans"/>
              </a:rPr>
              <a:t>Article XXV, Section 11 - 3 Strikes Rule</a:t>
            </a:r>
            <a:endParaRPr sz="3800" b="1">
              <a:solidFill>
                <a:srgbClr val="FFFFFF"/>
              </a:solidFill>
              <a:latin typeface="PT Sans"/>
              <a:ea typeface="PT Sans"/>
              <a:cs typeface="PT Sans"/>
              <a:sym typeface="PT Sans"/>
            </a:endParaRPr>
          </a:p>
        </p:txBody>
      </p:sp>
      <p:sp>
        <p:nvSpPr>
          <p:cNvPr id="492" name="Google Shape;492;gb4be3443de_0_20"/>
          <p:cNvSpPr txBox="1">
            <a:spLocks noGrp="1"/>
          </p:cNvSpPr>
          <p:nvPr>
            <p:ph type="body" idx="4294967295"/>
          </p:nvPr>
        </p:nvSpPr>
        <p:spPr>
          <a:xfrm>
            <a:off x="457200" y="1950900"/>
            <a:ext cx="8229600" cy="4526100"/>
          </a:xfrm>
          <a:prstGeom prst="rect">
            <a:avLst/>
          </a:prstGeom>
          <a:noFill/>
          <a:ln>
            <a:noFill/>
          </a:ln>
        </p:spPr>
        <p:txBody>
          <a:bodyPr spcFirstLastPara="1" wrap="square" lIns="91425" tIns="45700" rIns="91425" bIns="45700" anchor="t" anchorCtr="0">
            <a:noAutofit/>
          </a:bodyPr>
          <a:lstStyle/>
          <a:p>
            <a:pPr marL="457200" lvl="0" indent="-431800" algn="l" rtl="0">
              <a:lnSpc>
                <a:spcPct val="100000"/>
              </a:lnSpc>
              <a:spcBef>
                <a:spcPts val="560"/>
              </a:spcBef>
              <a:spcAft>
                <a:spcPts val="0"/>
              </a:spcAft>
              <a:buClr>
                <a:srgbClr val="222222"/>
              </a:buClr>
              <a:buSzPts val="3200"/>
              <a:buFont typeface="PT Sans"/>
              <a:buChar char="•"/>
            </a:pPr>
            <a:r>
              <a:rPr lang="en-US">
                <a:solidFill>
                  <a:srgbClr val="222222"/>
                </a:solidFill>
                <a:highlight>
                  <a:srgbClr val="FFFFFF"/>
                </a:highlight>
                <a:latin typeface="PT Sans"/>
                <a:ea typeface="PT Sans"/>
                <a:cs typeface="PT Sans"/>
                <a:sym typeface="PT Sans"/>
              </a:rPr>
              <a:t>It is the duty of the local union Business Manager to investigate and have the authority to determine if the termination was for just cause. The Exectuive Board does not have the authority to make that determination.</a:t>
            </a:r>
            <a:endParaRPr>
              <a:solidFill>
                <a:srgbClr val="222222"/>
              </a:solidFill>
              <a:highlight>
                <a:srgbClr val="FFFFFF"/>
              </a:highlight>
              <a:latin typeface="PT Sans"/>
              <a:ea typeface="PT Sans"/>
              <a:cs typeface="PT Sans"/>
              <a:sym typeface="PT Sans"/>
            </a:endParaRPr>
          </a:p>
          <a:p>
            <a:pPr marL="0" lvl="0" indent="0" algn="l" rtl="0">
              <a:lnSpc>
                <a:spcPct val="100000"/>
              </a:lnSpc>
              <a:spcBef>
                <a:spcPts val="560"/>
              </a:spcBef>
              <a:spcAft>
                <a:spcPts val="0"/>
              </a:spcAft>
              <a:buNone/>
            </a:pPr>
            <a:endParaRPr>
              <a:latin typeface="PT Sans"/>
              <a:ea typeface="PT Sans"/>
              <a:cs typeface="PT Sans"/>
              <a:sym typeface="PT Sans"/>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Shape 496"/>
        <p:cNvGrpSpPr/>
        <p:nvPr/>
      </p:nvGrpSpPr>
      <p:grpSpPr>
        <a:xfrm>
          <a:off x="0" y="0"/>
          <a:ext cx="0" cy="0"/>
          <a:chOff x="0" y="0"/>
          <a:chExt cx="0" cy="0"/>
        </a:xfrm>
      </p:grpSpPr>
      <p:sp>
        <p:nvSpPr>
          <p:cNvPr id="497" name="Google Shape;497;gb4be3443de_0_25"/>
          <p:cNvSpPr txBox="1">
            <a:spLocks noGrp="1"/>
          </p:cNvSpPr>
          <p:nvPr>
            <p:ph type="title" idx="4294967295"/>
          </p:nvPr>
        </p:nvSpPr>
        <p:spPr>
          <a:xfrm>
            <a:off x="0" y="503250"/>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sz="3800" b="1">
                <a:solidFill>
                  <a:srgbClr val="FFFFFF"/>
                </a:solidFill>
                <a:latin typeface="PT Sans"/>
                <a:ea typeface="PT Sans"/>
                <a:cs typeface="PT Sans"/>
                <a:sym typeface="PT Sans"/>
              </a:rPr>
              <a:t>Article XXV, Section 11 - 3 Strikes Rule</a:t>
            </a:r>
            <a:endParaRPr sz="3800" b="1">
              <a:solidFill>
                <a:srgbClr val="FFFFFF"/>
              </a:solidFill>
              <a:latin typeface="PT Sans"/>
              <a:ea typeface="PT Sans"/>
              <a:cs typeface="PT Sans"/>
              <a:sym typeface="PT Sans"/>
            </a:endParaRPr>
          </a:p>
        </p:txBody>
      </p:sp>
      <p:sp>
        <p:nvSpPr>
          <p:cNvPr id="498" name="Google Shape;498;gb4be3443de_0_25"/>
          <p:cNvSpPr txBox="1">
            <a:spLocks noGrp="1"/>
          </p:cNvSpPr>
          <p:nvPr>
            <p:ph type="body" idx="4294967295"/>
          </p:nvPr>
        </p:nvSpPr>
        <p:spPr>
          <a:xfrm>
            <a:off x="457200" y="1870375"/>
            <a:ext cx="8229600" cy="4606800"/>
          </a:xfrm>
          <a:prstGeom prst="rect">
            <a:avLst/>
          </a:prstGeom>
          <a:noFill/>
          <a:ln>
            <a:noFill/>
          </a:ln>
        </p:spPr>
        <p:txBody>
          <a:bodyPr spcFirstLastPara="1" wrap="square" lIns="91425" tIns="45700" rIns="91425" bIns="45700" anchor="t" anchorCtr="0">
            <a:noAutofit/>
          </a:bodyPr>
          <a:lstStyle/>
          <a:p>
            <a:pPr marL="457200" lvl="0" indent="-431800" algn="l" rtl="0">
              <a:lnSpc>
                <a:spcPct val="100000"/>
              </a:lnSpc>
              <a:spcBef>
                <a:spcPts val="560"/>
              </a:spcBef>
              <a:spcAft>
                <a:spcPts val="0"/>
              </a:spcAft>
              <a:buClr>
                <a:srgbClr val="222222"/>
              </a:buClr>
              <a:buSzPts val="3200"/>
              <a:buFont typeface="PT Sans"/>
              <a:buChar char="•"/>
            </a:pPr>
            <a:r>
              <a:rPr lang="en-US">
                <a:solidFill>
                  <a:srgbClr val="222222"/>
                </a:solidFill>
                <a:highlight>
                  <a:srgbClr val="FFFFFF"/>
                </a:highlight>
                <a:latin typeface="PT Sans"/>
                <a:ea typeface="PT Sans"/>
                <a:cs typeface="PT Sans"/>
                <a:sym typeface="PT Sans"/>
              </a:rPr>
              <a:t>The meeting with the Executive Board is not a hearing, and no fine or official discipline will be initiated. It will be recorded in the Executive Board Minutes that the member was cited and the member will be notified by the Business Manager that this is his/her first            strike for cause in accordance with      Article XXV Section 11.</a:t>
            </a:r>
            <a:endParaRPr>
              <a:latin typeface="PT Sans"/>
              <a:ea typeface="PT Sans"/>
              <a:cs typeface="PT Sans"/>
              <a:sym typeface="PT Sans"/>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Shape 502"/>
        <p:cNvGrpSpPr/>
        <p:nvPr/>
      </p:nvGrpSpPr>
      <p:grpSpPr>
        <a:xfrm>
          <a:off x="0" y="0"/>
          <a:ext cx="0" cy="0"/>
          <a:chOff x="0" y="0"/>
          <a:chExt cx="0" cy="0"/>
        </a:xfrm>
      </p:grpSpPr>
      <p:sp>
        <p:nvSpPr>
          <p:cNvPr id="503" name="Google Shape;503;gb4be3443de_0_30"/>
          <p:cNvSpPr txBox="1">
            <a:spLocks noGrp="1"/>
          </p:cNvSpPr>
          <p:nvPr>
            <p:ph type="title" idx="4294967295"/>
          </p:nvPr>
        </p:nvSpPr>
        <p:spPr>
          <a:xfrm>
            <a:off x="0" y="503250"/>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sz="3800" b="1">
                <a:solidFill>
                  <a:srgbClr val="FFFFFF"/>
                </a:solidFill>
                <a:latin typeface="PT Sans"/>
                <a:ea typeface="PT Sans"/>
                <a:cs typeface="PT Sans"/>
                <a:sym typeface="PT Sans"/>
              </a:rPr>
              <a:t>Article XXV, Section 11 - 3 Strikes Rule</a:t>
            </a:r>
            <a:endParaRPr sz="3800" b="1">
              <a:solidFill>
                <a:srgbClr val="FFFFFF"/>
              </a:solidFill>
              <a:latin typeface="PT Sans"/>
              <a:ea typeface="PT Sans"/>
              <a:cs typeface="PT Sans"/>
              <a:sym typeface="PT Sans"/>
            </a:endParaRPr>
          </a:p>
        </p:txBody>
      </p:sp>
      <p:sp>
        <p:nvSpPr>
          <p:cNvPr id="504" name="Google Shape;504;gb4be3443de_0_30"/>
          <p:cNvSpPr txBox="1">
            <a:spLocks noGrp="1"/>
          </p:cNvSpPr>
          <p:nvPr>
            <p:ph type="body" idx="4294967295"/>
          </p:nvPr>
        </p:nvSpPr>
        <p:spPr>
          <a:xfrm>
            <a:off x="457200" y="1950900"/>
            <a:ext cx="8229600" cy="4526100"/>
          </a:xfrm>
          <a:prstGeom prst="rect">
            <a:avLst/>
          </a:prstGeom>
          <a:noFill/>
          <a:ln>
            <a:noFill/>
          </a:ln>
        </p:spPr>
        <p:txBody>
          <a:bodyPr spcFirstLastPara="1" wrap="square" lIns="91425" tIns="45700" rIns="91425" bIns="45700" anchor="t" anchorCtr="0">
            <a:noAutofit/>
          </a:bodyPr>
          <a:lstStyle/>
          <a:p>
            <a:pPr marL="457200" lvl="0" indent="-431800" algn="l" rtl="0">
              <a:lnSpc>
                <a:spcPct val="100000"/>
              </a:lnSpc>
              <a:spcBef>
                <a:spcPts val="560"/>
              </a:spcBef>
              <a:spcAft>
                <a:spcPts val="0"/>
              </a:spcAft>
              <a:buClr>
                <a:srgbClr val="222222"/>
              </a:buClr>
              <a:buSzPts val="3200"/>
              <a:buFont typeface="PT Sans"/>
              <a:buChar char="•"/>
            </a:pPr>
            <a:r>
              <a:rPr lang="en-US">
                <a:solidFill>
                  <a:srgbClr val="222222"/>
                </a:solidFill>
                <a:highlight>
                  <a:srgbClr val="FFFFFF"/>
                </a:highlight>
                <a:latin typeface="PT Sans"/>
                <a:ea typeface="PT Sans"/>
                <a:cs typeface="PT Sans"/>
                <a:sym typeface="PT Sans"/>
              </a:rPr>
              <a:t>Any future terminations for cause will result in charges in accordance with Article XXIV, Section 1 (n).</a:t>
            </a:r>
            <a:endParaRPr>
              <a:solidFill>
                <a:srgbClr val="222222"/>
              </a:solidFill>
              <a:highlight>
                <a:srgbClr val="FFFFFF"/>
              </a:highlight>
              <a:latin typeface="PT Sans"/>
              <a:ea typeface="PT Sans"/>
              <a:cs typeface="PT Sans"/>
              <a:sym typeface="PT Sans"/>
            </a:endParaRPr>
          </a:p>
          <a:p>
            <a:pPr marL="0" lvl="0" indent="0" algn="l" rtl="0">
              <a:lnSpc>
                <a:spcPct val="100000"/>
              </a:lnSpc>
              <a:spcBef>
                <a:spcPts val="560"/>
              </a:spcBef>
              <a:spcAft>
                <a:spcPts val="0"/>
              </a:spcAft>
              <a:buNone/>
            </a:pPr>
            <a:endParaRPr>
              <a:latin typeface="PT Sans"/>
              <a:ea typeface="PT Sans"/>
              <a:cs typeface="PT Sans"/>
              <a:sym typeface="PT Sans"/>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Shape 508"/>
        <p:cNvGrpSpPr/>
        <p:nvPr/>
      </p:nvGrpSpPr>
      <p:grpSpPr>
        <a:xfrm>
          <a:off x="0" y="0"/>
          <a:ext cx="0" cy="0"/>
          <a:chOff x="0" y="0"/>
          <a:chExt cx="0" cy="0"/>
        </a:xfrm>
      </p:grpSpPr>
      <p:sp>
        <p:nvSpPr>
          <p:cNvPr id="509" name="Google Shape;509;gb54f689b3f_0_35"/>
          <p:cNvSpPr txBox="1">
            <a:spLocks noGrp="1"/>
          </p:cNvSpPr>
          <p:nvPr>
            <p:ph type="title" idx="4294967295"/>
          </p:nvPr>
        </p:nvSpPr>
        <p:spPr>
          <a:xfrm>
            <a:off x="0" y="579450"/>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OFFENSES AND CHARGES</a:t>
            </a:r>
            <a:endParaRPr b="1">
              <a:solidFill>
                <a:srgbClr val="FFFFFF"/>
              </a:solidFill>
              <a:latin typeface="PT Sans"/>
              <a:ea typeface="PT Sans"/>
              <a:cs typeface="PT Sans"/>
              <a:sym typeface="PT Sans"/>
            </a:endParaRPr>
          </a:p>
        </p:txBody>
      </p:sp>
      <p:sp>
        <p:nvSpPr>
          <p:cNvPr id="510" name="Google Shape;510;gb54f689b3f_0_35"/>
          <p:cNvSpPr txBox="1">
            <a:spLocks noGrp="1"/>
          </p:cNvSpPr>
          <p:nvPr>
            <p:ph type="body" idx="4294967295"/>
          </p:nvPr>
        </p:nvSpPr>
        <p:spPr>
          <a:xfrm>
            <a:off x="266700" y="1909700"/>
            <a:ext cx="7863600" cy="4606800"/>
          </a:xfrm>
          <a:prstGeom prst="rect">
            <a:avLst/>
          </a:prstGeom>
          <a:noFill/>
          <a:ln>
            <a:noFill/>
          </a:ln>
        </p:spPr>
        <p:txBody>
          <a:bodyPr spcFirstLastPara="1" wrap="square" lIns="91425" tIns="45700" rIns="91425" bIns="45700" anchor="t" anchorCtr="0">
            <a:noAutofit/>
          </a:bodyPr>
          <a:lstStyle/>
          <a:p>
            <a:pPr marL="0" lvl="0" indent="0" algn="l" rtl="0">
              <a:lnSpc>
                <a:spcPct val="80000"/>
              </a:lnSpc>
              <a:spcBef>
                <a:spcPts val="0"/>
              </a:spcBef>
              <a:spcAft>
                <a:spcPts val="0"/>
              </a:spcAft>
              <a:buSzPts val="3200"/>
              <a:buNone/>
            </a:pPr>
            <a:r>
              <a:rPr lang="en-US" sz="3000" b="1">
                <a:solidFill>
                  <a:srgbClr val="009900"/>
                </a:solidFill>
                <a:latin typeface="PT Sans"/>
                <a:ea typeface="PT Sans"/>
                <a:cs typeface="PT Sans"/>
                <a:sym typeface="PT Sans"/>
              </a:rPr>
              <a:t>ARTICLE XXIV, Section 1</a:t>
            </a:r>
            <a:endParaRPr sz="3000" b="1">
              <a:solidFill>
                <a:srgbClr val="009900"/>
              </a:solidFill>
              <a:latin typeface="PT Sans"/>
              <a:ea typeface="PT Sans"/>
              <a:cs typeface="PT Sans"/>
              <a:sym typeface="PT Sans"/>
            </a:endParaRPr>
          </a:p>
          <a:p>
            <a:pPr marL="0" lvl="0" indent="0" algn="l" rtl="0">
              <a:lnSpc>
                <a:spcPct val="80000"/>
              </a:lnSpc>
              <a:spcBef>
                <a:spcPts val="400"/>
              </a:spcBef>
              <a:spcAft>
                <a:spcPts val="0"/>
              </a:spcAft>
              <a:buSzPts val="3200"/>
              <a:buNone/>
            </a:pPr>
            <a:endParaRPr sz="2000">
              <a:solidFill>
                <a:srgbClr val="404141"/>
              </a:solidFill>
              <a:latin typeface="PT Sans"/>
              <a:ea typeface="PT Sans"/>
              <a:cs typeface="PT Sans"/>
              <a:sym typeface="PT Sans"/>
            </a:endParaRPr>
          </a:p>
          <a:p>
            <a:pPr marL="342900" lvl="0" indent="-342900" algn="l" rtl="0">
              <a:lnSpc>
                <a:spcPct val="80000"/>
              </a:lnSpc>
              <a:spcBef>
                <a:spcPts val="560"/>
              </a:spcBef>
              <a:spcAft>
                <a:spcPts val="0"/>
              </a:spcAft>
              <a:buClr>
                <a:srgbClr val="404141"/>
              </a:buClr>
              <a:buSzPts val="2800"/>
              <a:buFont typeface="PT Sans"/>
              <a:buChar char="•"/>
            </a:pPr>
            <a:r>
              <a:rPr lang="en-US" sz="2800">
                <a:solidFill>
                  <a:srgbClr val="404141"/>
                </a:solidFill>
                <a:latin typeface="PT Sans"/>
                <a:ea typeface="PT Sans"/>
                <a:cs typeface="PT Sans"/>
                <a:sym typeface="PT Sans"/>
              </a:rPr>
              <a:t>(N). Engaging in any act or acts which are contrary to the member’s responsibility toward the International Association or any of its Local Unions as an institution, or which interfere with the performance by the International Association or a Local Union of its legal or contractual obligations.</a:t>
            </a:r>
            <a:endParaRPr sz="2800">
              <a:solidFill>
                <a:srgbClr val="404141"/>
              </a:solidFill>
              <a:latin typeface="PT Sans"/>
              <a:ea typeface="PT Sans"/>
              <a:cs typeface="PT Sans"/>
              <a:sym typeface="PT Sans"/>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Shape 514"/>
        <p:cNvGrpSpPr/>
        <p:nvPr/>
      </p:nvGrpSpPr>
      <p:grpSpPr>
        <a:xfrm>
          <a:off x="0" y="0"/>
          <a:ext cx="0" cy="0"/>
          <a:chOff x="0" y="0"/>
          <a:chExt cx="0" cy="0"/>
        </a:xfrm>
      </p:grpSpPr>
      <p:sp>
        <p:nvSpPr>
          <p:cNvPr id="515" name="Google Shape;515;gb4be3443de_0_35"/>
          <p:cNvSpPr txBox="1">
            <a:spLocks noGrp="1"/>
          </p:cNvSpPr>
          <p:nvPr>
            <p:ph type="title" idx="4294967295"/>
          </p:nvPr>
        </p:nvSpPr>
        <p:spPr>
          <a:xfrm>
            <a:off x="0" y="503250"/>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sz="3800" b="1">
                <a:solidFill>
                  <a:srgbClr val="FFFFFF"/>
                </a:solidFill>
                <a:latin typeface="PT Sans"/>
                <a:ea typeface="PT Sans"/>
                <a:cs typeface="PT Sans"/>
                <a:sym typeface="PT Sans"/>
              </a:rPr>
              <a:t>Article XXV, Section 11 - 3 Strikes Rule</a:t>
            </a:r>
            <a:endParaRPr sz="3800" b="1">
              <a:solidFill>
                <a:srgbClr val="FFFFFF"/>
              </a:solidFill>
              <a:latin typeface="PT Sans"/>
              <a:ea typeface="PT Sans"/>
              <a:cs typeface="PT Sans"/>
              <a:sym typeface="PT Sans"/>
            </a:endParaRPr>
          </a:p>
        </p:txBody>
      </p:sp>
      <p:sp>
        <p:nvSpPr>
          <p:cNvPr id="516" name="Google Shape;516;gb4be3443de_0_35"/>
          <p:cNvSpPr txBox="1">
            <a:spLocks noGrp="1"/>
          </p:cNvSpPr>
          <p:nvPr>
            <p:ph type="body" idx="4294967295"/>
          </p:nvPr>
        </p:nvSpPr>
        <p:spPr>
          <a:xfrm>
            <a:off x="457200" y="1950900"/>
            <a:ext cx="8229600" cy="4526100"/>
          </a:xfrm>
          <a:prstGeom prst="rect">
            <a:avLst/>
          </a:prstGeom>
          <a:noFill/>
          <a:ln>
            <a:noFill/>
          </a:ln>
        </p:spPr>
        <p:txBody>
          <a:bodyPr spcFirstLastPara="1" wrap="square" lIns="91425" tIns="45700" rIns="91425" bIns="45700" anchor="t" anchorCtr="0">
            <a:noAutofit/>
          </a:bodyPr>
          <a:lstStyle/>
          <a:p>
            <a:pPr marL="457200" lvl="0" indent="-431800" algn="l" rtl="0">
              <a:lnSpc>
                <a:spcPct val="100000"/>
              </a:lnSpc>
              <a:spcBef>
                <a:spcPts val="560"/>
              </a:spcBef>
              <a:spcAft>
                <a:spcPts val="0"/>
              </a:spcAft>
              <a:buClr>
                <a:srgbClr val="222222"/>
              </a:buClr>
              <a:buSzPts val="3200"/>
              <a:buFont typeface="PT Sans"/>
              <a:buChar char="•"/>
            </a:pPr>
            <a:r>
              <a:rPr lang="en-US">
                <a:solidFill>
                  <a:srgbClr val="222222"/>
                </a:solidFill>
                <a:highlight>
                  <a:srgbClr val="FFFFFF"/>
                </a:highlight>
                <a:latin typeface="PT Sans"/>
                <a:ea typeface="PT Sans"/>
                <a:cs typeface="PT Sans"/>
                <a:sym typeface="PT Sans"/>
              </a:rPr>
              <a:t>Any member discharged a third time for just cause as determined by the Business Manager/Executive Board, shall be charged under Article XXIV, Section 1 (N) and heard by the General President or his/her designated hearing officer. Penalty may include expulsion and fine.</a:t>
            </a:r>
            <a:endParaRPr>
              <a:latin typeface="PT Sans"/>
              <a:ea typeface="PT Sans"/>
              <a:cs typeface="PT Sans"/>
              <a:sym typeface="PT Sans"/>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Shape 520"/>
        <p:cNvGrpSpPr/>
        <p:nvPr/>
      </p:nvGrpSpPr>
      <p:grpSpPr>
        <a:xfrm>
          <a:off x="0" y="0"/>
          <a:ext cx="0" cy="0"/>
          <a:chOff x="0" y="0"/>
          <a:chExt cx="0" cy="0"/>
        </a:xfrm>
      </p:grpSpPr>
      <p:sp>
        <p:nvSpPr>
          <p:cNvPr id="521" name="Google Shape;521;gb54f689b3f_0_40"/>
          <p:cNvSpPr txBox="1">
            <a:spLocks noGrp="1"/>
          </p:cNvSpPr>
          <p:nvPr>
            <p:ph type="title" idx="4294967295"/>
          </p:nvPr>
        </p:nvSpPr>
        <p:spPr>
          <a:xfrm>
            <a:off x="0" y="503250"/>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sz="3800" b="1">
                <a:solidFill>
                  <a:srgbClr val="FFFFFF"/>
                </a:solidFill>
                <a:latin typeface="PT Sans"/>
                <a:ea typeface="PT Sans"/>
                <a:cs typeface="PT Sans"/>
                <a:sym typeface="PT Sans"/>
              </a:rPr>
              <a:t>Article XXV, Section 11 - 3 Strikes Rule</a:t>
            </a:r>
            <a:endParaRPr sz="3800" b="1">
              <a:solidFill>
                <a:srgbClr val="FFFFFF"/>
              </a:solidFill>
              <a:latin typeface="PT Sans"/>
              <a:ea typeface="PT Sans"/>
              <a:cs typeface="PT Sans"/>
              <a:sym typeface="PT Sans"/>
            </a:endParaRPr>
          </a:p>
        </p:txBody>
      </p:sp>
      <p:sp>
        <p:nvSpPr>
          <p:cNvPr id="522" name="Google Shape;522;gb54f689b3f_0_40"/>
          <p:cNvSpPr txBox="1">
            <a:spLocks noGrp="1"/>
          </p:cNvSpPr>
          <p:nvPr>
            <p:ph type="body" idx="4294967295"/>
          </p:nvPr>
        </p:nvSpPr>
        <p:spPr>
          <a:xfrm>
            <a:off x="457200" y="1950900"/>
            <a:ext cx="8229600" cy="4526100"/>
          </a:xfrm>
          <a:prstGeom prst="rect">
            <a:avLst/>
          </a:prstGeom>
          <a:noFill/>
          <a:ln>
            <a:noFill/>
          </a:ln>
        </p:spPr>
        <p:txBody>
          <a:bodyPr spcFirstLastPara="1" wrap="square" lIns="91425" tIns="45700" rIns="91425" bIns="45700" anchor="t" anchorCtr="0">
            <a:noAutofit/>
          </a:bodyPr>
          <a:lstStyle/>
          <a:p>
            <a:pPr marL="457200" lvl="0" indent="-431800" algn="l" rtl="0">
              <a:lnSpc>
                <a:spcPct val="100000"/>
              </a:lnSpc>
              <a:spcBef>
                <a:spcPts val="560"/>
              </a:spcBef>
              <a:spcAft>
                <a:spcPts val="0"/>
              </a:spcAft>
              <a:buClr>
                <a:srgbClr val="222222"/>
              </a:buClr>
              <a:buSzPts val="3200"/>
              <a:buFont typeface="PT Sans"/>
              <a:buChar char="•"/>
            </a:pPr>
            <a:r>
              <a:rPr lang="en-US">
                <a:solidFill>
                  <a:srgbClr val="222222"/>
                </a:solidFill>
                <a:highlight>
                  <a:srgbClr val="FFFFFF"/>
                </a:highlight>
                <a:latin typeface="PT Sans"/>
                <a:ea typeface="PT Sans"/>
                <a:cs typeface="PT Sans"/>
                <a:sym typeface="PT Sans"/>
              </a:rPr>
              <a:t>Example of hearing procedures</a:t>
            </a:r>
            <a:endParaRPr>
              <a:solidFill>
                <a:srgbClr val="222222"/>
              </a:solidFill>
              <a:highlight>
                <a:srgbClr val="FFFFFF"/>
              </a:highlight>
              <a:latin typeface="PT Sans"/>
              <a:ea typeface="PT Sans"/>
              <a:cs typeface="PT Sans"/>
              <a:sym typeface="PT Sans"/>
            </a:endParaRPr>
          </a:p>
          <a:p>
            <a:pPr marL="914400" lvl="1" indent="-406400" algn="l" rtl="0">
              <a:spcBef>
                <a:spcPts val="0"/>
              </a:spcBef>
              <a:spcAft>
                <a:spcPts val="0"/>
              </a:spcAft>
              <a:buClr>
                <a:srgbClr val="222222"/>
              </a:buClr>
              <a:buSzPts val="2800"/>
              <a:buFont typeface="PT Sans"/>
              <a:buChar char="–"/>
            </a:pPr>
            <a:r>
              <a:rPr lang="en-US">
                <a:solidFill>
                  <a:srgbClr val="222222"/>
                </a:solidFill>
                <a:highlight>
                  <a:schemeClr val="lt1"/>
                </a:highlight>
                <a:latin typeface="PT Sans"/>
                <a:ea typeface="PT Sans"/>
                <a:cs typeface="PT Sans"/>
                <a:sym typeface="PT Sans"/>
              </a:rPr>
              <a:t>Hearing scheduled with charged party and Local Union Business Manager</a:t>
            </a:r>
            <a:endParaRPr>
              <a:solidFill>
                <a:srgbClr val="222222"/>
              </a:solidFill>
              <a:highlight>
                <a:schemeClr val="lt1"/>
              </a:highlight>
              <a:latin typeface="PT Sans"/>
              <a:ea typeface="PT Sans"/>
              <a:cs typeface="PT Sans"/>
              <a:sym typeface="PT Sans"/>
            </a:endParaRPr>
          </a:p>
          <a:p>
            <a:pPr marL="914400" lvl="1" indent="-406400" algn="l" rtl="0">
              <a:spcBef>
                <a:spcPts val="0"/>
              </a:spcBef>
              <a:spcAft>
                <a:spcPts val="0"/>
              </a:spcAft>
              <a:buClr>
                <a:srgbClr val="222222"/>
              </a:buClr>
              <a:buSzPts val="2800"/>
              <a:buFont typeface="PT Sans"/>
              <a:buChar char="–"/>
            </a:pPr>
            <a:r>
              <a:rPr lang="en-US">
                <a:solidFill>
                  <a:srgbClr val="222222"/>
                </a:solidFill>
                <a:highlight>
                  <a:schemeClr val="lt1"/>
                </a:highlight>
                <a:latin typeface="PT Sans"/>
                <a:ea typeface="PT Sans"/>
                <a:cs typeface="PT Sans"/>
                <a:sym typeface="PT Sans"/>
              </a:rPr>
              <a:t>Findings are recorded and presented to General President</a:t>
            </a:r>
            <a:endParaRPr>
              <a:solidFill>
                <a:srgbClr val="222222"/>
              </a:solidFill>
              <a:highlight>
                <a:schemeClr val="lt1"/>
              </a:highlight>
              <a:latin typeface="PT Sans"/>
              <a:ea typeface="PT Sans"/>
              <a:cs typeface="PT Sans"/>
              <a:sym typeface="PT Sans"/>
            </a:endParaRPr>
          </a:p>
          <a:p>
            <a:pPr marL="914400" lvl="1" indent="-406400" algn="l" rtl="0">
              <a:spcBef>
                <a:spcPts val="0"/>
              </a:spcBef>
              <a:spcAft>
                <a:spcPts val="0"/>
              </a:spcAft>
              <a:buClr>
                <a:srgbClr val="222222"/>
              </a:buClr>
              <a:buSzPts val="2800"/>
              <a:buFont typeface="PT Sans"/>
              <a:buChar char="–"/>
            </a:pPr>
            <a:r>
              <a:rPr lang="en-US">
                <a:solidFill>
                  <a:srgbClr val="222222"/>
                </a:solidFill>
                <a:highlight>
                  <a:schemeClr val="lt1"/>
                </a:highlight>
                <a:latin typeface="PT Sans"/>
                <a:ea typeface="PT Sans"/>
                <a:cs typeface="PT Sans"/>
                <a:sym typeface="PT Sans"/>
              </a:rPr>
              <a:t>General President issues decision </a:t>
            </a:r>
            <a:endParaRPr>
              <a:solidFill>
                <a:srgbClr val="222222"/>
              </a:solidFill>
              <a:highlight>
                <a:schemeClr val="lt1"/>
              </a:highlight>
              <a:latin typeface="PT Sans"/>
              <a:ea typeface="PT Sans"/>
              <a:cs typeface="PT Sans"/>
              <a:sym typeface="PT Sans"/>
            </a:endParaRPr>
          </a:p>
          <a:p>
            <a:pPr marL="1371600" lvl="2" indent="-381000" algn="l" rtl="0">
              <a:spcBef>
                <a:spcPts val="0"/>
              </a:spcBef>
              <a:spcAft>
                <a:spcPts val="0"/>
              </a:spcAft>
              <a:buClr>
                <a:srgbClr val="222222"/>
              </a:buClr>
              <a:buSzPts val="2400"/>
              <a:buFont typeface="PT Sans"/>
              <a:buChar char="•"/>
            </a:pPr>
            <a:r>
              <a:rPr lang="en-US">
                <a:solidFill>
                  <a:srgbClr val="222222"/>
                </a:solidFill>
                <a:highlight>
                  <a:schemeClr val="lt1"/>
                </a:highlight>
                <a:latin typeface="PT Sans"/>
                <a:ea typeface="PT Sans"/>
                <a:cs typeface="PT Sans"/>
                <a:sym typeface="PT Sans"/>
              </a:rPr>
              <a:t>Penalty may include expulsion and fine.</a:t>
            </a:r>
            <a:endParaRPr>
              <a:solidFill>
                <a:srgbClr val="222222"/>
              </a:solidFill>
              <a:highlight>
                <a:srgbClr val="FFFFFF"/>
              </a:highlight>
              <a:latin typeface="PT Sans"/>
              <a:ea typeface="PT Sans"/>
              <a:cs typeface="PT Sans"/>
              <a:sym typeface="PT Sans"/>
            </a:endParaRPr>
          </a:p>
          <a:p>
            <a:pPr marL="457200" lvl="0" indent="-431800" algn="l" rtl="0">
              <a:lnSpc>
                <a:spcPct val="100000"/>
              </a:lnSpc>
              <a:spcBef>
                <a:spcPts val="0"/>
              </a:spcBef>
              <a:spcAft>
                <a:spcPts val="0"/>
              </a:spcAft>
              <a:buClr>
                <a:srgbClr val="222222"/>
              </a:buClr>
              <a:buSzPts val="3200"/>
              <a:buFont typeface="PT Sans"/>
              <a:buChar char="•"/>
            </a:pPr>
            <a:r>
              <a:rPr lang="en-US">
                <a:solidFill>
                  <a:srgbClr val="222222"/>
                </a:solidFill>
                <a:highlight>
                  <a:srgbClr val="FFFFFF"/>
                </a:highlight>
                <a:latin typeface="PT Sans"/>
                <a:ea typeface="PT Sans"/>
                <a:cs typeface="PT Sans"/>
                <a:sym typeface="PT Sans"/>
              </a:rPr>
              <a:t>Appeal procedure is the same as          Local charges </a:t>
            </a:r>
            <a:endParaRPr>
              <a:solidFill>
                <a:srgbClr val="222222"/>
              </a:solidFill>
              <a:highlight>
                <a:srgbClr val="FFFFFF"/>
              </a:highlight>
              <a:latin typeface="PT Sans"/>
              <a:ea typeface="PT Sans"/>
              <a:cs typeface="PT Sans"/>
              <a:sym typeface="PT Sans"/>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Shape 526"/>
        <p:cNvGrpSpPr/>
        <p:nvPr/>
      </p:nvGrpSpPr>
      <p:grpSpPr>
        <a:xfrm>
          <a:off x="0" y="0"/>
          <a:ext cx="0" cy="0"/>
          <a:chOff x="0" y="0"/>
          <a:chExt cx="0" cy="0"/>
        </a:xfrm>
      </p:grpSpPr>
      <p:sp>
        <p:nvSpPr>
          <p:cNvPr id="527" name="Google Shape;527;p50"/>
          <p:cNvSpPr txBox="1">
            <a:spLocks noGrp="1"/>
          </p:cNvSpPr>
          <p:nvPr>
            <p:ph type="title" idx="4294967295"/>
          </p:nvPr>
        </p:nvSpPr>
        <p:spPr>
          <a:xfrm>
            <a:off x="0" y="2286000"/>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b="1">
                <a:solidFill>
                  <a:srgbClr val="FFFFFF"/>
                </a:solidFill>
              </a:rPr>
              <a:t>QUESTIONS?</a:t>
            </a:r>
            <a:endParaRPr b="1">
              <a:solidFill>
                <a:srgbClr val="FFFFFF"/>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8"/>
          <p:cNvSpPr txBox="1">
            <a:spLocks noGrp="1"/>
          </p:cNvSpPr>
          <p:nvPr>
            <p:ph type="title" idx="4294967295"/>
          </p:nvPr>
        </p:nvSpPr>
        <p:spPr>
          <a:xfrm>
            <a:off x="0" y="579450"/>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OFFENSES AND CHARGES</a:t>
            </a:r>
            <a:endParaRPr b="1">
              <a:solidFill>
                <a:srgbClr val="FFFFFF"/>
              </a:solidFill>
              <a:latin typeface="PT Sans"/>
              <a:ea typeface="PT Sans"/>
              <a:cs typeface="PT Sans"/>
              <a:sym typeface="PT Sans"/>
            </a:endParaRPr>
          </a:p>
        </p:txBody>
      </p:sp>
      <p:sp>
        <p:nvSpPr>
          <p:cNvPr id="120" name="Google Shape;120;p8"/>
          <p:cNvSpPr txBox="1">
            <a:spLocks noGrp="1"/>
          </p:cNvSpPr>
          <p:nvPr>
            <p:ph type="body" idx="4294967295"/>
          </p:nvPr>
        </p:nvSpPr>
        <p:spPr>
          <a:xfrm>
            <a:off x="457200" y="2025600"/>
            <a:ext cx="8229600" cy="4526100"/>
          </a:xfrm>
          <a:prstGeom prst="rect">
            <a:avLst/>
          </a:prstGeom>
          <a:noFill/>
          <a:ln>
            <a:noFill/>
          </a:ln>
        </p:spPr>
        <p:txBody>
          <a:bodyPr spcFirstLastPara="1" wrap="square" lIns="91425" tIns="45700" rIns="91425" bIns="45700" anchor="t" anchorCtr="0">
            <a:noAutofit/>
          </a:bodyPr>
          <a:lstStyle/>
          <a:p>
            <a:pPr marL="0" lvl="0" indent="0" algn="l" rtl="0">
              <a:lnSpc>
                <a:spcPct val="80000"/>
              </a:lnSpc>
              <a:spcBef>
                <a:spcPts val="0"/>
              </a:spcBef>
              <a:spcAft>
                <a:spcPts val="0"/>
              </a:spcAft>
              <a:buSzPts val="3200"/>
              <a:buNone/>
            </a:pPr>
            <a:r>
              <a:rPr lang="en-US" sz="3000" b="1">
                <a:solidFill>
                  <a:srgbClr val="009900"/>
                </a:solidFill>
                <a:latin typeface="PT Sans"/>
                <a:ea typeface="PT Sans"/>
                <a:cs typeface="PT Sans"/>
                <a:sym typeface="PT Sans"/>
              </a:rPr>
              <a:t>ARTICLE XXIV, Section 1</a:t>
            </a:r>
            <a:endParaRPr sz="3000" b="1">
              <a:solidFill>
                <a:srgbClr val="009900"/>
              </a:solidFill>
              <a:latin typeface="PT Sans"/>
              <a:ea typeface="PT Sans"/>
              <a:cs typeface="PT Sans"/>
              <a:sym typeface="PT Sans"/>
            </a:endParaRPr>
          </a:p>
          <a:p>
            <a:pPr marL="342900" lvl="0" indent="0" algn="l" rtl="0">
              <a:lnSpc>
                <a:spcPct val="80000"/>
              </a:lnSpc>
              <a:spcBef>
                <a:spcPts val="0"/>
              </a:spcBef>
              <a:spcAft>
                <a:spcPts val="0"/>
              </a:spcAft>
              <a:buSzPts val="3200"/>
              <a:buNone/>
            </a:pPr>
            <a:endParaRPr sz="3000" b="1">
              <a:solidFill>
                <a:srgbClr val="009900"/>
              </a:solidFill>
              <a:latin typeface="PT Sans"/>
              <a:ea typeface="PT Sans"/>
              <a:cs typeface="PT Sans"/>
              <a:sym typeface="PT Sans"/>
            </a:endParaRPr>
          </a:p>
          <a:p>
            <a:pPr marL="342900" lvl="0" indent="-342900" algn="l" rtl="0">
              <a:lnSpc>
                <a:spcPct val="80000"/>
              </a:lnSpc>
              <a:spcBef>
                <a:spcPts val="400"/>
              </a:spcBef>
              <a:spcAft>
                <a:spcPts val="0"/>
              </a:spcAft>
              <a:buClr>
                <a:srgbClr val="404141"/>
              </a:buClr>
              <a:buSzPts val="2800"/>
              <a:buFont typeface="PT Sans"/>
              <a:buChar char="•"/>
            </a:pPr>
            <a:r>
              <a:rPr lang="en-US" sz="2800">
                <a:solidFill>
                  <a:srgbClr val="404141"/>
                </a:solidFill>
                <a:latin typeface="PT Sans"/>
                <a:ea typeface="PT Sans"/>
                <a:cs typeface="PT Sans"/>
                <a:sym typeface="PT Sans"/>
              </a:rPr>
              <a:t>(F). Working for or in the interests of, or in any way assisting any person, firm or corporation whose employees are locked out or lawfully on strike, in accordance with this Constitution, or which </a:t>
            </a:r>
            <a:endParaRPr sz="2800">
              <a:solidFill>
                <a:srgbClr val="404141"/>
              </a:solidFill>
              <a:latin typeface="PT Sans"/>
              <a:ea typeface="PT Sans"/>
              <a:cs typeface="PT Sans"/>
              <a:sym typeface="PT Sans"/>
            </a:endParaRPr>
          </a:p>
          <a:p>
            <a:pPr marL="342900" lvl="0" indent="0" algn="l" rtl="0">
              <a:lnSpc>
                <a:spcPct val="80000"/>
              </a:lnSpc>
              <a:spcBef>
                <a:spcPts val="0"/>
              </a:spcBef>
              <a:spcAft>
                <a:spcPts val="0"/>
              </a:spcAft>
              <a:buSzPts val="3200"/>
              <a:buNone/>
            </a:pPr>
            <a:r>
              <a:rPr lang="en-US" sz="2800">
                <a:solidFill>
                  <a:srgbClr val="404141"/>
                </a:solidFill>
                <a:latin typeface="PT Sans"/>
                <a:ea typeface="PT Sans"/>
                <a:cs typeface="PT Sans"/>
                <a:sym typeface="PT Sans"/>
              </a:rPr>
              <a:t>is otherwise declared to be in labor difficulty with the International Association or a Local Union. This subsection shall not apply in the case </a:t>
            </a:r>
            <a:endParaRPr sz="2800">
              <a:solidFill>
                <a:srgbClr val="404141"/>
              </a:solidFill>
              <a:latin typeface="PT Sans"/>
              <a:ea typeface="PT Sans"/>
              <a:cs typeface="PT Sans"/>
              <a:sym typeface="PT Sans"/>
            </a:endParaRPr>
          </a:p>
          <a:p>
            <a:pPr marL="342900" lvl="0" indent="0" algn="l" rtl="0">
              <a:lnSpc>
                <a:spcPct val="80000"/>
              </a:lnSpc>
              <a:spcBef>
                <a:spcPts val="0"/>
              </a:spcBef>
              <a:spcAft>
                <a:spcPts val="0"/>
              </a:spcAft>
              <a:buSzPts val="3200"/>
              <a:buNone/>
            </a:pPr>
            <a:r>
              <a:rPr lang="en-US" sz="2800">
                <a:solidFill>
                  <a:srgbClr val="404141"/>
                </a:solidFill>
                <a:latin typeface="PT Sans"/>
                <a:ea typeface="PT Sans"/>
                <a:cs typeface="PT Sans"/>
                <a:sym typeface="PT Sans"/>
              </a:rPr>
              <a:t>of withdrawal card members, performing </a:t>
            </a:r>
            <a:endParaRPr sz="2800">
              <a:solidFill>
                <a:srgbClr val="404141"/>
              </a:solidFill>
              <a:latin typeface="PT Sans"/>
              <a:ea typeface="PT Sans"/>
              <a:cs typeface="PT Sans"/>
              <a:sym typeface="PT Sans"/>
            </a:endParaRPr>
          </a:p>
          <a:p>
            <a:pPr marL="342900" lvl="0" indent="0" algn="l" rtl="0">
              <a:lnSpc>
                <a:spcPct val="80000"/>
              </a:lnSpc>
              <a:spcBef>
                <a:spcPts val="0"/>
              </a:spcBef>
              <a:spcAft>
                <a:spcPts val="0"/>
              </a:spcAft>
              <a:buSzPts val="3200"/>
              <a:buNone/>
            </a:pPr>
            <a:r>
              <a:rPr lang="en-US" sz="2800">
                <a:solidFill>
                  <a:srgbClr val="404141"/>
                </a:solidFill>
                <a:latin typeface="PT Sans"/>
                <a:ea typeface="PT Sans"/>
                <a:cs typeface="PT Sans"/>
                <a:sym typeface="PT Sans"/>
              </a:rPr>
              <a:t>their normal duties as Owners, Salesmen </a:t>
            </a:r>
            <a:endParaRPr sz="2800">
              <a:solidFill>
                <a:srgbClr val="404141"/>
              </a:solidFill>
              <a:latin typeface="PT Sans"/>
              <a:ea typeface="PT Sans"/>
              <a:cs typeface="PT Sans"/>
              <a:sym typeface="PT Sans"/>
            </a:endParaRPr>
          </a:p>
          <a:p>
            <a:pPr marL="342900" lvl="0" indent="0" algn="l" rtl="0">
              <a:lnSpc>
                <a:spcPct val="80000"/>
              </a:lnSpc>
              <a:spcBef>
                <a:spcPts val="0"/>
              </a:spcBef>
              <a:spcAft>
                <a:spcPts val="0"/>
              </a:spcAft>
              <a:buSzPts val="3200"/>
              <a:buNone/>
            </a:pPr>
            <a:r>
              <a:rPr lang="en-US" sz="2800">
                <a:solidFill>
                  <a:srgbClr val="404141"/>
                </a:solidFill>
                <a:latin typeface="PT Sans"/>
                <a:ea typeface="PT Sans"/>
                <a:cs typeface="PT Sans"/>
                <a:sym typeface="PT Sans"/>
              </a:rPr>
              <a:t>or Superintendents.</a:t>
            </a:r>
            <a:endParaRPr sz="2800">
              <a:solidFill>
                <a:srgbClr val="404141"/>
              </a:solidFill>
              <a:latin typeface="PT Sans"/>
              <a:ea typeface="PT Sans"/>
              <a:cs typeface="PT Sans"/>
              <a:sym typeface="PT Sans"/>
            </a:endParaRPr>
          </a:p>
          <a:p>
            <a:pPr marL="342900" lvl="0" indent="-215900" algn="l" rtl="0">
              <a:lnSpc>
                <a:spcPct val="80000"/>
              </a:lnSpc>
              <a:spcBef>
                <a:spcPts val="400"/>
              </a:spcBef>
              <a:spcAft>
                <a:spcPts val="0"/>
              </a:spcAft>
              <a:buClr>
                <a:schemeClr val="dk1"/>
              </a:buClr>
              <a:buSzPts val="2000"/>
              <a:buFont typeface="Arial"/>
              <a:buNone/>
            </a:pPr>
            <a:endParaRPr sz="2000">
              <a:solidFill>
                <a:srgbClr val="404141"/>
              </a:solidFill>
              <a:latin typeface="PT Sans"/>
              <a:ea typeface="PT Sans"/>
              <a:cs typeface="PT Sans"/>
              <a:sym typeface="PT Sans"/>
            </a:endParaRPr>
          </a:p>
          <a:p>
            <a:pPr marL="342900" lvl="0" indent="-342900" algn="l" rtl="0">
              <a:lnSpc>
                <a:spcPct val="80000"/>
              </a:lnSpc>
              <a:spcBef>
                <a:spcPts val="400"/>
              </a:spcBef>
              <a:spcAft>
                <a:spcPts val="0"/>
              </a:spcAft>
              <a:buClr>
                <a:schemeClr val="dk1"/>
              </a:buClr>
              <a:buSzPts val="2000"/>
              <a:buFont typeface="Arial"/>
              <a:buNone/>
            </a:pPr>
            <a:endParaRPr sz="2000">
              <a:solidFill>
                <a:srgbClr val="404141"/>
              </a:solidFill>
              <a:latin typeface="PT Sans"/>
              <a:ea typeface="PT Sans"/>
              <a:cs typeface="PT Sans"/>
              <a:sym typeface="PT San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9"/>
          <p:cNvSpPr txBox="1">
            <a:spLocks noGrp="1"/>
          </p:cNvSpPr>
          <p:nvPr>
            <p:ph type="title" idx="4294967295"/>
          </p:nvPr>
        </p:nvSpPr>
        <p:spPr>
          <a:xfrm>
            <a:off x="0" y="503250"/>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b="1">
                <a:solidFill>
                  <a:srgbClr val="FFFFFF"/>
                </a:solidFill>
                <a:latin typeface="PT Sans"/>
                <a:ea typeface="PT Sans"/>
                <a:cs typeface="PT Sans"/>
                <a:sym typeface="PT Sans"/>
              </a:rPr>
              <a:t>OFFENSES AND CHARGES</a:t>
            </a:r>
            <a:endParaRPr b="1">
              <a:solidFill>
                <a:srgbClr val="FFFFFF"/>
              </a:solidFill>
              <a:latin typeface="PT Sans"/>
              <a:ea typeface="PT Sans"/>
              <a:cs typeface="PT Sans"/>
              <a:sym typeface="PT Sans"/>
            </a:endParaRPr>
          </a:p>
        </p:txBody>
      </p:sp>
      <p:sp>
        <p:nvSpPr>
          <p:cNvPr id="126" name="Google Shape;126;p9"/>
          <p:cNvSpPr txBox="1">
            <a:spLocks noGrp="1"/>
          </p:cNvSpPr>
          <p:nvPr>
            <p:ph type="body" idx="4294967295"/>
          </p:nvPr>
        </p:nvSpPr>
        <p:spPr>
          <a:xfrm>
            <a:off x="457200" y="1828800"/>
            <a:ext cx="8229600" cy="4526100"/>
          </a:xfrm>
          <a:prstGeom prst="rect">
            <a:avLst/>
          </a:prstGeom>
          <a:noFill/>
          <a:ln>
            <a:noFill/>
          </a:ln>
        </p:spPr>
        <p:txBody>
          <a:bodyPr spcFirstLastPara="1" wrap="square" lIns="91425" tIns="45700" rIns="91425" bIns="45700" anchor="t" anchorCtr="0">
            <a:noAutofit/>
          </a:bodyPr>
          <a:lstStyle/>
          <a:p>
            <a:pPr marL="0" lvl="0" indent="0" algn="l" rtl="0">
              <a:lnSpc>
                <a:spcPct val="80000"/>
              </a:lnSpc>
              <a:spcBef>
                <a:spcPts val="0"/>
              </a:spcBef>
              <a:spcAft>
                <a:spcPts val="0"/>
              </a:spcAft>
              <a:buSzPts val="3200"/>
              <a:buNone/>
            </a:pPr>
            <a:r>
              <a:rPr lang="en-US" sz="3000" b="1">
                <a:solidFill>
                  <a:srgbClr val="009900"/>
                </a:solidFill>
                <a:latin typeface="PT Sans"/>
                <a:ea typeface="PT Sans"/>
                <a:cs typeface="PT Sans"/>
                <a:sym typeface="PT Sans"/>
              </a:rPr>
              <a:t>ARTICLE XXIV, Section 1</a:t>
            </a:r>
            <a:endParaRPr sz="3000" b="1">
              <a:solidFill>
                <a:srgbClr val="009900"/>
              </a:solidFill>
              <a:latin typeface="PT Sans"/>
              <a:ea typeface="PT Sans"/>
              <a:cs typeface="PT Sans"/>
              <a:sym typeface="PT Sans"/>
            </a:endParaRPr>
          </a:p>
          <a:p>
            <a:pPr marL="0" lvl="0" indent="0" algn="l" rtl="0">
              <a:lnSpc>
                <a:spcPct val="80000"/>
              </a:lnSpc>
              <a:spcBef>
                <a:spcPts val="400"/>
              </a:spcBef>
              <a:spcAft>
                <a:spcPts val="0"/>
              </a:spcAft>
              <a:buSzPts val="3200"/>
              <a:buNone/>
            </a:pPr>
            <a:endParaRPr sz="2000">
              <a:solidFill>
                <a:srgbClr val="404141"/>
              </a:solidFill>
              <a:latin typeface="PT Sans"/>
              <a:ea typeface="PT Sans"/>
              <a:cs typeface="PT Sans"/>
              <a:sym typeface="PT Sans"/>
            </a:endParaRPr>
          </a:p>
          <a:p>
            <a:pPr marL="342900" lvl="0" indent="-342900" algn="l" rtl="0">
              <a:lnSpc>
                <a:spcPct val="80000"/>
              </a:lnSpc>
              <a:spcBef>
                <a:spcPts val="400"/>
              </a:spcBef>
              <a:spcAft>
                <a:spcPts val="0"/>
              </a:spcAft>
              <a:buClr>
                <a:srgbClr val="404141"/>
              </a:buClr>
              <a:buSzPts val="2800"/>
              <a:buFont typeface="PT Sans"/>
              <a:buChar char="•"/>
            </a:pPr>
            <a:r>
              <a:rPr lang="en-US" sz="2800">
                <a:solidFill>
                  <a:srgbClr val="404141"/>
                </a:solidFill>
                <a:latin typeface="PT Sans"/>
                <a:ea typeface="PT Sans"/>
                <a:cs typeface="PT Sans"/>
                <a:sym typeface="PT Sans"/>
              </a:rPr>
              <a:t>(G). Working for, or on behalf of, any employer, employer-supported organization or other union or organization, or the representatives of any of the foregoing, whose position is adverse or detrimental to the International Association.</a:t>
            </a:r>
            <a:endParaRPr sz="2800">
              <a:solidFill>
                <a:srgbClr val="404141"/>
              </a:solidFill>
              <a:latin typeface="PT Sans"/>
              <a:ea typeface="PT Sans"/>
              <a:cs typeface="PT Sans"/>
              <a:sym typeface="PT Sans"/>
            </a:endParaRPr>
          </a:p>
          <a:p>
            <a:pPr marL="342900" lvl="0" indent="-215900" algn="l" rtl="0">
              <a:lnSpc>
                <a:spcPct val="80000"/>
              </a:lnSpc>
              <a:spcBef>
                <a:spcPts val="400"/>
              </a:spcBef>
              <a:spcAft>
                <a:spcPts val="0"/>
              </a:spcAft>
              <a:buClr>
                <a:schemeClr val="dk1"/>
              </a:buClr>
              <a:buSzPts val="2000"/>
              <a:buFont typeface="Arial"/>
              <a:buNone/>
            </a:pPr>
            <a:endParaRPr sz="2800">
              <a:solidFill>
                <a:srgbClr val="404141"/>
              </a:solidFill>
              <a:latin typeface="PT Sans"/>
              <a:ea typeface="PT Sans"/>
              <a:cs typeface="PT Sans"/>
              <a:sym typeface="PT Sans"/>
            </a:endParaRPr>
          </a:p>
          <a:p>
            <a:pPr marL="342900" lvl="0" indent="-342900" algn="l" rtl="0">
              <a:lnSpc>
                <a:spcPct val="80000"/>
              </a:lnSpc>
              <a:spcBef>
                <a:spcPts val="400"/>
              </a:spcBef>
              <a:spcAft>
                <a:spcPts val="0"/>
              </a:spcAft>
              <a:buClr>
                <a:srgbClr val="404141"/>
              </a:buClr>
              <a:buSzPts val="2800"/>
              <a:buFont typeface="PT Sans"/>
              <a:buChar char="•"/>
            </a:pPr>
            <a:r>
              <a:rPr lang="en-US" sz="2800">
                <a:solidFill>
                  <a:srgbClr val="404141"/>
                </a:solidFill>
                <a:latin typeface="PT Sans"/>
                <a:ea typeface="PT Sans"/>
                <a:cs typeface="PT Sans"/>
                <a:sym typeface="PT Sans"/>
              </a:rPr>
              <a:t>(H). Filing charges under this Constitution </a:t>
            </a:r>
            <a:endParaRPr sz="2800">
              <a:solidFill>
                <a:srgbClr val="404141"/>
              </a:solidFill>
              <a:latin typeface="PT Sans"/>
              <a:ea typeface="PT Sans"/>
              <a:cs typeface="PT Sans"/>
              <a:sym typeface="PT Sans"/>
            </a:endParaRPr>
          </a:p>
          <a:p>
            <a:pPr marL="342900" lvl="0" indent="0" algn="l" rtl="0">
              <a:lnSpc>
                <a:spcPct val="80000"/>
              </a:lnSpc>
              <a:spcBef>
                <a:spcPts val="400"/>
              </a:spcBef>
              <a:spcAft>
                <a:spcPts val="0"/>
              </a:spcAft>
              <a:buSzPts val="3200"/>
              <a:buNone/>
            </a:pPr>
            <a:r>
              <a:rPr lang="en-US" sz="2800">
                <a:solidFill>
                  <a:srgbClr val="404141"/>
                </a:solidFill>
                <a:latin typeface="PT Sans"/>
                <a:ea typeface="PT Sans"/>
                <a:cs typeface="PT Sans"/>
                <a:sym typeface="PT Sans"/>
              </a:rPr>
              <a:t>in bad faith or out of malice, or knowing or </a:t>
            </a:r>
            <a:endParaRPr sz="2800">
              <a:solidFill>
                <a:srgbClr val="404141"/>
              </a:solidFill>
              <a:latin typeface="PT Sans"/>
              <a:ea typeface="PT Sans"/>
              <a:cs typeface="PT Sans"/>
              <a:sym typeface="PT Sans"/>
            </a:endParaRPr>
          </a:p>
          <a:p>
            <a:pPr marL="342900" lvl="0" indent="0" algn="l" rtl="0">
              <a:lnSpc>
                <a:spcPct val="80000"/>
              </a:lnSpc>
              <a:spcBef>
                <a:spcPts val="400"/>
              </a:spcBef>
              <a:spcAft>
                <a:spcPts val="0"/>
              </a:spcAft>
              <a:buSzPts val="3200"/>
              <a:buNone/>
            </a:pPr>
            <a:r>
              <a:rPr lang="en-US" sz="2800">
                <a:solidFill>
                  <a:srgbClr val="404141"/>
                </a:solidFill>
                <a:latin typeface="PT Sans"/>
                <a:ea typeface="PT Sans"/>
                <a:cs typeface="PT Sans"/>
                <a:sym typeface="PT Sans"/>
              </a:rPr>
              <a:t>having reason to know such charges to be </a:t>
            </a:r>
            <a:endParaRPr sz="2800">
              <a:solidFill>
                <a:srgbClr val="404141"/>
              </a:solidFill>
              <a:latin typeface="PT Sans"/>
              <a:ea typeface="PT Sans"/>
              <a:cs typeface="PT Sans"/>
              <a:sym typeface="PT Sans"/>
            </a:endParaRPr>
          </a:p>
          <a:p>
            <a:pPr marL="342900" lvl="0" indent="0" algn="l" rtl="0">
              <a:lnSpc>
                <a:spcPct val="80000"/>
              </a:lnSpc>
              <a:spcBef>
                <a:spcPts val="400"/>
              </a:spcBef>
              <a:spcAft>
                <a:spcPts val="0"/>
              </a:spcAft>
              <a:buSzPts val="3200"/>
              <a:buNone/>
            </a:pPr>
            <a:r>
              <a:rPr lang="en-US" sz="2800">
                <a:solidFill>
                  <a:srgbClr val="404141"/>
                </a:solidFill>
                <a:latin typeface="PT Sans"/>
                <a:ea typeface="PT Sans"/>
                <a:cs typeface="PT Sans"/>
                <a:sym typeface="PT Sans"/>
              </a:rPr>
              <a:t>false or without foundation.</a:t>
            </a:r>
            <a:endParaRPr sz="2800">
              <a:solidFill>
                <a:srgbClr val="404141"/>
              </a:solidFill>
              <a:latin typeface="PT Sans"/>
              <a:ea typeface="PT Sans"/>
              <a:cs typeface="PT Sans"/>
              <a:sym typeface="PT Sans"/>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3644</Words>
  <Application>Microsoft Office PowerPoint</Application>
  <PresentationFormat>On-screen Show (4:3)</PresentationFormat>
  <Paragraphs>383</Paragraphs>
  <Slides>76</Slides>
  <Notes>76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76</vt:i4>
      </vt:variant>
    </vt:vector>
  </HeadingPairs>
  <TitlesOfParts>
    <vt:vector size="80" baseType="lpstr">
      <vt:lpstr>Arial</vt:lpstr>
      <vt:lpstr>Times New Roman</vt:lpstr>
      <vt:lpstr>PT Sans</vt:lpstr>
      <vt:lpstr>Default Design</vt:lpstr>
      <vt:lpstr>OFFENSES AND CHARGES TRIALS AND APPEALS</vt:lpstr>
      <vt:lpstr>Who can be charged?</vt:lpstr>
      <vt:lpstr>ANY Member, including those on withdrawal card, shall be subject to charges and a trial. </vt:lpstr>
      <vt:lpstr>DIFFERENT TYPES OF CHARGES</vt:lpstr>
      <vt:lpstr>OFFENSES AND CHARGES</vt:lpstr>
      <vt:lpstr>OFFENSES AND CHARGES</vt:lpstr>
      <vt:lpstr>OFFENSES AND CHARGES</vt:lpstr>
      <vt:lpstr>OFFENSES AND CHARGES</vt:lpstr>
      <vt:lpstr>OFFENSES AND CHARGES</vt:lpstr>
      <vt:lpstr>OFFENSES AND CHARGES</vt:lpstr>
      <vt:lpstr>OFFENSES AND CHARGES</vt:lpstr>
      <vt:lpstr>OFFENSES AND CHARGES</vt:lpstr>
      <vt:lpstr>OFFENSES AND CHARGES</vt:lpstr>
      <vt:lpstr>OFFENSES AND CHARGES</vt:lpstr>
      <vt:lpstr>OFFENSES AND CHARGES</vt:lpstr>
      <vt:lpstr>OFFENSES AND CHARGES</vt:lpstr>
      <vt:lpstr>OFFENSES AND CHARGES</vt:lpstr>
      <vt:lpstr>PROPER PROCEDURES  MUST BE FOLLOWED </vt:lpstr>
      <vt:lpstr>PROCEDURES TO FOLLOW</vt:lpstr>
      <vt:lpstr>PROCEDURES TO FOLLOW</vt:lpstr>
      <vt:lpstr>TRIALS</vt:lpstr>
      <vt:lpstr>TRIAL BOARD EXCEPTIONS</vt:lpstr>
      <vt:lpstr>TRIAL BOARD EXCEPTIONS</vt:lpstr>
      <vt:lpstr>CHARGED MEMBER</vt:lpstr>
      <vt:lpstr>CHARGED MEMBER EXCEPTIONS</vt:lpstr>
      <vt:lpstr>Trial Agenda Article XXV, Trials and Appeals</vt:lpstr>
      <vt:lpstr>Trial Agenda Article XXV, Trials and Appeals</vt:lpstr>
      <vt:lpstr>Trial Agenda Article XXV, Trials and Appeals</vt:lpstr>
      <vt:lpstr>Trial Agenda Article XXV, Trials and Appeals</vt:lpstr>
      <vt:lpstr>Trial Agenda Article XXV, Trials and Appeals</vt:lpstr>
      <vt:lpstr>Trial Agenda Article XXV, Trials and Appeals</vt:lpstr>
      <vt:lpstr>Trial Agenda Article XXV, Trials and Appeals</vt:lpstr>
      <vt:lpstr>Trial Agenda Article XXV, Trials and Appeals</vt:lpstr>
      <vt:lpstr>TRIAL BOARD DECISIONS</vt:lpstr>
      <vt:lpstr>Sample Sentencing Guidelines</vt:lpstr>
      <vt:lpstr>Sample Sentencing Guidelines</vt:lpstr>
      <vt:lpstr>Trial Agenda Article XXV, Trials and Appeals</vt:lpstr>
      <vt:lpstr>FINES</vt:lpstr>
      <vt:lpstr>FINES</vt:lpstr>
      <vt:lpstr>MANDATORY LANGUAGE</vt:lpstr>
      <vt:lpstr>APPEALS</vt:lpstr>
      <vt:lpstr>ARTICLE XXV, SECTION 5</vt:lpstr>
      <vt:lpstr>APPEALS</vt:lpstr>
      <vt:lpstr>PENDING APPEAL</vt:lpstr>
      <vt:lpstr>APPEAL OF  GENERAL EXECUTIVE BOARD DECISION</vt:lpstr>
      <vt:lpstr>APPEAL TO CONVENTION</vt:lpstr>
      <vt:lpstr>Local Trials &amp; Member Charges</vt:lpstr>
      <vt:lpstr>INTER-LOCAL CHARGES</vt:lpstr>
      <vt:lpstr>ARTICLE X</vt:lpstr>
      <vt:lpstr>ARTICLE X</vt:lpstr>
      <vt:lpstr>ARTICLE X</vt:lpstr>
      <vt:lpstr>INTER-LOCAL CHARGES</vt:lpstr>
      <vt:lpstr>INTER-LOCAL CHARGES</vt:lpstr>
      <vt:lpstr>INTER-LOCAL CHARGES</vt:lpstr>
      <vt:lpstr>INTER-LOCAL CHARGES</vt:lpstr>
      <vt:lpstr>INTER-LOCAL CHARGES</vt:lpstr>
      <vt:lpstr>CHARGES AGAINST OFFICERS</vt:lpstr>
      <vt:lpstr>CHARGES AGAINST OFFICERS</vt:lpstr>
      <vt:lpstr>CHARGES AGAINST OFFICERS</vt:lpstr>
      <vt:lpstr>CHARGES AGAINST OFFICERS</vt:lpstr>
      <vt:lpstr>CHARGES AGAINST OFFICERS</vt:lpstr>
      <vt:lpstr>ARTICLE VII SECTION 5 (b)</vt:lpstr>
      <vt:lpstr>ARTICLE VII SECTION 5 (b)</vt:lpstr>
      <vt:lpstr>ARTICLE VII SECTION 5 (b)</vt:lpstr>
      <vt:lpstr>ARTICLE VII SECTION 5 (b)</vt:lpstr>
      <vt:lpstr>APPEAL OF THE DECISION FROM GENERAL PRESIDENT</vt:lpstr>
      <vt:lpstr>APPEAL OF THE DECISION FROM GENERAL PRESIDENT</vt:lpstr>
      <vt:lpstr>CHARGES AGAINST OFFICERS</vt:lpstr>
      <vt:lpstr>Article XXV, Section 11 - 3 Strikes Rule pg 106</vt:lpstr>
      <vt:lpstr>Article XXV, Section 11 - 3 Strikes Rule</vt:lpstr>
      <vt:lpstr>Article XXV, Section 11 - 3 Strikes Rule</vt:lpstr>
      <vt:lpstr>Article XXV, Section 11 - 3 Strikes Rule</vt:lpstr>
      <vt:lpstr>OFFENSES AND CHARGES</vt:lpstr>
      <vt:lpstr>Article XXV, Section 11 - 3 Strikes Rule</vt:lpstr>
      <vt:lpstr>Article XXV, Section 11 - 3 Strikes Rule</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OFFENSES AND CHARGES TRIALS AND APPEALS</dc:title>
  <dc:creator>Douglas Gamble</dc:creator>
  <cp:lastModifiedBy>Doug Gamble</cp:lastModifiedBy>
  <cp:revision>1</cp:revision>
  <dcterms:modified xsi:type="dcterms:W3CDTF">2022-02-22T19:03:12Z</dcterms:modified>
</cp:coreProperties>
</file>