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6D_460DF158.xml" ContentType="application/vnd.ms-powerpoint.comments+xml"/>
  <Override PartName="/ppt/notesSlides/notesSlide3.xml" ContentType="application/vnd.openxmlformats-officedocument.presentationml.notesSlide+xml"/>
  <Override PartName="/ppt/comments/modernComment_159_9D16FD77.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0" r:id="rId1"/>
    <p:sldMasterId id="2147483766" r:id="rId2"/>
  </p:sldMasterIdLst>
  <p:notesMasterIdLst>
    <p:notesMasterId r:id="rId72"/>
  </p:notesMasterIdLst>
  <p:sldIdLst>
    <p:sldId id="344" r:id="rId3"/>
    <p:sldId id="298" r:id="rId4"/>
    <p:sldId id="367" r:id="rId5"/>
    <p:sldId id="366" r:id="rId6"/>
    <p:sldId id="358" r:id="rId7"/>
    <p:sldId id="379" r:id="rId8"/>
    <p:sldId id="380" r:id="rId9"/>
    <p:sldId id="373" r:id="rId10"/>
    <p:sldId id="386" r:id="rId11"/>
    <p:sldId id="388" r:id="rId12"/>
    <p:sldId id="387" r:id="rId13"/>
    <p:sldId id="382" r:id="rId14"/>
    <p:sldId id="402" r:id="rId15"/>
    <p:sldId id="403" r:id="rId16"/>
    <p:sldId id="404" r:id="rId17"/>
    <p:sldId id="369" r:id="rId18"/>
    <p:sldId id="381" r:id="rId19"/>
    <p:sldId id="365" r:id="rId20"/>
    <p:sldId id="394" r:id="rId21"/>
    <p:sldId id="389" r:id="rId22"/>
    <p:sldId id="390" r:id="rId23"/>
    <p:sldId id="392" r:id="rId24"/>
    <p:sldId id="393" r:id="rId25"/>
    <p:sldId id="385" r:id="rId26"/>
    <p:sldId id="355" r:id="rId27"/>
    <p:sldId id="356" r:id="rId28"/>
    <p:sldId id="399" r:id="rId29"/>
    <p:sldId id="400" r:id="rId30"/>
    <p:sldId id="401" r:id="rId31"/>
    <p:sldId id="372" r:id="rId32"/>
    <p:sldId id="345" r:id="rId33"/>
    <p:sldId id="346" r:id="rId34"/>
    <p:sldId id="347" r:id="rId35"/>
    <p:sldId id="301" r:id="rId36"/>
    <p:sldId id="302" r:id="rId37"/>
    <p:sldId id="304" r:id="rId38"/>
    <p:sldId id="308" r:id="rId39"/>
    <p:sldId id="311" r:id="rId40"/>
    <p:sldId id="310" r:id="rId41"/>
    <p:sldId id="371" r:id="rId42"/>
    <p:sldId id="312" r:id="rId43"/>
    <p:sldId id="313" r:id="rId44"/>
    <p:sldId id="383" r:id="rId45"/>
    <p:sldId id="315" r:id="rId46"/>
    <p:sldId id="316" r:id="rId47"/>
    <p:sldId id="319" r:id="rId48"/>
    <p:sldId id="317" r:id="rId49"/>
    <p:sldId id="320" r:id="rId50"/>
    <p:sldId id="318" r:id="rId51"/>
    <p:sldId id="321" r:id="rId52"/>
    <p:sldId id="322" r:id="rId53"/>
    <p:sldId id="323" r:id="rId54"/>
    <p:sldId id="324"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41" r:id="rId69"/>
    <p:sldId id="342" r:id="rId70"/>
    <p:sldId id="33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D69"/>
    <a:srgbClr val="FFC000"/>
    <a:srgbClr val="7F7F7F"/>
    <a:srgbClr val="DFDF13"/>
    <a:srgbClr val="C1C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06" autoAdjust="0"/>
    <p:restoredTop sz="94660"/>
  </p:normalViewPr>
  <p:slideViewPr>
    <p:cSldViewPr snapToGrid="0">
      <p:cViewPr varScale="1">
        <p:scale>
          <a:sx n="82" d="100"/>
          <a:sy n="82" d="100"/>
        </p:scale>
        <p:origin x="15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omments/modernComment_159_9D16FD77.xml><?xml version="1.0" encoding="utf-8"?>
<p188:cmLst xmlns:a="http://schemas.openxmlformats.org/drawingml/2006/main" xmlns:r="http://schemas.openxmlformats.org/officeDocument/2006/relationships" xmlns:p188="http://schemas.microsoft.com/office/powerpoint/2018/8/main">
  <p188:cm id="{04B8B7F6-5247-4BAF-AA3D-C224918DD3D5}" authorId="{00000000-0000-0000-0000-000000000000}" created="2024-02-16T15:10:23.725">
    <pc:sldMkLst xmlns:pc="http://schemas.microsoft.com/office/powerpoint/2013/main/command">
      <pc:docMk/>
      <pc:sldMk cId="2635529591" sldId="345"/>
    </pc:sldMkLst>
    <p188:txBody>
      <a:bodyPr/>
      <a:lstStyle/>
      <a:p>
        <a:r>
          <a:rPr lang="en-US"/>
          <a:t>Drop Down</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6D_460DF158.xml><?xml version="1.0" encoding="utf-8"?>
<p188:cmLst xmlns:a="http://schemas.openxmlformats.org/drawingml/2006/main" xmlns:r="http://schemas.openxmlformats.org/officeDocument/2006/relationships" xmlns:p188="http://schemas.microsoft.com/office/powerpoint/2018/8/main">
  <p188:cm id="{2619B406-4389-4865-BF1A-FD6DCD40D63F}" authorId="{00000000-0000-0000-0000-000000000000}" created="2024-01-09T16:49:59.779">
    <pc:sldMkLst xmlns:pc="http://schemas.microsoft.com/office/powerpoint/2013/main/command">
      <pc:docMk/>
      <pc:sldMk cId="1115735574" sldId="299"/>
    </pc:sldMkLst>
    <p188:txBody>
      <a:bodyPr/>
      <a:lstStyle/>
      <a:p>
        <a:r>
          <a:rPr lang="en-US"/>
          <a:t>Explain what the plan is and pass around a copy of</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9DB9F9-7FE2-4F89-A7F9-7E70021EF5A2}" type="doc">
      <dgm:prSet loTypeId="urn:microsoft.com/office/officeart/2005/8/layout/vProcess5" loCatId="process" qsTypeId="urn:microsoft.com/office/officeart/2005/8/quickstyle/simple1" qsCatId="simple" csTypeId="urn:microsoft.com/office/officeart/2005/8/colors/accent6_3" csCatId="accent6" phldr="1"/>
      <dgm:spPr/>
      <dgm:t>
        <a:bodyPr/>
        <a:lstStyle/>
        <a:p>
          <a:endParaRPr lang="en-US"/>
        </a:p>
      </dgm:t>
    </dgm:pt>
    <dgm:pt modelId="{9136F1D0-D5A5-4E02-B34E-6D9D7686EED6}">
      <dgm:prSet/>
      <dgm:spPr/>
      <dgm:t>
        <a:bodyPr/>
        <a:lstStyle/>
        <a:p>
          <a:r>
            <a:rPr lang="en-US" dirty="0"/>
            <a:t>There is an incredible amount of work that is started and is coming our way in the next few years</a:t>
          </a:r>
        </a:p>
      </dgm:t>
    </dgm:pt>
    <dgm:pt modelId="{3A0EE6DC-8EFD-48A1-B278-09A001444A05}" type="parTrans" cxnId="{C9CFEA5B-1167-43D8-A2FF-9B797A5BC4C9}">
      <dgm:prSet/>
      <dgm:spPr/>
      <dgm:t>
        <a:bodyPr/>
        <a:lstStyle/>
        <a:p>
          <a:endParaRPr lang="en-US"/>
        </a:p>
      </dgm:t>
    </dgm:pt>
    <dgm:pt modelId="{1560AC3A-758F-4455-BE7B-6C9EE12774C5}" type="sibTrans" cxnId="{C9CFEA5B-1167-43D8-A2FF-9B797A5BC4C9}">
      <dgm:prSet/>
      <dgm:spPr/>
      <dgm:t>
        <a:bodyPr/>
        <a:lstStyle/>
        <a:p>
          <a:endParaRPr lang="en-US"/>
        </a:p>
      </dgm:t>
    </dgm:pt>
    <dgm:pt modelId="{666CA661-F66A-483E-A0D1-F827CA8AFD38}">
      <dgm:prSet/>
      <dgm:spPr/>
      <dgm:t>
        <a:bodyPr/>
        <a:lstStyle/>
        <a:p>
          <a:r>
            <a:rPr lang="en-US" dirty="0"/>
            <a:t>These Projects have incentive funding by the federal Government</a:t>
          </a:r>
        </a:p>
      </dgm:t>
    </dgm:pt>
    <dgm:pt modelId="{DDA13822-AB85-4497-85B8-DF94DED39949}" type="parTrans" cxnId="{B3D3A4E3-D295-4D78-9C20-24D9A72EFA8F}">
      <dgm:prSet/>
      <dgm:spPr/>
      <dgm:t>
        <a:bodyPr/>
        <a:lstStyle/>
        <a:p>
          <a:endParaRPr lang="en-US"/>
        </a:p>
      </dgm:t>
    </dgm:pt>
    <dgm:pt modelId="{0A860AED-9FCB-4876-9649-052A1FF002ED}" type="sibTrans" cxnId="{B3D3A4E3-D295-4D78-9C20-24D9A72EFA8F}">
      <dgm:prSet/>
      <dgm:spPr/>
      <dgm:t>
        <a:bodyPr/>
        <a:lstStyle/>
        <a:p>
          <a:endParaRPr lang="en-US"/>
        </a:p>
      </dgm:t>
    </dgm:pt>
    <dgm:pt modelId="{153D01EE-71D8-4D2F-B44F-0F6A11D4AA0D}">
      <dgm:prSet/>
      <dgm:spPr/>
      <dgm:t>
        <a:bodyPr/>
        <a:lstStyle/>
        <a:p>
          <a:r>
            <a:rPr lang="en-US" dirty="0"/>
            <a:t>Must be completed under a Project Labor Agreement.</a:t>
          </a:r>
        </a:p>
      </dgm:t>
    </dgm:pt>
    <dgm:pt modelId="{8121242E-DD2B-4D66-A2D4-7F9FF8537AC5}" type="parTrans" cxnId="{1FC1D8AE-E1CC-401D-870B-86BEAB792211}">
      <dgm:prSet/>
      <dgm:spPr/>
      <dgm:t>
        <a:bodyPr/>
        <a:lstStyle/>
        <a:p>
          <a:endParaRPr lang="en-US"/>
        </a:p>
      </dgm:t>
    </dgm:pt>
    <dgm:pt modelId="{3523E030-13A7-42BC-8E5C-E4C74CA2F8C9}" type="sibTrans" cxnId="{1FC1D8AE-E1CC-401D-870B-86BEAB792211}">
      <dgm:prSet/>
      <dgm:spPr/>
      <dgm:t>
        <a:bodyPr/>
        <a:lstStyle/>
        <a:p>
          <a:endParaRPr lang="en-US"/>
        </a:p>
      </dgm:t>
    </dgm:pt>
    <dgm:pt modelId="{4D6C06D6-6877-41B7-BCAF-EC35B3AC68E1}">
      <dgm:prSet/>
      <dgm:spPr/>
      <dgm:t>
        <a:bodyPr/>
        <a:lstStyle/>
        <a:p>
          <a:r>
            <a:rPr lang="en-US"/>
            <a:t>( NCA / PLA / NMA / GPPMA )</a:t>
          </a:r>
        </a:p>
      </dgm:t>
    </dgm:pt>
    <dgm:pt modelId="{AA3A211E-059F-48D1-8067-3D0FFB6773AD}" type="parTrans" cxnId="{70973390-8863-413D-9165-1C6B351AE81A}">
      <dgm:prSet/>
      <dgm:spPr/>
      <dgm:t>
        <a:bodyPr/>
        <a:lstStyle/>
        <a:p>
          <a:endParaRPr lang="en-US"/>
        </a:p>
      </dgm:t>
    </dgm:pt>
    <dgm:pt modelId="{422C8693-D33E-41C8-9E19-87D00597F742}" type="sibTrans" cxnId="{70973390-8863-413D-9165-1C6B351AE81A}">
      <dgm:prSet/>
      <dgm:spPr/>
      <dgm:t>
        <a:bodyPr/>
        <a:lstStyle/>
        <a:p>
          <a:endParaRPr lang="en-US"/>
        </a:p>
      </dgm:t>
    </dgm:pt>
    <dgm:pt modelId="{92B4AC10-F62D-4DF3-89DE-FB18B9789697}">
      <dgm:prSet/>
      <dgm:spPr/>
      <dgm:t>
        <a:bodyPr/>
        <a:lstStyle/>
        <a:p>
          <a:r>
            <a:rPr lang="en-US" dirty="0"/>
            <a:t>President Bidens Infrastructure Act &amp; Chips and Science Act</a:t>
          </a:r>
        </a:p>
      </dgm:t>
    </dgm:pt>
    <dgm:pt modelId="{57F3BAFC-5C02-4A1A-8CD6-6E0B6E218894}" type="parTrans" cxnId="{61604312-E08B-4B18-B131-3CDA4771169B}">
      <dgm:prSet/>
      <dgm:spPr/>
      <dgm:t>
        <a:bodyPr/>
        <a:lstStyle/>
        <a:p>
          <a:endParaRPr lang="en-US"/>
        </a:p>
      </dgm:t>
    </dgm:pt>
    <dgm:pt modelId="{AB4A27F8-6813-4D3A-85C8-38D3C4A72B89}" type="sibTrans" cxnId="{61604312-E08B-4B18-B131-3CDA4771169B}">
      <dgm:prSet/>
      <dgm:spPr/>
      <dgm:t>
        <a:bodyPr/>
        <a:lstStyle/>
        <a:p>
          <a:endParaRPr lang="en-US"/>
        </a:p>
      </dgm:t>
    </dgm:pt>
    <dgm:pt modelId="{E5DEFA87-E29A-490F-A34C-E7BC9366800D}" type="pres">
      <dgm:prSet presAssocID="{CC9DB9F9-7FE2-4F89-A7F9-7E70021EF5A2}" presName="outerComposite" presStyleCnt="0">
        <dgm:presLayoutVars>
          <dgm:chMax val="5"/>
          <dgm:dir/>
          <dgm:resizeHandles val="exact"/>
        </dgm:presLayoutVars>
      </dgm:prSet>
      <dgm:spPr/>
    </dgm:pt>
    <dgm:pt modelId="{764F77DF-09FA-479E-AFA1-728C70D0A8CB}" type="pres">
      <dgm:prSet presAssocID="{CC9DB9F9-7FE2-4F89-A7F9-7E70021EF5A2}" presName="dummyMaxCanvas" presStyleCnt="0">
        <dgm:presLayoutVars/>
      </dgm:prSet>
      <dgm:spPr/>
    </dgm:pt>
    <dgm:pt modelId="{5CCDAC7D-6E2D-4877-B48B-C8670D38265D}" type="pres">
      <dgm:prSet presAssocID="{CC9DB9F9-7FE2-4F89-A7F9-7E70021EF5A2}" presName="FiveNodes_1" presStyleLbl="node1" presStyleIdx="0" presStyleCnt="5" custLinFactNeighborX="4" custLinFactNeighborY="-1138">
        <dgm:presLayoutVars>
          <dgm:bulletEnabled val="1"/>
        </dgm:presLayoutVars>
      </dgm:prSet>
      <dgm:spPr/>
    </dgm:pt>
    <dgm:pt modelId="{FE5DD163-DE2D-4112-8CE4-9C2ED41F7FBD}" type="pres">
      <dgm:prSet presAssocID="{CC9DB9F9-7FE2-4F89-A7F9-7E70021EF5A2}" presName="FiveNodes_2" presStyleLbl="node1" presStyleIdx="1" presStyleCnt="5" custScaleX="102095" custLinFactNeighborX="1798" custLinFactNeighborY="-5731">
        <dgm:presLayoutVars>
          <dgm:bulletEnabled val="1"/>
        </dgm:presLayoutVars>
      </dgm:prSet>
      <dgm:spPr/>
    </dgm:pt>
    <dgm:pt modelId="{8E1D57BF-C865-4623-9A22-93087C6C09D6}" type="pres">
      <dgm:prSet presAssocID="{CC9DB9F9-7FE2-4F89-A7F9-7E70021EF5A2}" presName="FiveNodes_3" presStyleLbl="node1" presStyleIdx="2" presStyleCnt="5">
        <dgm:presLayoutVars>
          <dgm:bulletEnabled val="1"/>
        </dgm:presLayoutVars>
      </dgm:prSet>
      <dgm:spPr/>
    </dgm:pt>
    <dgm:pt modelId="{5583AE67-5F3B-4EDA-93CB-A7C65AAA466D}" type="pres">
      <dgm:prSet presAssocID="{CC9DB9F9-7FE2-4F89-A7F9-7E70021EF5A2}" presName="FiveNodes_4" presStyleLbl="node1" presStyleIdx="3" presStyleCnt="5">
        <dgm:presLayoutVars>
          <dgm:bulletEnabled val="1"/>
        </dgm:presLayoutVars>
      </dgm:prSet>
      <dgm:spPr/>
    </dgm:pt>
    <dgm:pt modelId="{329EEEEF-83F7-449D-A443-57AB710B5C80}" type="pres">
      <dgm:prSet presAssocID="{CC9DB9F9-7FE2-4F89-A7F9-7E70021EF5A2}" presName="FiveNodes_5" presStyleLbl="node1" presStyleIdx="4" presStyleCnt="5">
        <dgm:presLayoutVars>
          <dgm:bulletEnabled val="1"/>
        </dgm:presLayoutVars>
      </dgm:prSet>
      <dgm:spPr/>
    </dgm:pt>
    <dgm:pt modelId="{6E06BAB6-1737-499E-8EA1-C901D2D76C64}" type="pres">
      <dgm:prSet presAssocID="{CC9DB9F9-7FE2-4F89-A7F9-7E70021EF5A2}" presName="FiveConn_1-2" presStyleLbl="fgAccFollowNode1" presStyleIdx="0" presStyleCnt="4">
        <dgm:presLayoutVars>
          <dgm:bulletEnabled val="1"/>
        </dgm:presLayoutVars>
      </dgm:prSet>
      <dgm:spPr/>
    </dgm:pt>
    <dgm:pt modelId="{35D0A567-2722-4959-AA67-64E014C6FAA4}" type="pres">
      <dgm:prSet presAssocID="{CC9DB9F9-7FE2-4F89-A7F9-7E70021EF5A2}" presName="FiveConn_2-3" presStyleLbl="fgAccFollowNode1" presStyleIdx="1" presStyleCnt="4">
        <dgm:presLayoutVars>
          <dgm:bulletEnabled val="1"/>
        </dgm:presLayoutVars>
      </dgm:prSet>
      <dgm:spPr/>
    </dgm:pt>
    <dgm:pt modelId="{FF4F3A6D-90D0-46D3-B62A-503EBE2B8C8D}" type="pres">
      <dgm:prSet presAssocID="{CC9DB9F9-7FE2-4F89-A7F9-7E70021EF5A2}" presName="FiveConn_3-4" presStyleLbl="fgAccFollowNode1" presStyleIdx="2" presStyleCnt="4">
        <dgm:presLayoutVars>
          <dgm:bulletEnabled val="1"/>
        </dgm:presLayoutVars>
      </dgm:prSet>
      <dgm:spPr/>
    </dgm:pt>
    <dgm:pt modelId="{A6427DE0-6866-4C43-838A-AA2590510DDA}" type="pres">
      <dgm:prSet presAssocID="{CC9DB9F9-7FE2-4F89-A7F9-7E70021EF5A2}" presName="FiveConn_4-5" presStyleLbl="fgAccFollowNode1" presStyleIdx="3" presStyleCnt="4">
        <dgm:presLayoutVars>
          <dgm:bulletEnabled val="1"/>
        </dgm:presLayoutVars>
      </dgm:prSet>
      <dgm:spPr/>
    </dgm:pt>
    <dgm:pt modelId="{1480F467-0F2C-4AC4-9962-84607434723C}" type="pres">
      <dgm:prSet presAssocID="{CC9DB9F9-7FE2-4F89-A7F9-7E70021EF5A2}" presName="FiveNodes_1_text" presStyleLbl="node1" presStyleIdx="4" presStyleCnt="5">
        <dgm:presLayoutVars>
          <dgm:bulletEnabled val="1"/>
        </dgm:presLayoutVars>
      </dgm:prSet>
      <dgm:spPr/>
    </dgm:pt>
    <dgm:pt modelId="{210E72B7-E3AC-453A-BC46-080C0B577A18}" type="pres">
      <dgm:prSet presAssocID="{CC9DB9F9-7FE2-4F89-A7F9-7E70021EF5A2}" presName="FiveNodes_2_text" presStyleLbl="node1" presStyleIdx="4" presStyleCnt="5">
        <dgm:presLayoutVars>
          <dgm:bulletEnabled val="1"/>
        </dgm:presLayoutVars>
      </dgm:prSet>
      <dgm:spPr/>
    </dgm:pt>
    <dgm:pt modelId="{2D6D696B-0C64-4776-AFB7-7A2095FE52B7}" type="pres">
      <dgm:prSet presAssocID="{CC9DB9F9-7FE2-4F89-A7F9-7E70021EF5A2}" presName="FiveNodes_3_text" presStyleLbl="node1" presStyleIdx="4" presStyleCnt="5">
        <dgm:presLayoutVars>
          <dgm:bulletEnabled val="1"/>
        </dgm:presLayoutVars>
      </dgm:prSet>
      <dgm:spPr/>
    </dgm:pt>
    <dgm:pt modelId="{981B3DAE-CB31-4B6A-9007-DCFFA0D64B68}" type="pres">
      <dgm:prSet presAssocID="{CC9DB9F9-7FE2-4F89-A7F9-7E70021EF5A2}" presName="FiveNodes_4_text" presStyleLbl="node1" presStyleIdx="4" presStyleCnt="5">
        <dgm:presLayoutVars>
          <dgm:bulletEnabled val="1"/>
        </dgm:presLayoutVars>
      </dgm:prSet>
      <dgm:spPr/>
    </dgm:pt>
    <dgm:pt modelId="{BFFDB219-EEBF-45E2-9462-DB546731C18F}" type="pres">
      <dgm:prSet presAssocID="{CC9DB9F9-7FE2-4F89-A7F9-7E70021EF5A2}" presName="FiveNodes_5_text" presStyleLbl="node1" presStyleIdx="4" presStyleCnt="5">
        <dgm:presLayoutVars>
          <dgm:bulletEnabled val="1"/>
        </dgm:presLayoutVars>
      </dgm:prSet>
      <dgm:spPr/>
    </dgm:pt>
  </dgm:ptLst>
  <dgm:cxnLst>
    <dgm:cxn modelId="{39972905-6FD2-4717-AD18-DE18CD8B03FA}" type="presOf" srcId="{9136F1D0-D5A5-4E02-B34E-6D9D7686EED6}" destId="{1480F467-0F2C-4AC4-9962-84607434723C}" srcOrd="1" destOrd="0" presId="urn:microsoft.com/office/officeart/2005/8/layout/vProcess5"/>
    <dgm:cxn modelId="{A3405706-BD50-4E2F-9E29-FEF183C4F8BD}" type="presOf" srcId="{92B4AC10-F62D-4DF3-89DE-FB18B9789697}" destId="{210E72B7-E3AC-453A-BC46-080C0B577A18}" srcOrd="1" destOrd="0" presId="urn:microsoft.com/office/officeart/2005/8/layout/vProcess5"/>
    <dgm:cxn modelId="{95F1470E-4FBA-4909-A061-02351A053A08}" type="presOf" srcId="{92B4AC10-F62D-4DF3-89DE-FB18B9789697}" destId="{FE5DD163-DE2D-4112-8CE4-9C2ED41F7FBD}" srcOrd="0" destOrd="0" presId="urn:microsoft.com/office/officeart/2005/8/layout/vProcess5"/>
    <dgm:cxn modelId="{0009CB10-E296-4A75-B384-AE55D59B0E10}" type="presOf" srcId="{153D01EE-71D8-4D2F-B44F-0F6A11D4AA0D}" destId="{5583AE67-5F3B-4EDA-93CB-A7C65AAA466D}" srcOrd="0" destOrd="0" presId="urn:microsoft.com/office/officeart/2005/8/layout/vProcess5"/>
    <dgm:cxn modelId="{61604312-E08B-4B18-B131-3CDA4771169B}" srcId="{CC9DB9F9-7FE2-4F89-A7F9-7E70021EF5A2}" destId="{92B4AC10-F62D-4DF3-89DE-FB18B9789697}" srcOrd="1" destOrd="0" parTransId="{57F3BAFC-5C02-4A1A-8CD6-6E0B6E218894}" sibTransId="{AB4A27F8-6813-4D3A-85C8-38D3C4A72B89}"/>
    <dgm:cxn modelId="{6CABE922-B1FE-46EB-811F-C19527A9817E}" type="presOf" srcId="{AB4A27F8-6813-4D3A-85C8-38D3C4A72B89}" destId="{35D0A567-2722-4959-AA67-64E014C6FAA4}" srcOrd="0" destOrd="0" presId="urn:microsoft.com/office/officeart/2005/8/layout/vProcess5"/>
    <dgm:cxn modelId="{EB69DA2E-E7B6-4817-92DE-2202B76D408B}" type="presOf" srcId="{666CA661-F66A-483E-A0D1-F827CA8AFD38}" destId="{8E1D57BF-C865-4623-9A22-93087C6C09D6}" srcOrd="0" destOrd="0" presId="urn:microsoft.com/office/officeart/2005/8/layout/vProcess5"/>
    <dgm:cxn modelId="{C9CFEA5B-1167-43D8-A2FF-9B797A5BC4C9}" srcId="{CC9DB9F9-7FE2-4F89-A7F9-7E70021EF5A2}" destId="{9136F1D0-D5A5-4E02-B34E-6D9D7686EED6}" srcOrd="0" destOrd="0" parTransId="{3A0EE6DC-8EFD-48A1-B278-09A001444A05}" sibTransId="{1560AC3A-758F-4455-BE7B-6C9EE12774C5}"/>
    <dgm:cxn modelId="{D5A0B062-4844-4F94-B011-D512999F5FA6}" type="presOf" srcId="{1560AC3A-758F-4455-BE7B-6C9EE12774C5}" destId="{6E06BAB6-1737-499E-8EA1-C901D2D76C64}" srcOrd="0" destOrd="0" presId="urn:microsoft.com/office/officeart/2005/8/layout/vProcess5"/>
    <dgm:cxn modelId="{1FAEB54C-5E08-415C-A69C-D59F605BBC85}" type="presOf" srcId="{CC9DB9F9-7FE2-4F89-A7F9-7E70021EF5A2}" destId="{E5DEFA87-E29A-490F-A34C-E7BC9366800D}" srcOrd="0" destOrd="0" presId="urn:microsoft.com/office/officeart/2005/8/layout/vProcess5"/>
    <dgm:cxn modelId="{75F20F75-48B8-48D4-8E29-F19C074BE426}" type="presOf" srcId="{4D6C06D6-6877-41B7-BCAF-EC35B3AC68E1}" destId="{329EEEEF-83F7-449D-A443-57AB710B5C80}" srcOrd="0" destOrd="0" presId="urn:microsoft.com/office/officeart/2005/8/layout/vProcess5"/>
    <dgm:cxn modelId="{ED913879-E9D5-4F30-8AF8-8D3C005431A4}" type="presOf" srcId="{3523E030-13A7-42BC-8E5C-E4C74CA2F8C9}" destId="{A6427DE0-6866-4C43-838A-AA2590510DDA}" srcOrd="0" destOrd="0" presId="urn:microsoft.com/office/officeart/2005/8/layout/vProcess5"/>
    <dgm:cxn modelId="{8C14977D-5ACE-40DC-84CB-DFFD0C1716C1}" type="presOf" srcId="{4D6C06D6-6877-41B7-BCAF-EC35B3AC68E1}" destId="{BFFDB219-EEBF-45E2-9462-DB546731C18F}" srcOrd="1" destOrd="0" presId="urn:microsoft.com/office/officeart/2005/8/layout/vProcess5"/>
    <dgm:cxn modelId="{92E76581-6F6F-4B89-9603-815A15A4C255}" type="presOf" srcId="{666CA661-F66A-483E-A0D1-F827CA8AFD38}" destId="{2D6D696B-0C64-4776-AFB7-7A2095FE52B7}" srcOrd="1" destOrd="0" presId="urn:microsoft.com/office/officeart/2005/8/layout/vProcess5"/>
    <dgm:cxn modelId="{982BBB85-1427-417E-AB74-E3CF01F8C699}" type="presOf" srcId="{9136F1D0-D5A5-4E02-B34E-6D9D7686EED6}" destId="{5CCDAC7D-6E2D-4877-B48B-C8670D38265D}" srcOrd="0" destOrd="0" presId="urn:microsoft.com/office/officeart/2005/8/layout/vProcess5"/>
    <dgm:cxn modelId="{70973390-8863-413D-9165-1C6B351AE81A}" srcId="{CC9DB9F9-7FE2-4F89-A7F9-7E70021EF5A2}" destId="{4D6C06D6-6877-41B7-BCAF-EC35B3AC68E1}" srcOrd="4" destOrd="0" parTransId="{AA3A211E-059F-48D1-8067-3D0FFB6773AD}" sibTransId="{422C8693-D33E-41C8-9E19-87D00597F742}"/>
    <dgm:cxn modelId="{1FC1D8AE-E1CC-401D-870B-86BEAB792211}" srcId="{CC9DB9F9-7FE2-4F89-A7F9-7E70021EF5A2}" destId="{153D01EE-71D8-4D2F-B44F-0F6A11D4AA0D}" srcOrd="3" destOrd="0" parTransId="{8121242E-DD2B-4D66-A2D4-7F9FF8537AC5}" sibTransId="{3523E030-13A7-42BC-8E5C-E4C74CA2F8C9}"/>
    <dgm:cxn modelId="{3A43EDB4-2B0C-4B97-9A54-65BFECBCCE88}" type="presOf" srcId="{153D01EE-71D8-4D2F-B44F-0F6A11D4AA0D}" destId="{981B3DAE-CB31-4B6A-9007-DCFFA0D64B68}" srcOrd="1" destOrd="0" presId="urn:microsoft.com/office/officeart/2005/8/layout/vProcess5"/>
    <dgm:cxn modelId="{B3D3A4E3-D295-4D78-9C20-24D9A72EFA8F}" srcId="{CC9DB9F9-7FE2-4F89-A7F9-7E70021EF5A2}" destId="{666CA661-F66A-483E-A0D1-F827CA8AFD38}" srcOrd="2" destOrd="0" parTransId="{DDA13822-AB85-4497-85B8-DF94DED39949}" sibTransId="{0A860AED-9FCB-4876-9649-052A1FF002ED}"/>
    <dgm:cxn modelId="{CDE061EA-2F13-47CD-A876-137263A754FD}" type="presOf" srcId="{0A860AED-9FCB-4876-9649-052A1FF002ED}" destId="{FF4F3A6D-90D0-46D3-B62A-503EBE2B8C8D}" srcOrd="0" destOrd="0" presId="urn:microsoft.com/office/officeart/2005/8/layout/vProcess5"/>
    <dgm:cxn modelId="{B7D437B8-7263-4EAD-9F5C-299768793487}" type="presParOf" srcId="{E5DEFA87-E29A-490F-A34C-E7BC9366800D}" destId="{764F77DF-09FA-479E-AFA1-728C70D0A8CB}" srcOrd="0" destOrd="0" presId="urn:microsoft.com/office/officeart/2005/8/layout/vProcess5"/>
    <dgm:cxn modelId="{DC4AEF96-C138-4465-9016-6695CEEDD95A}" type="presParOf" srcId="{E5DEFA87-E29A-490F-A34C-E7BC9366800D}" destId="{5CCDAC7D-6E2D-4877-B48B-C8670D38265D}" srcOrd="1" destOrd="0" presId="urn:microsoft.com/office/officeart/2005/8/layout/vProcess5"/>
    <dgm:cxn modelId="{E8D1892E-9440-4AEA-BD7E-D5CBC6EE2A7D}" type="presParOf" srcId="{E5DEFA87-E29A-490F-A34C-E7BC9366800D}" destId="{FE5DD163-DE2D-4112-8CE4-9C2ED41F7FBD}" srcOrd="2" destOrd="0" presId="urn:microsoft.com/office/officeart/2005/8/layout/vProcess5"/>
    <dgm:cxn modelId="{7E2E4B5A-F2F4-4769-B061-9D61C42160DD}" type="presParOf" srcId="{E5DEFA87-E29A-490F-A34C-E7BC9366800D}" destId="{8E1D57BF-C865-4623-9A22-93087C6C09D6}" srcOrd="3" destOrd="0" presId="urn:microsoft.com/office/officeart/2005/8/layout/vProcess5"/>
    <dgm:cxn modelId="{B9574FB2-AE69-483C-9F1F-92377FFE566A}" type="presParOf" srcId="{E5DEFA87-E29A-490F-A34C-E7BC9366800D}" destId="{5583AE67-5F3B-4EDA-93CB-A7C65AAA466D}" srcOrd="4" destOrd="0" presId="urn:microsoft.com/office/officeart/2005/8/layout/vProcess5"/>
    <dgm:cxn modelId="{B564BA6A-CB43-4FF4-8100-4C97F5CB4703}" type="presParOf" srcId="{E5DEFA87-E29A-490F-A34C-E7BC9366800D}" destId="{329EEEEF-83F7-449D-A443-57AB710B5C80}" srcOrd="5" destOrd="0" presId="urn:microsoft.com/office/officeart/2005/8/layout/vProcess5"/>
    <dgm:cxn modelId="{D11EB50B-67C3-4F2D-9FC3-96DBC02F227D}" type="presParOf" srcId="{E5DEFA87-E29A-490F-A34C-E7BC9366800D}" destId="{6E06BAB6-1737-499E-8EA1-C901D2D76C64}" srcOrd="6" destOrd="0" presId="urn:microsoft.com/office/officeart/2005/8/layout/vProcess5"/>
    <dgm:cxn modelId="{03827EB5-BED8-4979-AADE-2562CBA1E6EB}" type="presParOf" srcId="{E5DEFA87-E29A-490F-A34C-E7BC9366800D}" destId="{35D0A567-2722-4959-AA67-64E014C6FAA4}" srcOrd="7" destOrd="0" presId="urn:microsoft.com/office/officeart/2005/8/layout/vProcess5"/>
    <dgm:cxn modelId="{24DA41AB-41F8-479F-8953-5E2B7A5D94F9}" type="presParOf" srcId="{E5DEFA87-E29A-490F-A34C-E7BC9366800D}" destId="{FF4F3A6D-90D0-46D3-B62A-503EBE2B8C8D}" srcOrd="8" destOrd="0" presId="urn:microsoft.com/office/officeart/2005/8/layout/vProcess5"/>
    <dgm:cxn modelId="{41E61DBD-E4EA-469E-A080-6BB5E806F925}" type="presParOf" srcId="{E5DEFA87-E29A-490F-A34C-E7BC9366800D}" destId="{A6427DE0-6866-4C43-838A-AA2590510DDA}" srcOrd="9" destOrd="0" presId="urn:microsoft.com/office/officeart/2005/8/layout/vProcess5"/>
    <dgm:cxn modelId="{D584C163-F62B-4165-99BA-FB5A66C9D072}" type="presParOf" srcId="{E5DEFA87-E29A-490F-A34C-E7BC9366800D}" destId="{1480F467-0F2C-4AC4-9962-84607434723C}" srcOrd="10" destOrd="0" presId="urn:microsoft.com/office/officeart/2005/8/layout/vProcess5"/>
    <dgm:cxn modelId="{5391C0EB-D329-439A-A46C-FCC0CDEFAAE6}" type="presParOf" srcId="{E5DEFA87-E29A-490F-A34C-E7BC9366800D}" destId="{210E72B7-E3AC-453A-BC46-080C0B577A18}" srcOrd="11" destOrd="0" presId="urn:microsoft.com/office/officeart/2005/8/layout/vProcess5"/>
    <dgm:cxn modelId="{D79048FB-2DC6-4235-8CC3-5A245EB684FA}" type="presParOf" srcId="{E5DEFA87-E29A-490F-A34C-E7BC9366800D}" destId="{2D6D696B-0C64-4776-AFB7-7A2095FE52B7}" srcOrd="12" destOrd="0" presId="urn:microsoft.com/office/officeart/2005/8/layout/vProcess5"/>
    <dgm:cxn modelId="{D8580AC1-C621-4246-8092-F3B84F592B8F}" type="presParOf" srcId="{E5DEFA87-E29A-490F-A34C-E7BC9366800D}" destId="{981B3DAE-CB31-4B6A-9007-DCFFA0D64B68}" srcOrd="13" destOrd="0" presId="urn:microsoft.com/office/officeart/2005/8/layout/vProcess5"/>
    <dgm:cxn modelId="{F1521CC9-9DE7-4714-A907-FB9776087797}" type="presParOf" srcId="{E5DEFA87-E29A-490F-A34C-E7BC9366800D}" destId="{BFFDB219-EEBF-45E2-9462-DB546731C18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90104D-156B-46D2-A891-6397B80475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BEE74E-3AED-4072-BAC6-3698797A7360}">
      <dgm:prSet/>
      <dgm:spPr/>
      <dgm:t>
        <a:bodyPr/>
        <a:lstStyle/>
        <a:p>
          <a:r>
            <a:rPr lang="en-US" b="1" u="sng"/>
            <a:t>Glossary</a:t>
          </a:r>
          <a:endParaRPr lang="en-US"/>
        </a:p>
      </dgm:t>
    </dgm:pt>
    <dgm:pt modelId="{157232DF-6FD0-4EC0-9AB5-26925DBB345E}" type="parTrans" cxnId="{F0B62F83-BA44-418D-88DC-39B3F70558D4}">
      <dgm:prSet/>
      <dgm:spPr/>
      <dgm:t>
        <a:bodyPr/>
        <a:lstStyle/>
        <a:p>
          <a:endParaRPr lang="en-US"/>
        </a:p>
      </dgm:t>
    </dgm:pt>
    <dgm:pt modelId="{EE1AB675-8E99-48D2-A903-2059735B47BA}" type="sibTrans" cxnId="{F0B62F83-BA44-418D-88DC-39B3F70558D4}">
      <dgm:prSet/>
      <dgm:spPr/>
      <dgm:t>
        <a:bodyPr/>
        <a:lstStyle/>
        <a:p>
          <a:endParaRPr lang="en-US"/>
        </a:p>
      </dgm:t>
    </dgm:pt>
    <dgm:pt modelId="{977AC050-9751-474D-9AFE-61F36CA6676F}">
      <dgm:prSet/>
      <dgm:spPr/>
      <dgm:t>
        <a:bodyPr/>
        <a:lstStyle/>
        <a:p>
          <a:r>
            <a:rPr lang="en-US" b="1" dirty="0"/>
            <a:t>The Plan </a:t>
          </a:r>
          <a:r>
            <a:rPr lang="en-US" dirty="0"/>
            <a:t>– Procedural Rules and Regulations for the settlement of jurisdictional disputed in the construction industry.</a:t>
          </a:r>
        </a:p>
      </dgm:t>
    </dgm:pt>
    <dgm:pt modelId="{F5E80729-3746-4201-8F44-EE4B9D30736E}" type="parTrans" cxnId="{21DC73BA-E759-479E-8412-EB6D01907BB7}">
      <dgm:prSet/>
      <dgm:spPr/>
      <dgm:t>
        <a:bodyPr/>
        <a:lstStyle/>
        <a:p>
          <a:endParaRPr lang="en-US"/>
        </a:p>
      </dgm:t>
    </dgm:pt>
    <dgm:pt modelId="{EAC19DA9-7F85-4618-84D3-970626B9258F}" type="sibTrans" cxnId="{21DC73BA-E759-479E-8412-EB6D01907BB7}">
      <dgm:prSet/>
      <dgm:spPr/>
      <dgm:t>
        <a:bodyPr/>
        <a:lstStyle/>
        <a:p>
          <a:endParaRPr lang="en-US"/>
        </a:p>
      </dgm:t>
    </dgm:pt>
    <dgm:pt modelId="{40975321-CCB5-40FE-BB85-C9FD7F768550}">
      <dgm:prSet/>
      <dgm:spPr/>
      <dgm:t>
        <a:bodyPr/>
        <a:lstStyle/>
        <a:p>
          <a:r>
            <a:rPr lang="en-US" b="1"/>
            <a:t>SER</a:t>
          </a:r>
          <a:r>
            <a:rPr lang="en-US"/>
            <a:t>-Site Extension Request from the </a:t>
          </a:r>
          <a:r>
            <a:rPr lang="en-US" b="1"/>
            <a:t>N</a:t>
          </a:r>
          <a:r>
            <a:rPr lang="en-US"/>
            <a:t>ational </a:t>
          </a:r>
          <a:r>
            <a:rPr lang="en-US" b="1"/>
            <a:t>M</a:t>
          </a:r>
          <a:r>
            <a:rPr lang="en-US"/>
            <a:t>aintenance </a:t>
          </a:r>
          <a:r>
            <a:rPr lang="en-US" b="1"/>
            <a:t>A</a:t>
          </a:r>
          <a:r>
            <a:rPr lang="en-US"/>
            <a:t>ssociation.</a:t>
          </a:r>
        </a:p>
      </dgm:t>
    </dgm:pt>
    <dgm:pt modelId="{C751421A-3234-4245-B5F0-D1F56BCFB792}" type="parTrans" cxnId="{3058FDF9-7595-4BF0-8E24-110472774E99}">
      <dgm:prSet/>
      <dgm:spPr/>
      <dgm:t>
        <a:bodyPr/>
        <a:lstStyle/>
        <a:p>
          <a:endParaRPr lang="en-US"/>
        </a:p>
      </dgm:t>
    </dgm:pt>
    <dgm:pt modelId="{332C7428-BB20-47FB-8779-64E67B5DE7C1}" type="sibTrans" cxnId="{3058FDF9-7595-4BF0-8E24-110472774E99}">
      <dgm:prSet/>
      <dgm:spPr/>
      <dgm:t>
        <a:bodyPr/>
        <a:lstStyle/>
        <a:p>
          <a:endParaRPr lang="en-US"/>
        </a:p>
      </dgm:t>
    </dgm:pt>
    <dgm:pt modelId="{3C4EA209-6329-4D0B-A377-1EAF1FCA7D90}">
      <dgm:prSet/>
      <dgm:spPr/>
      <dgm:t>
        <a:bodyPr/>
        <a:lstStyle/>
        <a:p>
          <a:r>
            <a:rPr lang="en-US" b="1" dirty="0"/>
            <a:t>NCA</a:t>
          </a:r>
          <a:r>
            <a:rPr lang="en-US" dirty="0"/>
            <a:t>-National Construction Agreement </a:t>
          </a:r>
        </a:p>
      </dgm:t>
    </dgm:pt>
    <dgm:pt modelId="{21D21EA6-430C-4FAA-9E2B-F9F0A41364AC}" type="parTrans" cxnId="{6C3BCF54-AD45-4A73-9B81-3A8BDB3DF134}">
      <dgm:prSet/>
      <dgm:spPr/>
      <dgm:t>
        <a:bodyPr/>
        <a:lstStyle/>
        <a:p>
          <a:endParaRPr lang="en-US"/>
        </a:p>
      </dgm:t>
    </dgm:pt>
    <dgm:pt modelId="{048C1BC5-149C-4D47-8230-0A8542227F4A}" type="sibTrans" cxnId="{6C3BCF54-AD45-4A73-9B81-3A8BDB3DF134}">
      <dgm:prSet/>
      <dgm:spPr/>
      <dgm:t>
        <a:bodyPr/>
        <a:lstStyle/>
        <a:p>
          <a:endParaRPr lang="en-US"/>
        </a:p>
      </dgm:t>
    </dgm:pt>
    <dgm:pt modelId="{EEBA1131-A0A2-4A9E-BE36-D7CB50C0940E}">
      <dgm:prSet/>
      <dgm:spPr/>
      <dgm:t>
        <a:bodyPr/>
        <a:lstStyle/>
        <a:p>
          <a:r>
            <a:rPr lang="en-US" b="1"/>
            <a:t>GPPMA-</a:t>
          </a:r>
          <a:r>
            <a:rPr lang="en-US"/>
            <a:t>General President Project Maintenance Agreement</a:t>
          </a:r>
        </a:p>
      </dgm:t>
    </dgm:pt>
    <dgm:pt modelId="{4643C258-793E-44EC-9C2A-0BAC9F0DE79E}" type="parTrans" cxnId="{91D16673-8F9A-43F5-9B6D-278CDB74C51C}">
      <dgm:prSet/>
      <dgm:spPr/>
      <dgm:t>
        <a:bodyPr/>
        <a:lstStyle/>
        <a:p>
          <a:endParaRPr lang="en-US"/>
        </a:p>
      </dgm:t>
    </dgm:pt>
    <dgm:pt modelId="{FEA46549-9CB9-42BB-9458-CDC34538305A}" type="sibTrans" cxnId="{91D16673-8F9A-43F5-9B6D-278CDB74C51C}">
      <dgm:prSet/>
      <dgm:spPr/>
      <dgm:t>
        <a:bodyPr/>
        <a:lstStyle/>
        <a:p>
          <a:endParaRPr lang="en-US"/>
        </a:p>
      </dgm:t>
    </dgm:pt>
    <dgm:pt modelId="{BA8E70A2-7EFB-46B2-A152-BE73C0274B65}">
      <dgm:prSet/>
      <dgm:spPr/>
      <dgm:t>
        <a:bodyPr/>
        <a:lstStyle/>
        <a:p>
          <a:r>
            <a:rPr lang="en-US" b="1"/>
            <a:t>PLA</a:t>
          </a:r>
          <a:r>
            <a:rPr lang="en-US"/>
            <a:t>-Project Labor Agreement</a:t>
          </a:r>
        </a:p>
      </dgm:t>
    </dgm:pt>
    <dgm:pt modelId="{7E4C402A-E30B-4646-AD72-7151FC12B25A}" type="parTrans" cxnId="{E275B73D-7B15-4D34-B6A3-979F4C020C8B}">
      <dgm:prSet/>
      <dgm:spPr/>
      <dgm:t>
        <a:bodyPr/>
        <a:lstStyle/>
        <a:p>
          <a:endParaRPr lang="en-US"/>
        </a:p>
      </dgm:t>
    </dgm:pt>
    <dgm:pt modelId="{A7A56440-C3BD-4FF7-B5D3-BFA41D7BE807}" type="sibTrans" cxnId="{E275B73D-7B15-4D34-B6A3-979F4C020C8B}">
      <dgm:prSet/>
      <dgm:spPr/>
      <dgm:t>
        <a:bodyPr/>
        <a:lstStyle/>
        <a:p>
          <a:endParaRPr lang="en-US"/>
        </a:p>
      </dgm:t>
    </dgm:pt>
    <dgm:pt modelId="{447BAEAA-81B1-4535-819E-98D53EE3AFC0}">
      <dgm:prSet/>
      <dgm:spPr/>
      <dgm:t>
        <a:bodyPr/>
        <a:lstStyle/>
        <a:p>
          <a:r>
            <a:rPr lang="en-US" b="1"/>
            <a:t>Letter of Assent</a:t>
          </a:r>
          <a:r>
            <a:rPr lang="en-US"/>
            <a:t>-Binds the contractor to the terms of the agreement.</a:t>
          </a:r>
        </a:p>
      </dgm:t>
    </dgm:pt>
    <dgm:pt modelId="{560457E2-74FC-4C8F-B9FD-2D22B8B11A6D}" type="parTrans" cxnId="{70A17180-096E-485B-B4FB-AF231947D2A2}">
      <dgm:prSet/>
      <dgm:spPr/>
      <dgm:t>
        <a:bodyPr/>
        <a:lstStyle/>
        <a:p>
          <a:endParaRPr lang="en-US"/>
        </a:p>
      </dgm:t>
    </dgm:pt>
    <dgm:pt modelId="{2947892F-C6F1-4E75-8D5D-D5DA8C149570}" type="sibTrans" cxnId="{70A17180-096E-485B-B4FB-AF231947D2A2}">
      <dgm:prSet/>
      <dgm:spPr/>
      <dgm:t>
        <a:bodyPr/>
        <a:lstStyle/>
        <a:p>
          <a:endParaRPr lang="en-US"/>
        </a:p>
      </dgm:t>
    </dgm:pt>
    <dgm:pt modelId="{160BF4C9-B3B2-4DFC-8FD6-15B55BDD4782}">
      <dgm:prSet/>
      <dgm:spPr/>
      <dgm:t>
        <a:bodyPr/>
        <a:lstStyle/>
        <a:p>
          <a:r>
            <a:rPr lang="en-US" b="1"/>
            <a:t>Trust Agreement- </a:t>
          </a:r>
          <a:r>
            <a:rPr lang="en-US"/>
            <a:t>Is a legal binding document that serves as the governing document for a trust</a:t>
          </a:r>
        </a:p>
      </dgm:t>
    </dgm:pt>
    <dgm:pt modelId="{33EEE52D-1CB1-4BC0-9B7E-2C0498144BAF}" type="parTrans" cxnId="{EDD986FE-81D4-48BF-8507-1626FDE1EE4B}">
      <dgm:prSet/>
      <dgm:spPr/>
      <dgm:t>
        <a:bodyPr/>
        <a:lstStyle/>
        <a:p>
          <a:endParaRPr lang="en-US"/>
        </a:p>
      </dgm:t>
    </dgm:pt>
    <dgm:pt modelId="{ED938DB0-97D9-49C3-8275-7DB6C5049736}" type="sibTrans" cxnId="{EDD986FE-81D4-48BF-8507-1626FDE1EE4B}">
      <dgm:prSet/>
      <dgm:spPr/>
      <dgm:t>
        <a:bodyPr/>
        <a:lstStyle/>
        <a:p>
          <a:endParaRPr lang="en-US"/>
        </a:p>
      </dgm:t>
    </dgm:pt>
    <dgm:pt modelId="{851D6E24-80F2-4F90-BF05-2187832E6EC5}">
      <dgm:prSet/>
      <dgm:spPr/>
      <dgm:t>
        <a:bodyPr/>
        <a:lstStyle/>
        <a:p>
          <a:r>
            <a:rPr lang="en-US" b="1"/>
            <a:t>Pre Job-Briefs-</a:t>
          </a:r>
          <a:r>
            <a:rPr lang="en-US"/>
            <a:t>Mandatory, identify the craft with the scope</a:t>
          </a:r>
        </a:p>
      </dgm:t>
    </dgm:pt>
    <dgm:pt modelId="{B9D94291-E427-4D58-BA19-EE96EE5954E9}" type="parTrans" cxnId="{18EAB705-8D89-49B4-A29E-6CD6A87F7AE4}">
      <dgm:prSet/>
      <dgm:spPr/>
      <dgm:t>
        <a:bodyPr/>
        <a:lstStyle/>
        <a:p>
          <a:endParaRPr lang="en-US"/>
        </a:p>
      </dgm:t>
    </dgm:pt>
    <dgm:pt modelId="{670AAF46-4F2A-4E46-A2B0-64AA77241782}" type="sibTrans" cxnId="{18EAB705-8D89-49B4-A29E-6CD6A87F7AE4}">
      <dgm:prSet/>
      <dgm:spPr/>
      <dgm:t>
        <a:bodyPr/>
        <a:lstStyle/>
        <a:p>
          <a:endParaRPr lang="en-US"/>
        </a:p>
      </dgm:t>
    </dgm:pt>
    <dgm:pt modelId="{89D0A74C-21E2-4426-BED8-15A30ACD407F}">
      <dgm:prSet/>
      <dgm:spPr/>
      <dgm:t>
        <a:bodyPr/>
        <a:lstStyle/>
        <a:p>
          <a:r>
            <a:rPr lang="en-US" b="1"/>
            <a:t>Industry Advancement Funds-</a:t>
          </a:r>
          <a:r>
            <a:rPr lang="en-US"/>
            <a:t>Labor Management Cooperative Trusts</a:t>
          </a:r>
        </a:p>
      </dgm:t>
    </dgm:pt>
    <dgm:pt modelId="{89F0D840-66CE-43E5-B065-1CFB3933916C}" type="parTrans" cxnId="{60F588F5-B15D-49CB-A420-3C324868B42D}">
      <dgm:prSet/>
      <dgm:spPr/>
      <dgm:t>
        <a:bodyPr/>
        <a:lstStyle/>
        <a:p>
          <a:endParaRPr lang="en-US"/>
        </a:p>
      </dgm:t>
    </dgm:pt>
    <dgm:pt modelId="{206A62F6-C566-4706-98F4-1A0887654CE0}" type="sibTrans" cxnId="{60F588F5-B15D-49CB-A420-3C324868B42D}">
      <dgm:prSet/>
      <dgm:spPr/>
      <dgm:t>
        <a:bodyPr/>
        <a:lstStyle/>
        <a:p>
          <a:endParaRPr lang="en-US"/>
        </a:p>
      </dgm:t>
    </dgm:pt>
    <dgm:pt modelId="{E4DC1DEF-0C04-4D7B-9CE0-3B56054E3DAE}">
      <dgm:prSet/>
      <dgm:spPr/>
      <dgm:t>
        <a:bodyPr/>
        <a:lstStyle/>
        <a:p>
          <a:r>
            <a:rPr lang="en-US" b="1"/>
            <a:t>Addendum</a:t>
          </a:r>
          <a:r>
            <a:rPr lang="en-US"/>
            <a:t>-Additional material added to the agreement to clarify or supplement.</a:t>
          </a:r>
        </a:p>
      </dgm:t>
    </dgm:pt>
    <dgm:pt modelId="{0449F415-DADC-4F02-9CD6-A07086B806D6}" type="parTrans" cxnId="{22B7A6A4-F87B-421E-9987-BF78D91DCA5B}">
      <dgm:prSet/>
      <dgm:spPr/>
      <dgm:t>
        <a:bodyPr/>
        <a:lstStyle/>
        <a:p>
          <a:endParaRPr lang="en-US"/>
        </a:p>
      </dgm:t>
    </dgm:pt>
    <dgm:pt modelId="{EF481249-2D13-4A1E-857E-06F67FF36D06}" type="sibTrans" cxnId="{22B7A6A4-F87B-421E-9987-BF78D91DCA5B}">
      <dgm:prSet/>
      <dgm:spPr/>
      <dgm:t>
        <a:bodyPr/>
        <a:lstStyle/>
        <a:p>
          <a:endParaRPr lang="en-US"/>
        </a:p>
      </dgm:t>
    </dgm:pt>
    <dgm:pt modelId="{EDFD2469-9435-4CEB-9C7F-C4D7865F6F5F}">
      <dgm:prSet/>
      <dgm:spPr/>
      <dgm:t>
        <a:bodyPr/>
        <a:lstStyle/>
        <a:p>
          <a:r>
            <a:rPr lang="en-US" b="1"/>
            <a:t>Tripartite</a:t>
          </a:r>
          <a:r>
            <a:rPr lang="en-US"/>
            <a:t>-Owner , Contractors, and Building Trades</a:t>
          </a:r>
        </a:p>
      </dgm:t>
    </dgm:pt>
    <dgm:pt modelId="{7B93760B-CD3A-4462-9890-8B826A36A2A2}" type="parTrans" cxnId="{06AFE58C-3112-4B87-BD34-A358149320A0}">
      <dgm:prSet/>
      <dgm:spPr/>
      <dgm:t>
        <a:bodyPr/>
        <a:lstStyle/>
        <a:p>
          <a:endParaRPr lang="en-US"/>
        </a:p>
      </dgm:t>
    </dgm:pt>
    <dgm:pt modelId="{75972CAE-019C-47C3-A46E-CD7301F5784E}" type="sibTrans" cxnId="{06AFE58C-3112-4B87-BD34-A358149320A0}">
      <dgm:prSet/>
      <dgm:spPr/>
      <dgm:t>
        <a:bodyPr/>
        <a:lstStyle/>
        <a:p>
          <a:endParaRPr lang="en-US"/>
        </a:p>
      </dgm:t>
    </dgm:pt>
    <dgm:pt modelId="{08B8BA80-7529-4559-B57B-8A562B8F01E2}">
      <dgm:prSet/>
      <dgm:spPr/>
      <dgm:t>
        <a:bodyPr/>
        <a:lstStyle/>
        <a:p>
          <a:r>
            <a:rPr lang="en-US" b="1" dirty="0"/>
            <a:t>Yellow Card /Project- </a:t>
          </a:r>
          <a:r>
            <a:rPr lang="en-US" b="0" dirty="0"/>
            <a:t>Only work within the project scope is covered by NMA</a:t>
          </a:r>
        </a:p>
      </dgm:t>
    </dgm:pt>
    <dgm:pt modelId="{9B35BB5E-01C0-41E6-9E67-0AD2EAB6EE3E}" type="parTrans" cxnId="{912152FD-B5A0-47B0-9724-6AFD985C76B1}">
      <dgm:prSet/>
      <dgm:spPr/>
      <dgm:t>
        <a:bodyPr/>
        <a:lstStyle/>
        <a:p>
          <a:endParaRPr lang="en-US"/>
        </a:p>
      </dgm:t>
    </dgm:pt>
    <dgm:pt modelId="{27E701B0-AAAD-4F13-A8CF-2DFB043C3529}" type="sibTrans" cxnId="{912152FD-B5A0-47B0-9724-6AFD985C76B1}">
      <dgm:prSet/>
      <dgm:spPr/>
      <dgm:t>
        <a:bodyPr/>
        <a:lstStyle/>
        <a:p>
          <a:endParaRPr lang="en-US"/>
        </a:p>
      </dgm:t>
    </dgm:pt>
    <dgm:pt modelId="{A2A0B7BC-8F84-42F9-B340-604F788BBAC6}">
      <dgm:prSet/>
      <dgm:spPr/>
      <dgm:t>
        <a:bodyPr/>
        <a:lstStyle/>
        <a:p>
          <a:r>
            <a:rPr lang="en-US" b="1" dirty="0"/>
            <a:t>Yellow Card / Site- </a:t>
          </a:r>
          <a:r>
            <a:rPr lang="en-US" dirty="0"/>
            <a:t>Only requested by owners only all work will be preformed by the Building Trades</a:t>
          </a:r>
        </a:p>
      </dgm:t>
    </dgm:pt>
    <dgm:pt modelId="{749C0597-6211-4CCB-B948-703A4760C1C8}" type="parTrans" cxnId="{9A385A9F-6ACE-441E-9770-B6A3927086C7}">
      <dgm:prSet/>
      <dgm:spPr/>
      <dgm:t>
        <a:bodyPr/>
        <a:lstStyle/>
        <a:p>
          <a:endParaRPr lang="en-US"/>
        </a:p>
      </dgm:t>
    </dgm:pt>
    <dgm:pt modelId="{C8F87135-E44C-4884-944F-F11D25E5F025}" type="sibTrans" cxnId="{9A385A9F-6ACE-441E-9770-B6A3927086C7}">
      <dgm:prSet/>
      <dgm:spPr/>
      <dgm:t>
        <a:bodyPr/>
        <a:lstStyle/>
        <a:p>
          <a:endParaRPr lang="en-US"/>
        </a:p>
      </dgm:t>
    </dgm:pt>
    <dgm:pt modelId="{09D11010-96F4-41F3-9AA2-A72915896E7B}">
      <dgm:prSet/>
      <dgm:spPr/>
      <dgm:t>
        <a:bodyPr/>
        <a:lstStyle/>
        <a:p>
          <a:r>
            <a:rPr lang="en-US" b="1" dirty="0"/>
            <a:t>NMA</a:t>
          </a:r>
          <a:r>
            <a:rPr lang="en-US" dirty="0"/>
            <a:t>-National Maintenance Agreement </a:t>
          </a:r>
        </a:p>
      </dgm:t>
    </dgm:pt>
    <dgm:pt modelId="{A7CE723F-A78F-455D-B4A0-C129203552BC}" type="parTrans" cxnId="{9E98EBB9-0DAC-4F1D-910E-9C286FE5F9FB}">
      <dgm:prSet/>
      <dgm:spPr/>
    </dgm:pt>
    <dgm:pt modelId="{AE7518D3-D1A5-4D95-9C3D-924237DF28D0}" type="sibTrans" cxnId="{9E98EBB9-0DAC-4F1D-910E-9C286FE5F9FB}">
      <dgm:prSet/>
      <dgm:spPr/>
    </dgm:pt>
    <dgm:pt modelId="{220230F8-61B2-40F3-9A3C-889825D1D51C}" type="pres">
      <dgm:prSet presAssocID="{6890104D-156B-46D2-A891-6397B8047538}" presName="linear" presStyleCnt="0">
        <dgm:presLayoutVars>
          <dgm:animLvl val="lvl"/>
          <dgm:resizeHandles val="exact"/>
        </dgm:presLayoutVars>
      </dgm:prSet>
      <dgm:spPr/>
    </dgm:pt>
    <dgm:pt modelId="{BE5263BB-AFE0-42C1-BB88-E46DB38ACA03}" type="pres">
      <dgm:prSet presAssocID="{C4BEE74E-3AED-4072-BAC6-3698797A7360}" presName="parentText" presStyleLbl="node1" presStyleIdx="0" presStyleCnt="15">
        <dgm:presLayoutVars>
          <dgm:chMax val="0"/>
          <dgm:bulletEnabled val="1"/>
        </dgm:presLayoutVars>
      </dgm:prSet>
      <dgm:spPr/>
    </dgm:pt>
    <dgm:pt modelId="{3E1A149B-D2E7-4337-81B8-820BDC6C8D9A}" type="pres">
      <dgm:prSet presAssocID="{EE1AB675-8E99-48D2-A903-2059735B47BA}" presName="spacer" presStyleCnt="0"/>
      <dgm:spPr/>
    </dgm:pt>
    <dgm:pt modelId="{632B5CAF-649E-4507-92D5-0D85376F1026}" type="pres">
      <dgm:prSet presAssocID="{977AC050-9751-474D-9AFE-61F36CA6676F}" presName="parentText" presStyleLbl="node1" presStyleIdx="1" presStyleCnt="15">
        <dgm:presLayoutVars>
          <dgm:chMax val="0"/>
          <dgm:bulletEnabled val="1"/>
        </dgm:presLayoutVars>
      </dgm:prSet>
      <dgm:spPr/>
    </dgm:pt>
    <dgm:pt modelId="{B7C4FE6D-DFCD-4C96-AF65-402BA50B001A}" type="pres">
      <dgm:prSet presAssocID="{EAC19DA9-7F85-4618-84D3-970626B9258F}" presName="spacer" presStyleCnt="0"/>
      <dgm:spPr/>
    </dgm:pt>
    <dgm:pt modelId="{76724C9E-69E8-4AC8-AB56-F6F6E02BC84D}" type="pres">
      <dgm:prSet presAssocID="{09D11010-96F4-41F3-9AA2-A72915896E7B}" presName="parentText" presStyleLbl="node1" presStyleIdx="2" presStyleCnt="15" custLinFactNeighborY="4">
        <dgm:presLayoutVars>
          <dgm:chMax val="0"/>
          <dgm:bulletEnabled val="1"/>
        </dgm:presLayoutVars>
      </dgm:prSet>
      <dgm:spPr/>
    </dgm:pt>
    <dgm:pt modelId="{4248E6E9-B94B-4490-B2AA-A6BED2D3099F}" type="pres">
      <dgm:prSet presAssocID="{AE7518D3-D1A5-4D95-9C3D-924237DF28D0}" presName="spacer" presStyleCnt="0"/>
      <dgm:spPr/>
    </dgm:pt>
    <dgm:pt modelId="{15402C00-E8F1-4544-9CF6-8AB49D1AB979}" type="pres">
      <dgm:prSet presAssocID="{40975321-CCB5-40FE-BB85-C9FD7F768550}" presName="parentText" presStyleLbl="node1" presStyleIdx="3" presStyleCnt="15">
        <dgm:presLayoutVars>
          <dgm:chMax val="0"/>
          <dgm:bulletEnabled val="1"/>
        </dgm:presLayoutVars>
      </dgm:prSet>
      <dgm:spPr/>
    </dgm:pt>
    <dgm:pt modelId="{9B6823EE-E02E-4715-85C6-9FC0D2FD766A}" type="pres">
      <dgm:prSet presAssocID="{332C7428-BB20-47FB-8779-64E67B5DE7C1}" presName="spacer" presStyleCnt="0"/>
      <dgm:spPr/>
    </dgm:pt>
    <dgm:pt modelId="{E68E69DB-7778-4063-B59F-364DC1904637}" type="pres">
      <dgm:prSet presAssocID="{3C4EA209-6329-4D0B-A377-1EAF1FCA7D90}" presName="parentText" presStyleLbl="node1" presStyleIdx="4" presStyleCnt="15">
        <dgm:presLayoutVars>
          <dgm:chMax val="0"/>
          <dgm:bulletEnabled val="1"/>
        </dgm:presLayoutVars>
      </dgm:prSet>
      <dgm:spPr/>
    </dgm:pt>
    <dgm:pt modelId="{A47B1CA0-4FAC-4DCE-B22C-42ECDEF7E958}" type="pres">
      <dgm:prSet presAssocID="{048C1BC5-149C-4D47-8230-0A8542227F4A}" presName="spacer" presStyleCnt="0"/>
      <dgm:spPr/>
    </dgm:pt>
    <dgm:pt modelId="{13776ED5-6438-40B6-8CB8-2A552FBC8835}" type="pres">
      <dgm:prSet presAssocID="{EEBA1131-A0A2-4A9E-BE36-D7CB50C0940E}" presName="parentText" presStyleLbl="node1" presStyleIdx="5" presStyleCnt="15">
        <dgm:presLayoutVars>
          <dgm:chMax val="0"/>
          <dgm:bulletEnabled val="1"/>
        </dgm:presLayoutVars>
      </dgm:prSet>
      <dgm:spPr/>
    </dgm:pt>
    <dgm:pt modelId="{61626E39-1DFB-44ED-91B4-6BFA3A2CC678}" type="pres">
      <dgm:prSet presAssocID="{FEA46549-9CB9-42BB-9458-CDC34538305A}" presName="spacer" presStyleCnt="0"/>
      <dgm:spPr/>
    </dgm:pt>
    <dgm:pt modelId="{68C74BFE-F1C4-4E5E-8E3A-A914F6F8D600}" type="pres">
      <dgm:prSet presAssocID="{BA8E70A2-7EFB-46B2-A152-BE73C0274B65}" presName="parentText" presStyleLbl="node1" presStyleIdx="6" presStyleCnt="15">
        <dgm:presLayoutVars>
          <dgm:chMax val="0"/>
          <dgm:bulletEnabled val="1"/>
        </dgm:presLayoutVars>
      </dgm:prSet>
      <dgm:spPr/>
    </dgm:pt>
    <dgm:pt modelId="{5AE2C156-DB88-4CA2-A7B1-C2799343D019}" type="pres">
      <dgm:prSet presAssocID="{A7A56440-C3BD-4FF7-B5D3-BFA41D7BE807}" presName="spacer" presStyleCnt="0"/>
      <dgm:spPr/>
    </dgm:pt>
    <dgm:pt modelId="{444FAB51-644E-485A-A7AD-2BD2EEF80CA3}" type="pres">
      <dgm:prSet presAssocID="{447BAEAA-81B1-4535-819E-98D53EE3AFC0}" presName="parentText" presStyleLbl="node1" presStyleIdx="7" presStyleCnt="15">
        <dgm:presLayoutVars>
          <dgm:chMax val="0"/>
          <dgm:bulletEnabled val="1"/>
        </dgm:presLayoutVars>
      </dgm:prSet>
      <dgm:spPr/>
    </dgm:pt>
    <dgm:pt modelId="{F87535B3-D19B-430B-8F16-6FC2B081C735}" type="pres">
      <dgm:prSet presAssocID="{2947892F-C6F1-4E75-8D5D-D5DA8C149570}" presName="spacer" presStyleCnt="0"/>
      <dgm:spPr/>
    </dgm:pt>
    <dgm:pt modelId="{D78B90DC-A4CC-4286-9912-AC01A5ED6068}" type="pres">
      <dgm:prSet presAssocID="{160BF4C9-B3B2-4DFC-8FD6-15B55BDD4782}" presName="parentText" presStyleLbl="node1" presStyleIdx="8" presStyleCnt="15">
        <dgm:presLayoutVars>
          <dgm:chMax val="0"/>
          <dgm:bulletEnabled val="1"/>
        </dgm:presLayoutVars>
      </dgm:prSet>
      <dgm:spPr/>
    </dgm:pt>
    <dgm:pt modelId="{6B2C881A-B352-45AA-B27E-AC1F3C9CF50D}" type="pres">
      <dgm:prSet presAssocID="{ED938DB0-97D9-49C3-8275-7DB6C5049736}" presName="spacer" presStyleCnt="0"/>
      <dgm:spPr/>
    </dgm:pt>
    <dgm:pt modelId="{8FCA4B5E-EBA9-4DF6-8401-84A440696446}" type="pres">
      <dgm:prSet presAssocID="{851D6E24-80F2-4F90-BF05-2187832E6EC5}" presName="parentText" presStyleLbl="node1" presStyleIdx="9" presStyleCnt="15">
        <dgm:presLayoutVars>
          <dgm:chMax val="0"/>
          <dgm:bulletEnabled val="1"/>
        </dgm:presLayoutVars>
      </dgm:prSet>
      <dgm:spPr/>
    </dgm:pt>
    <dgm:pt modelId="{A30D8AB2-9AFE-4AF9-8CE7-E73AF2B8B128}" type="pres">
      <dgm:prSet presAssocID="{670AAF46-4F2A-4E46-A2B0-64AA77241782}" presName="spacer" presStyleCnt="0"/>
      <dgm:spPr/>
    </dgm:pt>
    <dgm:pt modelId="{1A117425-7E77-40C8-B9F3-130A31B1D4CF}" type="pres">
      <dgm:prSet presAssocID="{89D0A74C-21E2-4426-BED8-15A30ACD407F}" presName="parentText" presStyleLbl="node1" presStyleIdx="10" presStyleCnt="15">
        <dgm:presLayoutVars>
          <dgm:chMax val="0"/>
          <dgm:bulletEnabled val="1"/>
        </dgm:presLayoutVars>
      </dgm:prSet>
      <dgm:spPr/>
    </dgm:pt>
    <dgm:pt modelId="{175AD806-4350-4BF6-949A-7FB53954FB03}" type="pres">
      <dgm:prSet presAssocID="{206A62F6-C566-4706-98F4-1A0887654CE0}" presName="spacer" presStyleCnt="0"/>
      <dgm:spPr/>
    </dgm:pt>
    <dgm:pt modelId="{8C8E2CBC-B235-4F28-8F66-6349E16ADFCD}" type="pres">
      <dgm:prSet presAssocID="{E4DC1DEF-0C04-4D7B-9CE0-3B56054E3DAE}" presName="parentText" presStyleLbl="node1" presStyleIdx="11" presStyleCnt="15">
        <dgm:presLayoutVars>
          <dgm:chMax val="0"/>
          <dgm:bulletEnabled val="1"/>
        </dgm:presLayoutVars>
      </dgm:prSet>
      <dgm:spPr/>
    </dgm:pt>
    <dgm:pt modelId="{691FB93F-11EB-44A6-9E64-5B4411F7E2A7}" type="pres">
      <dgm:prSet presAssocID="{EF481249-2D13-4A1E-857E-06F67FF36D06}" presName="spacer" presStyleCnt="0"/>
      <dgm:spPr/>
    </dgm:pt>
    <dgm:pt modelId="{9A59FDF5-3E04-446F-8C00-671A4C7851D2}" type="pres">
      <dgm:prSet presAssocID="{EDFD2469-9435-4CEB-9C7F-C4D7865F6F5F}" presName="parentText" presStyleLbl="node1" presStyleIdx="12" presStyleCnt="15">
        <dgm:presLayoutVars>
          <dgm:chMax val="0"/>
          <dgm:bulletEnabled val="1"/>
        </dgm:presLayoutVars>
      </dgm:prSet>
      <dgm:spPr/>
    </dgm:pt>
    <dgm:pt modelId="{7F8770D7-F351-434F-8705-6C3E9EDD5F42}" type="pres">
      <dgm:prSet presAssocID="{75972CAE-019C-47C3-A46E-CD7301F5784E}" presName="spacer" presStyleCnt="0"/>
      <dgm:spPr/>
    </dgm:pt>
    <dgm:pt modelId="{06377144-7221-4901-90D2-8BDDBA5A8955}" type="pres">
      <dgm:prSet presAssocID="{08B8BA80-7529-4559-B57B-8A562B8F01E2}" presName="parentText" presStyleLbl="node1" presStyleIdx="13" presStyleCnt="15" custLinFactNeighborX="299">
        <dgm:presLayoutVars>
          <dgm:chMax val="0"/>
          <dgm:bulletEnabled val="1"/>
        </dgm:presLayoutVars>
      </dgm:prSet>
      <dgm:spPr/>
    </dgm:pt>
    <dgm:pt modelId="{93DE4219-FA50-47E0-9D6B-1B40206E4590}" type="pres">
      <dgm:prSet presAssocID="{27E701B0-AAAD-4F13-A8CF-2DFB043C3529}" presName="spacer" presStyleCnt="0"/>
      <dgm:spPr/>
    </dgm:pt>
    <dgm:pt modelId="{20B7E81F-10BE-4438-BE0C-D4FC8E2B493A}" type="pres">
      <dgm:prSet presAssocID="{A2A0B7BC-8F84-42F9-B340-604F788BBAC6}" presName="parentText" presStyleLbl="node1" presStyleIdx="14" presStyleCnt="15">
        <dgm:presLayoutVars>
          <dgm:chMax val="0"/>
          <dgm:bulletEnabled val="1"/>
        </dgm:presLayoutVars>
      </dgm:prSet>
      <dgm:spPr/>
    </dgm:pt>
  </dgm:ptLst>
  <dgm:cxnLst>
    <dgm:cxn modelId="{18EAB705-8D89-49B4-A29E-6CD6A87F7AE4}" srcId="{6890104D-156B-46D2-A891-6397B8047538}" destId="{851D6E24-80F2-4F90-BF05-2187832E6EC5}" srcOrd="9" destOrd="0" parTransId="{B9D94291-E427-4D58-BA19-EE96EE5954E9}" sibTransId="{670AAF46-4F2A-4E46-A2B0-64AA77241782}"/>
    <dgm:cxn modelId="{91B0521A-DA0A-40FE-8979-8FF453ED08D6}" type="presOf" srcId="{EEBA1131-A0A2-4A9E-BE36-D7CB50C0940E}" destId="{13776ED5-6438-40B6-8CB8-2A552FBC8835}" srcOrd="0" destOrd="0" presId="urn:microsoft.com/office/officeart/2005/8/layout/vList2"/>
    <dgm:cxn modelId="{B4831721-8252-4791-9FBE-DC01BA997E56}" type="presOf" srcId="{EDFD2469-9435-4CEB-9C7F-C4D7865F6F5F}" destId="{9A59FDF5-3E04-446F-8C00-671A4C7851D2}" srcOrd="0" destOrd="0" presId="urn:microsoft.com/office/officeart/2005/8/layout/vList2"/>
    <dgm:cxn modelId="{D489FD24-62B6-4CFC-AC0B-EAE79925D8BA}" type="presOf" srcId="{89D0A74C-21E2-4426-BED8-15A30ACD407F}" destId="{1A117425-7E77-40C8-B9F3-130A31B1D4CF}" srcOrd="0" destOrd="0" presId="urn:microsoft.com/office/officeart/2005/8/layout/vList2"/>
    <dgm:cxn modelId="{AFC42C36-B12B-4E36-85FC-52C332C484F7}" type="presOf" srcId="{C4BEE74E-3AED-4072-BAC6-3698797A7360}" destId="{BE5263BB-AFE0-42C1-BB88-E46DB38ACA03}" srcOrd="0" destOrd="0" presId="urn:microsoft.com/office/officeart/2005/8/layout/vList2"/>
    <dgm:cxn modelId="{E275B73D-7B15-4D34-B6A3-979F4C020C8B}" srcId="{6890104D-156B-46D2-A891-6397B8047538}" destId="{BA8E70A2-7EFB-46B2-A152-BE73C0274B65}" srcOrd="6" destOrd="0" parTransId="{7E4C402A-E30B-4646-AD72-7151FC12B25A}" sibTransId="{A7A56440-C3BD-4FF7-B5D3-BFA41D7BE807}"/>
    <dgm:cxn modelId="{F0EFB448-97CD-4A6D-8A3E-1FB7138DF9E7}" type="presOf" srcId="{40975321-CCB5-40FE-BB85-C9FD7F768550}" destId="{15402C00-E8F1-4544-9CF6-8AB49D1AB979}" srcOrd="0" destOrd="0" presId="urn:microsoft.com/office/officeart/2005/8/layout/vList2"/>
    <dgm:cxn modelId="{6571046A-91EA-443D-9EA1-CB848F0AF62A}" type="presOf" srcId="{09D11010-96F4-41F3-9AA2-A72915896E7B}" destId="{76724C9E-69E8-4AC8-AB56-F6F6E02BC84D}" srcOrd="0" destOrd="0" presId="urn:microsoft.com/office/officeart/2005/8/layout/vList2"/>
    <dgm:cxn modelId="{91D16673-8F9A-43F5-9B6D-278CDB74C51C}" srcId="{6890104D-156B-46D2-A891-6397B8047538}" destId="{EEBA1131-A0A2-4A9E-BE36-D7CB50C0940E}" srcOrd="5" destOrd="0" parTransId="{4643C258-793E-44EC-9C2A-0BAC9F0DE79E}" sibTransId="{FEA46549-9CB9-42BB-9458-CDC34538305A}"/>
    <dgm:cxn modelId="{6C3BCF54-AD45-4A73-9B81-3A8BDB3DF134}" srcId="{6890104D-156B-46D2-A891-6397B8047538}" destId="{3C4EA209-6329-4D0B-A377-1EAF1FCA7D90}" srcOrd="4" destOrd="0" parTransId="{21D21EA6-430C-4FAA-9E2B-F9F0A41364AC}" sibTransId="{048C1BC5-149C-4D47-8230-0A8542227F4A}"/>
    <dgm:cxn modelId="{1C419B7D-B1F2-4897-B32F-6EADE7DA12AA}" type="presOf" srcId="{851D6E24-80F2-4F90-BF05-2187832E6EC5}" destId="{8FCA4B5E-EBA9-4DF6-8401-84A440696446}" srcOrd="0" destOrd="0" presId="urn:microsoft.com/office/officeart/2005/8/layout/vList2"/>
    <dgm:cxn modelId="{70A17180-096E-485B-B4FB-AF231947D2A2}" srcId="{6890104D-156B-46D2-A891-6397B8047538}" destId="{447BAEAA-81B1-4535-819E-98D53EE3AFC0}" srcOrd="7" destOrd="0" parTransId="{560457E2-74FC-4C8F-B9FD-2D22B8B11A6D}" sibTransId="{2947892F-C6F1-4E75-8D5D-D5DA8C149570}"/>
    <dgm:cxn modelId="{F0B62F83-BA44-418D-88DC-39B3F70558D4}" srcId="{6890104D-156B-46D2-A891-6397B8047538}" destId="{C4BEE74E-3AED-4072-BAC6-3698797A7360}" srcOrd="0" destOrd="0" parTransId="{157232DF-6FD0-4EC0-9AB5-26925DBB345E}" sibTransId="{EE1AB675-8E99-48D2-A903-2059735B47BA}"/>
    <dgm:cxn modelId="{06AFE58C-3112-4B87-BD34-A358149320A0}" srcId="{6890104D-156B-46D2-A891-6397B8047538}" destId="{EDFD2469-9435-4CEB-9C7F-C4D7865F6F5F}" srcOrd="12" destOrd="0" parTransId="{7B93760B-CD3A-4462-9890-8B826A36A2A2}" sibTransId="{75972CAE-019C-47C3-A46E-CD7301F5784E}"/>
    <dgm:cxn modelId="{E6190294-12C9-411C-AB77-D1DC1F836DD0}" type="presOf" srcId="{977AC050-9751-474D-9AFE-61F36CA6676F}" destId="{632B5CAF-649E-4507-92D5-0D85376F1026}" srcOrd="0" destOrd="0" presId="urn:microsoft.com/office/officeart/2005/8/layout/vList2"/>
    <dgm:cxn modelId="{6D87319D-47A7-42DE-8050-80C8735E71CB}" type="presOf" srcId="{BA8E70A2-7EFB-46B2-A152-BE73C0274B65}" destId="{68C74BFE-F1C4-4E5E-8E3A-A914F6F8D600}" srcOrd="0" destOrd="0" presId="urn:microsoft.com/office/officeart/2005/8/layout/vList2"/>
    <dgm:cxn modelId="{9A385A9F-6ACE-441E-9770-B6A3927086C7}" srcId="{6890104D-156B-46D2-A891-6397B8047538}" destId="{A2A0B7BC-8F84-42F9-B340-604F788BBAC6}" srcOrd="14" destOrd="0" parTransId="{749C0597-6211-4CCB-B948-703A4760C1C8}" sibTransId="{C8F87135-E44C-4884-944F-F11D25E5F025}"/>
    <dgm:cxn modelId="{EAA197A2-E1F6-4B9F-A978-73EC3CF0E9F2}" type="presOf" srcId="{6890104D-156B-46D2-A891-6397B8047538}" destId="{220230F8-61B2-40F3-9A3C-889825D1D51C}" srcOrd="0" destOrd="0" presId="urn:microsoft.com/office/officeart/2005/8/layout/vList2"/>
    <dgm:cxn modelId="{22B7A6A4-F87B-421E-9987-BF78D91DCA5B}" srcId="{6890104D-156B-46D2-A891-6397B8047538}" destId="{E4DC1DEF-0C04-4D7B-9CE0-3B56054E3DAE}" srcOrd="11" destOrd="0" parTransId="{0449F415-DADC-4F02-9CD6-A07086B806D6}" sibTransId="{EF481249-2D13-4A1E-857E-06F67FF36D06}"/>
    <dgm:cxn modelId="{23E985B2-2779-45D4-8659-53009A619E3E}" type="presOf" srcId="{08B8BA80-7529-4559-B57B-8A562B8F01E2}" destId="{06377144-7221-4901-90D2-8BDDBA5A8955}" srcOrd="0" destOrd="0" presId="urn:microsoft.com/office/officeart/2005/8/layout/vList2"/>
    <dgm:cxn modelId="{9E98EBB9-0DAC-4F1D-910E-9C286FE5F9FB}" srcId="{6890104D-156B-46D2-A891-6397B8047538}" destId="{09D11010-96F4-41F3-9AA2-A72915896E7B}" srcOrd="2" destOrd="0" parTransId="{A7CE723F-A78F-455D-B4A0-C129203552BC}" sibTransId="{AE7518D3-D1A5-4D95-9C3D-924237DF28D0}"/>
    <dgm:cxn modelId="{21DC73BA-E759-479E-8412-EB6D01907BB7}" srcId="{6890104D-156B-46D2-A891-6397B8047538}" destId="{977AC050-9751-474D-9AFE-61F36CA6676F}" srcOrd="1" destOrd="0" parTransId="{F5E80729-3746-4201-8F44-EE4B9D30736E}" sibTransId="{EAC19DA9-7F85-4618-84D3-970626B9258F}"/>
    <dgm:cxn modelId="{589DE2C7-1750-41C5-BDED-48E6E8585B43}" type="presOf" srcId="{447BAEAA-81B1-4535-819E-98D53EE3AFC0}" destId="{444FAB51-644E-485A-A7AD-2BD2EEF80CA3}" srcOrd="0" destOrd="0" presId="urn:microsoft.com/office/officeart/2005/8/layout/vList2"/>
    <dgm:cxn modelId="{FBB160C9-18E1-439E-A121-EF7537C5ABB9}" type="presOf" srcId="{E4DC1DEF-0C04-4D7B-9CE0-3B56054E3DAE}" destId="{8C8E2CBC-B235-4F28-8F66-6349E16ADFCD}" srcOrd="0" destOrd="0" presId="urn:microsoft.com/office/officeart/2005/8/layout/vList2"/>
    <dgm:cxn modelId="{ACFC67D6-A588-41F8-8C31-23D5CE555E5A}" type="presOf" srcId="{3C4EA209-6329-4D0B-A377-1EAF1FCA7D90}" destId="{E68E69DB-7778-4063-B59F-364DC1904637}" srcOrd="0" destOrd="0" presId="urn:microsoft.com/office/officeart/2005/8/layout/vList2"/>
    <dgm:cxn modelId="{6875DEF1-B534-4F72-A4AD-70C684AF5CCB}" type="presOf" srcId="{160BF4C9-B3B2-4DFC-8FD6-15B55BDD4782}" destId="{D78B90DC-A4CC-4286-9912-AC01A5ED6068}" srcOrd="0" destOrd="0" presId="urn:microsoft.com/office/officeart/2005/8/layout/vList2"/>
    <dgm:cxn modelId="{60F588F5-B15D-49CB-A420-3C324868B42D}" srcId="{6890104D-156B-46D2-A891-6397B8047538}" destId="{89D0A74C-21E2-4426-BED8-15A30ACD407F}" srcOrd="10" destOrd="0" parTransId="{89F0D840-66CE-43E5-B065-1CFB3933916C}" sibTransId="{206A62F6-C566-4706-98F4-1A0887654CE0}"/>
    <dgm:cxn modelId="{3058FDF9-7595-4BF0-8E24-110472774E99}" srcId="{6890104D-156B-46D2-A891-6397B8047538}" destId="{40975321-CCB5-40FE-BB85-C9FD7F768550}" srcOrd="3" destOrd="0" parTransId="{C751421A-3234-4245-B5F0-D1F56BCFB792}" sibTransId="{332C7428-BB20-47FB-8779-64E67B5DE7C1}"/>
    <dgm:cxn modelId="{912152FD-B5A0-47B0-9724-6AFD985C76B1}" srcId="{6890104D-156B-46D2-A891-6397B8047538}" destId="{08B8BA80-7529-4559-B57B-8A562B8F01E2}" srcOrd="13" destOrd="0" parTransId="{9B35BB5E-01C0-41E6-9E67-0AD2EAB6EE3E}" sibTransId="{27E701B0-AAAD-4F13-A8CF-2DFB043C3529}"/>
    <dgm:cxn modelId="{0A0381FD-0FEE-4FFC-AD0E-F6A4A8FC1B29}" type="presOf" srcId="{A2A0B7BC-8F84-42F9-B340-604F788BBAC6}" destId="{20B7E81F-10BE-4438-BE0C-D4FC8E2B493A}" srcOrd="0" destOrd="0" presId="urn:microsoft.com/office/officeart/2005/8/layout/vList2"/>
    <dgm:cxn modelId="{EDD986FE-81D4-48BF-8507-1626FDE1EE4B}" srcId="{6890104D-156B-46D2-A891-6397B8047538}" destId="{160BF4C9-B3B2-4DFC-8FD6-15B55BDD4782}" srcOrd="8" destOrd="0" parTransId="{33EEE52D-1CB1-4BC0-9B7E-2C0498144BAF}" sibTransId="{ED938DB0-97D9-49C3-8275-7DB6C5049736}"/>
    <dgm:cxn modelId="{EFF50247-648B-4DAF-B003-3F646E80083C}" type="presParOf" srcId="{220230F8-61B2-40F3-9A3C-889825D1D51C}" destId="{BE5263BB-AFE0-42C1-BB88-E46DB38ACA03}" srcOrd="0" destOrd="0" presId="urn:microsoft.com/office/officeart/2005/8/layout/vList2"/>
    <dgm:cxn modelId="{83ABEB46-05EE-44B5-B101-0582A8FC94D0}" type="presParOf" srcId="{220230F8-61B2-40F3-9A3C-889825D1D51C}" destId="{3E1A149B-D2E7-4337-81B8-820BDC6C8D9A}" srcOrd="1" destOrd="0" presId="urn:microsoft.com/office/officeart/2005/8/layout/vList2"/>
    <dgm:cxn modelId="{50AD7573-6508-49AA-ABD7-877B45C3E634}" type="presParOf" srcId="{220230F8-61B2-40F3-9A3C-889825D1D51C}" destId="{632B5CAF-649E-4507-92D5-0D85376F1026}" srcOrd="2" destOrd="0" presId="urn:microsoft.com/office/officeart/2005/8/layout/vList2"/>
    <dgm:cxn modelId="{CCCC345A-BFE0-4A69-B40B-7837F3FAFC11}" type="presParOf" srcId="{220230F8-61B2-40F3-9A3C-889825D1D51C}" destId="{B7C4FE6D-DFCD-4C96-AF65-402BA50B001A}" srcOrd="3" destOrd="0" presId="urn:microsoft.com/office/officeart/2005/8/layout/vList2"/>
    <dgm:cxn modelId="{A831DEEA-A067-4DA8-972F-4FA2F643E973}" type="presParOf" srcId="{220230F8-61B2-40F3-9A3C-889825D1D51C}" destId="{76724C9E-69E8-4AC8-AB56-F6F6E02BC84D}" srcOrd="4" destOrd="0" presId="urn:microsoft.com/office/officeart/2005/8/layout/vList2"/>
    <dgm:cxn modelId="{F3EFCB0E-9D9F-4E1D-B7A2-57DE24473440}" type="presParOf" srcId="{220230F8-61B2-40F3-9A3C-889825D1D51C}" destId="{4248E6E9-B94B-4490-B2AA-A6BED2D3099F}" srcOrd="5" destOrd="0" presId="urn:microsoft.com/office/officeart/2005/8/layout/vList2"/>
    <dgm:cxn modelId="{F2E7951F-FE3B-45B4-8F09-9B8C000F367B}" type="presParOf" srcId="{220230F8-61B2-40F3-9A3C-889825D1D51C}" destId="{15402C00-E8F1-4544-9CF6-8AB49D1AB979}" srcOrd="6" destOrd="0" presId="urn:microsoft.com/office/officeart/2005/8/layout/vList2"/>
    <dgm:cxn modelId="{9D8D750D-85B4-4CCA-A59F-C828671BFA2B}" type="presParOf" srcId="{220230F8-61B2-40F3-9A3C-889825D1D51C}" destId="{9B6823EE-E02E-4715-85C6-9FC0D2FD766A}" srcOrd="7" destOrd="0" presId="urn:microsoft.com/office/officeart/2005/8/layout/vList2"/>
    <dgm:cxn modelId="{360586CF-E14A-420B-B797-23D4C7FDE6BF}" type="presParOf" srcId="{220230F8-61B2-40F3-9A3C-889825D1D51C}" destId="{E68E69DB-7778-4063-B59F-364DC1904637}" srcOrd="8" destOrd="0" presId="urn:microsoft.com/office/officeart/2005/8/layout/vList2"/>
    <dgm:cxn modelId="{72A31D85-2CC4-4EA7-B2BE-2293D6C175EA}" type="presParOf" srcId="{220230F8-61B2-40F3-9A3C-889825D1D51C}" destId="{A47B1CA0-4FAC-4DCE-B22C-42ECDEF7E958}" srcOrd="9" destOrd="0" presId="urn:microsoft.com/office/officeart/2005/8/layout/vList2"/>
    <dgm:cxn modelId="{F5318627-083F-4316-8471-E7179D8E2B8D}" type="presParOf" srcId="{220230F8-61B2-40F3-9A3C-889825D1D51C}" destId="{13776ED5-6438-40B6-8CB8-2A552FBC8835}" srcOrd="10" destOrd="0" presId="urn:microsoft.com/office/officeart/2005/8/layout/vList2"/>
    <dgm:cxn modelId="{EB336B1B-0982-44FB-81E1-C505E15642D3}" type="presParOf" srcId="{220230F8-61B2-40F3-9A3C-889825D1D51C}" destId="{61626E39-1DFB-44ED-91B4-6BFA3A2CC678}" srcOrd="11" destOrd="0" presId="urn:microsoft.com/office/officeart/2005/8/layout/vList2"/>
    <dgm:cxn modelId="{E4CBFF6C-642B-4A5F-B074-088451DFA141}" type="presParOf" srcId="{220230F8-61B2-40F3-9A3C-889825D1D51C}" destId="{68C74BFE-F1C4-4E5E-8E3A-A914F6F8D600}" srcOrd="12" destOrd="0" presId="urn:microsoft.com/office/officeart/2005/8/layout/vList2"/>
    <dgm:cxn modelId="{250CA28C-E9F4-40FD-97FB-6C1EB1246235}" type="presParOf" srcId="{220230F8-61B2-40F3-9A3C-889825D1D51C}" destId="{5AE2C156-DB88-4CA2-A7B1-C2799343D019}" srcOrd="13" destOrd="0" presId="urn:microsoft.com/office/officeart/2005/8/layout/vList2"/>
    <dgm:cxn modelId="{FBEF461A-EB5B-438F-8CA3-59408580D677}" type="presParOf" srcId="{220230F8-61B2-40F3-9A3C-889825D1D51C}" destId="{444FAB51-644E-485A-A7AD-2BD2EEF80CA3}" srcOrd="14" destOrd="0" presId="urn:microsoft.com/office/officeart/2005/8/layout/vList2"/>
    <dgm:cxn modelId="{D92685CD-5AF1-425B-982F-A6DB70DF681C}" type="presParOf" srcId="{220230F8-61B2-40F3-9A3C-889825D1D51C}" destId="{F87535B3-D19B-430B-8F16-6FC2B081C735}" srcOrd="15" destOrd="0" presId="urn:microsoft.com/office/officeart/2005/8/layout/vList2"/>
    <dgm:cxn modelId="{26539F53-ED21-44D9-A460-8B45F651C814}" type="presParOf" srcId="{220230F8-61B2-40F3-9A3C-889825D1D51C}" destId="{D78B90DC-A4CC-4286-9912-AC01A5ED6068}" srcOrd="16" destOrd="0" presId="urn:microsoft.com/office/officeart/2005/8/layout/vList2"/>
    <dgm:cxn modelId="{80038FD2-DCF7-4DC7-B0E6-886B7A082A72}" type="presParOf" srcId="{220230F8-61B2-40F3-9A3C-889825D1D51C}" destId="{6B2C881A-B352-45AA-B27E-AC1F3C9CF50D}" srcOrd="17" destOrd="0" presId="urn:microsoft.com/office/officeart/2005/8/layout/vList2"/>
    <dgm:cxn modelId="{31C7D426-DC17-4D19-85A0-080B37B0C928}" type="presParOf" srcId="{220230F8-61B2-40F3-9A3C-889825D1D51C}" destId="{8FCA4B5E-EBA9-4DF6-8401-84A440696446}" srcOrd="18" destOrd="0" presId="urn:microsoft.com/office/officeart/2005/8/layout/vList2"/>
    <dgm:cxn modelId="{78D5D6C6-2880-46B4-92D7-237F7D97BFAA}" type="presParOf" srcId="{220230F8-61B2-40F3-9A3C-889825D1D51C}" destId="{A30D8AB2-9AFE-4AF9-8CE7-E73AF2B8B128}" srcOrd="19" destOrd="0" presId="urn:microsoft.com/office/officeart/2005/8/layout/vList2"/>
    <dgm:cxn modelId="{E0F401B4-D62D-4787-8675-62E9FB277448}" type="presParOf" srcId="{220230F8-61B2-40F3-9A3C-889825D1D51C}" destId="{1A117425-7E77-40C8-B9F3-130A31B1D4CF}" srcOrd="20" destOrd="0" presId="urn:microsoft.com/office/officeart/2005/8/layout/vList2"/>
    <dgm:cxn modelId="{716CBC2E-42BE-4D44-A12D-559789D48795}" type="presParOf" srcId="{220230F8-61B2-40F3-9A3C-889825D1D51C}" destId="{175AD806-4350-4BF6-949A-7FB53954FB03}" srcOrd="21" destOrd="0" presId="urn:microsoft.com/office/officeart/2005/8/layout/vList2"/>
    <dgm:cxn modelId="{18B51D7B-C86E-42AF-81DF-C971F898256C}" type="presParOf" srcId="{220230F8-61B2-40F3-9A3C-889825D1D51C}" destId="{8C8E2CBC-B235-4F28-8F66-6349E16ADFCD}" srcOrd="22" destOrd="0" presId="urn:microsoft.com/office/officeart/2005/8/layout/vList2"/>
    <dgm:cxn modelId="{3631B216-AEE7-4C0E-AA3E-4101879365B9}" type="presParOf" srcId="{220230F8-61B2-40F3-9A3C-889825D1D51C}" destId="{691FB93F-11EB-44A6-9E64-5B4411F7E2A7}" srcOrd="23" destOrd="0" presId="urn:microsoft.com/office/officeart/2005/8/layout/vList2"/>
    <dgm:cxn modelId="{B596B0F5-C6D4-4D38-A6C5-BD4E4C67338D}" type="presParOf" srcId="{220230F8-61B2-40F3-9A3C-889825D1D51C}" destId="{9A59FDF5-3E04-446F-8C00-671A4C7851D2}" srcOrd="24" destOrd="0" presId="urn:microsoft.com/office/officeart/2005/8/layout/vList2"/>
    <dgm:cxn modelId="{3987969B-2FE0-49F6-9C55-1F49A86B19F4}" type="presParOf" srcId="{220230F8-61B2-40F3-9A3C-889825D1D51C}" destId="{7F8770D7-F351-434F-8705-6C3E9EDD5F42}" srcOrd="25" destOrd="0" presId="urn:microsoft.com/office/officeart/2005/8/layout/vList2"/>
    <dgm:cxn modelId="{E94A55DD-D46B-4881-8DE7-C65028C45DE3}" type="presParOf" srcId="{220230F8-61B2-40F3-9A3C-889825D1D51C}" destId="{06377144-7221-4901-90D2-8BDDBA5A8955}" srcOrd="26" destOrd="0" presId="urn:microsoft.com/office/officeart/2005/8/layout/vList2"/>
    <dgm:cxn modelId="{C7CCB580-64C9-4D05-A9DB-F1009DB5505B}" type="presParOf" srcId="{220230F8-61B2-40F3-9A3C-889825D1D51C}" destId="{93DE4219-FA50-47E0-9D6B-1B40206E4590}" srcOrd="27" destOrd="0" presId="urn:microsoft.com/office/officeart/2005/8/layout/vList2"/>
    <dgm:cxn modelId="{F3ADD19F-0837-475B-A6CC-9CE4A33F33C0}" type="presParOf" srcId="{220230F8-61B2-40F3-9A3C-889825D1D51C}" destId="{20B7E81F-10BE-4438-BE0C-D4FC8E2B493A}" srcOrd="2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DAC7D-6E2D-4877-B48B-C8670D38265D}">
      <dsp:nvSpPr>
        <dsp:cNvPr id="0" name=""/>
        <dsp:cNvSpPr/>
      </dsp:nvSpPr>
      <dsp:spPr>
        <a:xfrm>
          <a:off x="324" y="0"/>
          <a:ext cx="8102949" cy="755826"/>
        </a:xfrm>
        <a:prstGeom prst="roundRect">
          <a:avLst>
            <a:gd name="adj" fmla="val 10000"/>
          </a:avLst>
        </a:prstGeom>
        <a:solidFill>
          <a:schemeClr val="accent6">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There is an incredible amount of work that is started and is coming our way in the next few years</a:t>
          </a:r>
        </a:p>
      </dsp:txBody>
      <dsp:txXfrm>
        <a:off x="22461" y="22137"/>
        <a:ext cx="7198922" cy="711552"/>
      </dsp:txXfrm>
    </dsp:sp>
    <dsp:sp modelId="{FE5DD163-DE2D-4112-8CE4-9C2ED41F7FBD}">
      <dsp:nvSpPr>
        <dsp:cNvPr id="0" name=""/>
        <dsp:cNvSpPr/>
      </dsp:nvSpPr>
      <dsp:spPr>
        <a:xfrm>
          <a:off x="665903" y="817485"/>
          <a:ext cx="8272706" cy="755826"/>
        </a:xfrm>
        <a:prstGeom prst="roundRect">
          <a:avLst>
            <a:gd name="adj" fmla="val 10000"/>
          </a:avLst>
        </a:prstGeom>
        <a:solidFill>
          <a:schemeClr val="accent6">
            <a:shade val="80000"/>
            <a:hueOff val="28689"/>
            <a:satOff val="-900"/>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President Bidens Infrastructure Act &amp; Chips and Science Act</a:t>
          </a:r>
        </a:p>
      </dsp:txBody>
      <dsp:txXfrm>
        <a:off x="688040" y="839622"/>
        <a:ext cx="7109085" cy="711552"/>
      </dsp:txXfrm>
    </dsp:sp>
    <dsp:sp modelId="{8E1D57BF-C865-4623-9A22-93087C6C09D6}">
      <dsp:nvSpPr>
        <dsp:cNvPr id="0" name=""/>
        <dsp:cNvSpPr/>
      </dsp:nvSpPr>
      <dsp:spPr>
        <a:xfrm>
          <a:off x="1210180" y="1721604"/>
          <a:ext cx="8102949" cy="755826"/>
        </a:xfrm>
        <a:prstGeom prst="roundRect">
          <a:avLst>
            <a:gd name="adj" fmla="val 10000"/>
          </a:avLst>
        </a:prstGeom>
        <a:solidFill>
          <a:schemeClr val="accent6">
            <a:shade val="80000"/>
            <a:hueOff val="57377"/>
            <a:satOff val="-1799"/>
            <a:lumOff val="123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These Projects have incentive funding by the federal Government</a:t>
          </a:r>
        </a:p>
      </dsp:txBody>
      <dsp:txXfrm>
        <a:off x="1232317" y="1743741"/>
        <a:ext cx="6962297" cy="711552"/>
      </dsp:txXfrm>
    </dsp:sp>
    <dsp:sp modelId="{5583AE67-5F3B-4EDA-93CB-A7C65AAA466D}">
      <dsp:nvSpPr>
        <dsp:cNvPr id="0" name=""/>
        <dsp:cNvSpPr/>
      </dsp:nvSpPr>
      <dsp:spPr>
        <a:xfrm>
          <a:off x="1815271" y="2582407"/>
          <a:ext cx="8102949" cy="755826"/>
        </a:xfrm>
        <a:prstGeom prst="roundRect">
          <a:avLst>
            <a:gd name="adj" fmla="val 10000"/>
          </a:avLst>
        </a:prstGeom>
        <a:solidFill>
          <a:schemeClr val="accent6">
            <a:shade val="80000"/>
            <a:hueOff val="86066"/>
            <a:satOff val="-2699"/>
            <a:lumOff val="1853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Must be completed under a Project Labor Agreement.</a:t>
          </a:r>
        </a:p>
      </dsp:txBody>
      <dsp:txXfrm>
        <a:off x="1837408" y="2604544"/>
        <a:ext cx="6962297" cy="711552"/>
      </dsp:txXfrm>
    </dsp:sp>
    <dsp:sp modelId="{329EEEEF-83F7-449D-A443-57AB710B5C80}">
      <dsp:nvSpPr>
        <dsp:cNvPr id="0" name=""/>
        <dsp:cNvSpPr/>
      </dsp:nvSpPr>
      <dsp:spPr>
        <a:xfrm>
          <a:off x="2420361" y="3443209"/>
          <a:ext cx="8102949" cy="755826"/>
        </a:xfrm>
        <a:prstGeom prst="roundRect">
          <a:avLst>
            <a:gd name="adj" fmla="val 10000"/>
          </a:avLst>
        </a:prstGeom>
        <a:solidFill>
          <a:schemeClr val="accent6">
            <a:shade val="80000"/>
            <a:hueOff val="114755"/>
            <a:satOff val="-3598"/>
            <a:lumOff val="247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NCA / PLA / NMA / GPPMA )</a:t>
          </a:r>
        </a:p>
      </dsp:txBody>
      <dsp:txXfrm>
        <a:off x="2442498" y="3465346"/>
        <a:ext cx="6962297" cy="711552"/>
      </dsp:txXfrm>
    </dsp:sp>
    <dsp:sp modelId="{6E06BAB6-1737-499E-8EA1-C901D2D76C64}">
      <dsp:nvSpPr>
        <dsp:cNvPr id="0" name=""/>
        <dsp:cNvSpPr/>
      </dsp:nvSpPr>
      <dsp:spPr>
        <a:xfrm>
          <a:off x="7611662" y="552173"/>
          <a:ext cx="491287" cy="491287"/>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22202" y="552173"/>
        <a:ext cx="270207" cy="369693"/>
      </dsp:txXfrm>
    </dsp:sp>
    <dsp:sp modelId="{35D0A567-2722-4959-AA67-64E014C6FAA4}">
      <dsp:nvSpPr>
        <dsp:cNvPr id="0" name=""/>
        <dsp:cNvSpPr/>
      </dsp:nvSpPr>
      <dsp:spPr>
        <a:xfrm>
          <a:off x="8216752" y="1412975"/>
          <a:ext cx="491287" cy="491287"/>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27292" y="1412975"/>
        <a:ext cx="270207" cy="369693"/>
      </dsp:txXfrm>
    </dsp:sp>
    <dsp:sp modelId="{FF4F3A6D-90D0-46D3-B62A-503EBE2B8C8D}">
      <dsp:nvSpPr>
        <dsp:cNvPr id="0" name=""/>
        <dsp:cNvSpPr/>
      </dsp:nvSpPr>
      <dsp:spPr>
        <a:xfrm>
          <a:off x="8821843" y="2261180"/>
          <a:ext cx="491287" cy="491287"/>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32383" y="2261180"/>
        <a:ext cx="270207" cy="369693"/>
      </dsp:txXfrm>
    </dsp:sp>
    <dsp:sp modelId="{A6427DE0-6866-4C43-838A-AA2590510DDA}">
      <dsp:nvSpPr>
        <dsp:cNvPr id="0" name=""/>
        <dsp:cNvSpPr/>
      </dsp:nvSpPr>
      <dsp:spPr>
        <a:xfrm>
          <a:off x="9426933" y="3130381"/>
          <a:ext cx="491287" cy="491287"/>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37473" y="3130381"/>
        <a:ext cx="270207" cy="369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263BB-AFE0-42C1-BB88-E46DB38ACA03}">
      <dsp:nvSpPr>
        <dsp:cNvPr id="0" name=""/>
        <dsp:cNvSpPr/>
      </dsp:nvSpPr>
      <dsp:spPr>
        <a:xfrm>
          <a:off x="0" y="13860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a:t>Glossary</a:t>
          </a:r>
          <a:endParaRPr lang="en-US" sz="1400" kern="1200"/>
        </a:p>
      </dsp:txBody>
      <dsp:txXfrm>
        <a:off x="16392" y="154992"/>
        <a:ext cx="9325820" cy="303006"/>
      </dsp:txXfrm>
    </dsp:sp>
    <dsp:sp modelId="{632B5CAF-649E-4507-92D5-0D85376F1026}">
      <dsp:nvSpPr>
        <dsp:cNvPr id="0" name=""/>
        <dsp:cNvSpPr/>
      </dsp:nvSpPr>
      <dsp:spPr>
        <a:xfrm>
          <a:off x="0" y="51471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The Plan </a:t>
          </a:r>
          <a:r>
            <a:rPr lang="en-US" sz="1400" kern="1200" dirty="0"/>
            <a:t>– Procedural Rules and Regulations for the settlement of jurisdictional disputed in the construction industry.</a:t>
          </a:r>
        </a:p>
      </dsp:txBody>
      <dsp:txXfrm>
        <a:off x="16392" y="531102"/>
        <a:ext cx="9325820" cy="303006"/>
      </dsp:txXfrm>
    </dsp:sp>
    <dsp:sp modelId="{76724C9E-69E8-4AC8-AB56-F6F6E02BC84D}">
      <dsp:nvSpPr>
        <dsp:cNvPr id="0" name=""/>
        <dsp:cNvSpPr/>
      </dsp:nvSpPr>
      <dsp:spPr>
        <a:xfrm>
          <a:off x="0" y="890822"/>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NMA</a:t>
          </a:r>
          <a:r>
            <a:rPr lang="en-US" sz="1400" kern="1200" dirty="0"/>
            <a:t>-National Maintenance Agreement </a:t>
          </a:r>
        </a:p>
      </dsp:txBody>
      <dsp:txXfrm>
        <a:off x="16392" y="907214"/>
        <a:ext cx="9325820" cy="303006"/>
      </dsp:txXfrm>
    </dsp:sp>
    <dsp:sp modelId="{15402C00-E8F1-4544-9CF6-8AB49D1AB979}">
      <dsp:nvSpPr>
        <dsp:cNvPr id="0" name=""/>
        <dsp:cNvSpPr/>
      </dsp:nvSpPr>
      <dsp:spPr>
        <a:xfrm>
          <a:off x="0" y="126693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SER</a:t>
          </a:r>
          <a:r>
            <a:rPr lang="en-US" sz="1400" kern="1200"/>
            <a:t>-Site Extension Request from the </a:t>
          </a:r>
          <a:r>
            <a:rPr lang="en-US" sz="1400" b="1" kern="1200"/>
            <a:t>N</a:t>
          </a:r>
          <a:r>
            <a:rPr lang="en-US" sz="1400" kern="1200"/>
            <a:t>ational </a:t>
          </a:r>
          <a:r>
            <a:rPr lang="en-US" sz="1400" b="1" kern="1200"/>
            <a:t>M</a:t>
          </a:r>
          <a:r>
            <a:rPr lang="en-US" sz="1400" kern="1200"/>
            <a:t>aintenance </a:t>
          </a:r>
          <a:r>
            <a:rPr lang="en-US" sz="1400" b="1" kern="1200"/>
            <a:t>A</a:t>
          </a:r>
          <a:r>
            <a:rPr lang="en-US" sz="1400" kern="1200"/>
            <a:t>ssociation.</a:t>
          </a:r>
        </a:p>
      </dsp:txBody>
      <dsp:txXfrm>
        <a:off x="16392" y="1283322"/>
        <a:ext cx="9325820" cy="303006"/>
      </dsp:txXfrm>
    </dsp:sp>
    <dsp:sp modelId="{E68E69DB-7778-4063-B59F-364DC1904637}">
      <dsp:nvSpPr>
        <dsp:cNvPr id="0" name=""/>
        <dsp:cNvSpPr/>
      </dsp:nvSpPr>
      <dsp:spPr>
        <a:xfrm>
          <a:off x="0" y="164304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NCA</a:t>
          </a:r>
          <a:r>
            <a:rPr lang="en-US" sz="1400" kern="1200" dirty="0"/>
            <a:t>-National Construction Agreement </a:t>
          </a:r>
        </a:p>
      </dsp:txBody>
      <dsp:txXfrm>
        <a:off x="16392" y="1659432"/>
        <a:ext cx="9325820" cy="303006"/>
      </dsp:txXfrm>
    </dsp:sp>
    <dsp:sp modelId="{13776ED5-6438-40B6-8CB8-2A552FBC8835}">
      <dsp:nvSpPr>
        <dsp:cNvPr id="0" name=""/>
        <dsp:cNvSpPr/>
      </dsp:nvSpPr>
      <dsp:spPr>
        <a:xfrm>
          <a:off x="0" y="201915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GPPMA-</a:t>
          </a:r>
          <a:r>
            <a:rPr lang="en-US" sz="1400" kern="1200"/>
            <a:t>General President Project Maintenance Agreement</a:t>
          </a:r>
        </a:p>
      </dsp:txBody>
      <dsp:txXfrm>
        <a:off x="16392" y="2035542"/>
        <a:ext cx="9325820" cy="303006"/>
      </dsp:txXfrm>
    </dsp:sp>
    <dsp:sp modelId="{68C74BFE-F1C4-4E5E-8E3A-A914F6F8D600}">
      <dsp:nvSpPr>
        <dsp:cNvPr id="0" name=""/>
        <dsp:cNvSpPr/>
      </dsp:nvSpPr>
      <dsp:spPr>
        <a:xfrm>
          <a:off x="0" y="239526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PLA</a:t>
          </a:r>
          <a:r>
            <a:rPr lang="en-US" sz="1400" kern="1200"/>
            <a:t>-Project Labor Agreement</a:t>
          </a:r>
        </a:p>
      </dsp:txBody>
      <dsp:txXfrm>
        <a:off x="16392" y="2411652"/>
        <a:ext cx="9325820" cy="303006"/>
      </dsp:txXfrm>
    </dsp:sp>
    <dsp:sp modelId="{444FAB51-644E-485A-A7AD-2BD2EEF80CA3}">
      <dsp:nvSpPr>
        <dsp:cNvPr id="0" name=""/>
        <dsp:cNvSpPr/>
      </dsp:nvSpPr>
      <dsp:spPr>
        <a:xfrm>
          <a:off x="0" y="277137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Letter of Assent</a:t>
          </a:r>
          <a:r>
            <a:rPr lang="en-US" sz="1400" kern="1200"/>
            <a:t>-Binds the contractor to the terms of the agreement.</a:t>
          </a:r>
        </a:p>
      </dsp:txBody>
      <dsp:txXfrm>
        <a:off x="16392" y="2787762"/>
        <a:ext cx="9325820" cy="303006"/>
      </dsp:txXfrm>
    </dsp:sp>
    <dsp:sp modelId="{D78B90DC-A4CC-4286-9912-AC01A5ED6068}">
      <dsp:nvSpPr>
        <dsp:cNvPr id="0" name=""/>
        <dsp:cNvSpPr/>
      </dsp:nvSpPr>
      <dsp:spPr>
        <a:xfrm>
          <a:off x="0" y="3147480"/>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Trust Agreement- </a:t>
          </a:r>
          <a:r>
            <a:rPr lang="en-US" sz="1400" kern="1200"/>
            <a:t>Is a legal binding document that serves as the governing document for a trust</a:t>
          </a:r>
        </a:p>
      </dsp:txBody>
      <dsp:txXfrm>
        <a:off x="16392" y="3163872"/>
        <a:ext cx="9325820" cy="303006"/>
      </dsp:txXfrm>
    </dsp:sp>
    <dsp:sp modelId="{8FCA4B5E-EBA9-4DF6-8401-84A440696446}">
      <dsp:nvSpPr>
        <dsp:cNvPr id="0" name=""/>
        <dsp:cNvSpPr/>
      </dsp:nvSpPr>
      <dsp:spPr>
        <a:xfrm>
          <a:off x="0" y="3523591"/>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Pre Job-Briefs-</a:t>
          </a:r>
          <a:r>
            <a:rPr lang="en-US" sz="1400" kern="1200"/>
            <a:t>Mandatory, identify the craft with the scope</a:t>
          </a:r>
        </a:p>
      </dsp:txBody>
      <dsp:txXfrm>
        <a:off x="16392" y="3539983"/>
        <a:ext cx="9325820" cy="303006"/>
      </dsp:txXfrm>
    </dsp:sp>
    <dsp:sp modelId="{1A117425-7E77-40C8-B9F3-130A31B1D4CF}">
      <dsp:nvSpPr>
        <dsp:cNvPr id="0" name=""/>
        <dsp:cNvSpPr/>
      </dsp:nvSpPr>
      <dsp:spPr>
        <a:xfrm>
          <a:off x="0" y="3899701"/>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Industry Advancement Funds-</a:t>
          </a:r>
          <a:r>
            <a:rPr lang="en-US" sz="1400" kern="1200"/>
            <a:t>Labor Management Cooperative Trusts</a:t>
          </a:r>
        </a:p>
      </dsp:txBody>
      <dsp:txXfrm>
        <a:off x="16392" y="3916093"/>
        <a:ext cx="9325820" cy="303006"/>
      </dsp:txXfrm>
    </dsp:sp>
    <dsp:sp modelId="{8C8E2CBC-B235-4F28-8F66-6349E16ADFCD}">
      <dsp:nvSpPr>
        <dsp:cNvPr id="0" name=""/>
        <dsp:cNvSpPr/>
      </dsp:nvSpPr>
      <dsp:spPr>
        <a:xfrm>
          <a:off x="0" y="4275811"/>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Addendum</a:t>
          </a:r>
          <a:r>
            <a:rPr lang="en-US" sz="1400" kern="1200"/>
            <a:t>-Additional material added to the agreement to clarify or supplement.</a:t>
          </a:r>
        </a:p>
      </dsp:txBody>
      <dsp:txXfrm>
        <a:off x="16392" y="4292203"/>
        <a:ext cx="9325820" cy="303006"/>
      </dsp:txXfrm>
    </dsp:sp>
    <dsp:sp modelId="{9A59FDF5-3E04-446F-8C00-671A4C7851D2}">
      <dsp:nvSpPr>
        <dsp:cNvPr id="0" name=""/>
        <dsp:cNvSpPr/>
      </dsp:nvSpPr>
      <dsp:spPr>
        <a:xfrm>
          <a:off x="0" y="4651921"/>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Tripartite</a:t>
          </a:r>
          <a:r>
            <a:rPr lang="en-US" sz="1400" kern="1200"/>
            <a:t>-Owner , Contractors, and Building Trades</a:t>
          </a:r>
        </a:p>
      </dsp:txBody>
      <dsp:txXfrm>
        <a:off x="16392" y="4668313"/>
        <a:ext cx="9325820" cy="303006"/>
      </dsp:txXfrm>
    </dsp:sp>
    <dsp:sp modelId="{06377144-7221-4901-90D2-8BDDBA5A8955}">
      <dsp:nvSpPr>
        <dsp:cNvPr id="0" name=""/>
        <dsp:cNvSpPr/>
      </dsp:nvSpPr>
      <dsp:spPr>
        <a:xfrm>
          <a:off x="0" y="5028031"/>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Yellow Card /Project- </a:t>
          </a:r>
          <a:r>
            <a:rPr lang="en-US" sz="1400" b="0" kern="1200" dirty="0"/>
            <a:t>Only work within the project scope is covered by NMA</a:t>
          </a:r>
        </a:p>
      </dsp:txBody>
      <dsp:txXfrm>
        <a:off x="16392" y="5044423"/>
        <a:ext cx="9325820" cy="303006"/>
      </dsp:txXfrm>
    </dsp:sp>
    <dsp:sp modelId="{20B7E81F-10BE-4438-BE0C-D4FC8E2B493A}">
      <dsp:nvSpPr>
        <dsp:cNvPr id="0" name=""/>
        <dsp:cNvSpPr/>
      </dsp:nvSpPr>
      <dsp:spPr>
        <a:xfrm>
          <a:off x="0" y="5404141"/>
          <a:ext cx="9358604"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Yellow Card / Site- </a:t>
          </a:r>
          <a:r>
            <a:rPr lang="en-US" sz="1400" kern="1200" dirty="0"/>
            <a:t>Only requested by owners only all work will be preformed by the Building Trades</a:t>
          </a:r>
        </a:p>
      </dsp:txBody>
      <dsp:txXfrm>
        <a:off x="16392" y="5420533"/>
        <a:ext cx="9325820" cy="3030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DB35F-A41C-4064-8246-EEB295258F85}"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7B589-DE95-4950-92D7-45373004E5A0}" type="slidenum">
              <a:rPr lang="en-US" smtClean="0"/>
              <a:t>‹#›</a:t>
            </a:fld>
            <a:endParaRPr lang="en-US"/>
          </a:p>
        </p:txBody>
      </p:sp>
    </p:spTree>
    <p:extLst>
      <p:ext uri="{BB962C8B-B14F-4D97-AF65-F5344CB8AC3E}">
        <p14:creationId xmlns:p14="http://schemas.microsoft.com/office/powerpoint/2010/main" val="223086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recently participated in a hearing grievance and was selected to serve as a voting member it was three labor three management and one impartial hearing judge. 4 hours for late paychecks on a GPPMA project in 7 or 8 different. 80 k in back wages. Second time it happened payday was on Thursday, because of Columbus day the offsite payroll company had off and didn’t process on time which made all those paycheck late. The fine is 4 hours of wages and benefits for every day late.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E01D70-6C59-4A36-B423-9C0427750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65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 copy of the Plan “Explain” The Plan covers the procedural rules for settling jurisdictional disputes (for US and Canada)  It also contains the decisions of records between trades that will be one of the things considered by the arbitrator when hearing the case. You can download a copy of the Plan at NABTU’s website under field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E01D70-6C59-4A36-B423-9C0427750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1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1D70-6C59-4A36-B423-9C042775024C}" type="slidenum">
              <a:rPr lang="en-US" smtClean="0"/>
              <a:t>26</a:t>
            </a:fld>
            <a:endParaRPr lang="en-US"/>
          </a:p>
        </p:txBody>
      </p:sp>
    </p:spTree>
    <p:extLst>
      <p:ext uri="{BB962C8B-B14F-4D97-AF65-F5344CB8AC3E}">
        <p14:creationId xmlns:p14="http://schemas.microsoft.com/office/powerpoint/2010/main" val="17845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723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045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452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36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30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31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E8D83E-5E81-4279-BB7C-F4E7157242A7}" type="datetime1">
              <a:rPr lang="en-US" smtClean="0"/>
              <a:t>3/22/2024</a:t>
            </a:fld>
            <a:endParaRPr lang="en-US"/>
          </a:p>
        </p:txBody>
      </p:sp>
      <p:sp>
        <p:nvSpPr>
          <p:cNvPr id="5" name="Footer Placeholder 4"/>
          <p:cNvSpPr>
            <a:spLocks noGrp="1"/>
          </p:cNvSpPr>
          <p:nvPr>
            <p:ph type="ftr" sz="quarter" idx="11"/>
          </p:nvPr>
        </p:nvSpPr>
        <p:spPr>
          <a:xfrm>
            <a:off x="2416500" y="329307"/>
            <a:ext cx="4973915" cy="309201"/>
          </a:xfrm>
        </p:spPr>
        <p:txBody>
          <a:bodyPr/>
          <a:lstStyle/>
          <a:p>
            <a:r>
              <a:rPr lang="en-US"/>
              <a:t>New Officers Training 2024</a:t>
            </a:r>
          </a:p>
        </p:txBody>
      </p:sp>
      <p:sp>
        <p:nvSpPr>
          <p:cNvPr id="6" name="Slide Number Placeholder 5"/>
          <p:cNvSpPr>
            <a:spLocks noGrp="1"/>
          </p:cNvSpPr>
          <p:nvPr>
            <p:ph type="sldNum" sz="quarter" idx="12"/>
          </p:nvPr>
        </p:nvSpPr>
        <p:spPr>
          <a:xfrm>
            <a:off x="1437664" y="798973"/>
            <a:ext cx="811019" cy="503578"/>
          </a:xfrm>
        </p:spPr>
        <p:txBody>
          <a:bodyPr/>
          <a:lstStyle/>
          <a:p>
            <a:fld id="{E4FE6D37-8AA5-4378-99FA-CF4DABCFF768}"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84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6B056A-0376-4078-8DA9-204BDF56CA0A}" type="datetime1">
              <a:rPr lang="en-US" smtClean="0"/>
              <a:t>3/22/2024</a:t>
            </a:fld>
            <a:endParaRPr lang="en-US"/>
          </a:p>
        </p:txBody>
      </p:sp>
      <p:sp>
        <p:nvSpPr>
          <p:cNvPr id="5" name="Footer Placeholder 4"/>
          <p:cNvSpPr>
            <a:spLocks noGrp="1"/>
          </p:cNvSpPr>
          <p:nvPr>
            <p:ph type="ftr" sz="quarter" idx="11"/>
          </p:nvPr>
        </p:nvSpPr>
        <p:spPr/>
        <p:txBody>
          <a:bodyPr/>
          <a:lstStyle/>
          <a:p>
            <a:r>
              <a:rPr lang="en-US"/>
              <a:t>New Officers Training 2024</a:t>
            </a:r>
          </a:p>
        </p:txBody>
      </p:sp>
      <p:sp>
        <p:nvSpPr>
          <p:cNvPr id="6" name="Slide Number Placeholder 5"/>
          <p:cNvSpPr>
            <a:spLocks noGrp="1"/>
          </p:cNvSpPr>
          <p:nvPr>
            <p:ph type="sldNum" sz="quarter" idx="12"/>
          </p:nvPr>
        </p:nvSpPr>
        <p:spPr/>
        <p:txBody>
          <a:bodyPr/>
          <a:lstStyle/>
          <a:p>
            <a:fld id="{E4FE6D37-8AA5-4378-99FA-CF4DABCFF768}"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595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F0579B-488D-47EE-98EA-EE4AE86D8D9A}" type="datetime1">
              <a:rPr lang="en-US" smtClean="0"/>
              <a:t>3/22/2024</a:t>
            </a:fld>
            <a:endParaRPr lang="en-US"/>
          </a:p>
        </p:txBody>
      </p:sp>
      <p:sp>
        <p:nvSpPr>
          <p:cNvPr id="5" name="Footer Placeholder 4"/>
          <p:cNvSpPr>
            <a:spLocks noGrp="1"/>
          </p:cNvSpPr>
          <p:nvPr>
            <p:ph type="ftr" sz="quarter" idx="11"/>
          </p:nvPr>
        </p:nvSpPr>
        <p:spPr/>
        <p:txBody>
          <a:bodyPr/>
          <a:lstStyle/>
          <a:p>
            <a:r>
              <a:rPr lang="en-US"/>
              <a:t>New Officers Training 2024</a:t>
            </a:r>
          </a:p>
        </p:txBody>
      </p:sp>
      <p:sp>
        <p:nvSpPr>
          <p:cNvPr id="6" name="Slide Number Placeholder 5"/>
          <p:cNvSpPr>
            <a:spLocks noGrp="1"/>
          </p:cNvSpPr>
          <p:nvPr>
            <p:ph type="sldNum" sz="quarter" idx="12"/>
          </p:nvPr>
        </p:nvSpPr>
        <p:spPr/>
        <p:txBody>
          <a:bodyPr/>
          <a:lstStyle/>
          <a:p>
            <a:fld id="{E4FE6D37-8AA5-4378-99FA-CF4DABCFF768}"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7413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BFF128-4DEA-4851-ADD0-CBD6065DEABE}" type="datetime1">
              <a:rPr lang="en-US" smtClean="0"/>
              <a:t>3/22/2024</a:t>
            </a:fld>
            <a:endParaRPr lang="en-US"/>
          </a:p>
        </p:txBody>
      </p:sp>
      <p:sp>
        <p:nvSpPr>
          <p:cNvPr id="6" name="Footer Placeholder 5"/>
          <p:cNvSpPr>
            <a:spLocks noGrp="1"/>
          </p:cNvSpPr>
          <p:nvPr>
            <p:ph type="ftr" sz="quarter" idx="11"/>
          </p:nvPr>
        </p:nvSpPr>
        <p:spPr/>
        <p:txBody>
          <a:bodyPr/>
          <a:lstStyle/>
          <a:p>
            <a:r>
              <a:rPr lang="en-US"/>
              <a:t>New Officers Training 2024</a:t>
            </a:r>
          </a:p>
        </p:txBody>
      </p:sp>
      <p:sp>
        <p:nvSpPr>
          <p:cNvPr id="7" name="Slide Number Placeholder 6"/>
          <p:cNvSpPr>
            <a:spLocks noGrp="1"/>
          </p:cNvSpPr>
          <p:nvPr>
            <p:ph type="sldNum" sz="quarter" idx="12"/>
          </p:nvPr>
        </p:nvSpPr>
        <p:spPr/>
        <p:txBody>
          <a:bodyPr/>
          <a:lstStyle/>
          <a:p>
            <a:fld id="{E4FE6D37-8AA5-4378-99FA-CF4DABCFF768}"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3205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1916D3-ABD1-4D78-9019-E1B9509AF260}" type="datetime1">
              <a:rPr lang="en-US" smtClean="0"/>
              <a:t>3/22/2024</a:t>
            </a:fld>
            <a:endParaRPr lang="en-US"/>
          </a:p>
        </p:txBody>
      </p:sp>
      <p:sp>
        <p:nvSpPr>
          <p:cNvPr id="8" name="Footer Placeholder 7"/>
          <p:cNvSpPr>
            <a:spLocks noGrp="1"/>
          </p:cNvSpPr>
          <p:nvPr>
            <p:ph type="ftr" sz="quarter" idx="11"/>
          </p:nvPr>
        </p:nvSpPr>
        <p:spPr/>
        <p:txBody>
          <a:bodyPr/>
          <a:lstStyle/>
          <a:p>
            <a:r>
              <a:rPr lang="en-US"/>
              <a:t>New Officers Training 2024</a:t>
            </a:r>
          </a:p>
        </p:txBody>
      </p:sp>
      <p:sp>
        <p:nvSpPr>
          <p:cNvPr id="9" name="Slide Number Placeholder 8"/>
          <p:cNvSpPr>
            <a:spLocks noGrp="1"/>
          </p:cNvSpPr>
          <p:nvPr>
            <p:ph type="sldNum" sz="quarter" idx="12"/>
          </p:nvPr>
        </p:nvSpPr>
        <p:spPr/>
        <p:txBody>
          <a:bodyPr/>
          <a:lstStyle/>
          <a:p>
            <a:fld id="{E4FE6D37-8AA5-4378-99FA-CF4DABCFF768}"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741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189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3B78E0-248C-4A5D-BD3E-E9CB97F717B3}" type="datetime1">
              <a:rPr lang="en-US" smtClean="0"/>
              <a:t>3/22/2024</a:t>
            </a:fld>
            <a:endParaRPr lang="en-US"/>
          </a:p>
        </p:txBody>
      </p:sp>
      <p:sp>
        <p:nvSpPr>
          <p:cNvPr id="4" name="Footer Placeholder 3"/>
          <p:cNvSpPr>
            <a:spLocks noGrp="1"/>
          </p:cNvSpPr>
          <p:nvPr>
            <p:ph type="ftr" sz="quarter" idx="11"/>
          </p:nvPr>
        </p:nvSpPr>
        <p:spPr/>
        <p:txBody>
          <a:bodyPr/>
          <a:lstStyle/>
          <a:p>
            <a:r>
              <a:rPr lang="en-US"/>
              <a:t>New Officers Training 2024</a:t>
            </a:r>
          </a:p>
        </p:txBody>
      </p:sp>
      <p:sp>
        <p:nvSpPr>
          <p:cNvPr id="5" name="Slide Number Placeholder 4"/>
          <p:cNvSpPr>
            <a:spLocks noGrp="1"/>
          </p:cNvSpPr>
          <p:nvPr>
            <p:ph type="sldNum" sz="quarter" idx="12"/>
          </p:nvPr>
        </p:nvSpPr>
        <p:spPr/>
        <p:txBody>
          <a:bodyPr/>
          <a:lstStyle/>
          <a:p>
            <a:fld id="{E4FE6D37-8AA5-4378-99FA-CF4DABCFF768}"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8556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150A8-06CE-4B1B-A93C-78B974EAE35D}" type="datetime1">
              <a:rPr lang="en-US" smtClean="0"/>
              <a:t>3/22/2024</a:t>
            </a:fld>
            <a:endParaRPr lang="en-US"/>
          </a:p>
        </p:txBody>
      </p:sp>
      <p:sp>
        <p:nvSpPr>
          <p:cNvPr id="3" name="Footer Placeholder 2"/>
          <p:cNvSpPr>
            <a:spLocks noGrp="1"/>
          </p:cNvSpPr>
          <p:nvPr>
            <p:ph type="ftr" sz="quarter" idx="11"/>
          </p:nvPr>
        </p:nvSpPr>
        <p:spPr/>
        <p:txBody>
          <a:bodyPr/>
          <a:lstStyle/>
          <a:p>
            <a:r>
              <a:rPr lang="en-US"/>
              <a:t>New Officers Training 2024</a:t>
            </a:r>
          </a:p>
        </p:txBody>
      </p:sp>
      <p:sp>
        <p:nvSpPr>
          <p:cNvPr id="4" name="Slide Number Placeholder 3"/>
          <p:cNvSpPr>
            <a:spLocks noGrp="1"/>
          </p:cNvSpPr>
          <p:nvPr>
            <p:ph type="sldNum" sz="quarter" idx="12"/>
          </p:nvPr>
        </p:nvSpPr>
        <p:spPr/>
        <p:txBody>
          <a:bodyPr/>
          <a:lstStyle/>
          <a:p>
            <a:fld id="{E4FE6D37-8AA5-4378-99FA-CF4DABCFF768}" type="slidenum">
              <a:rPr lang="en-US" smtClean="0"/>
              <a:t>‹#›</a:t>
            </a:fld>
            <a:endParaRPr lang="en-US"/>
          </a:p>
        </p:txBody>
      </p:sp>
    </p:spTree>
    <p:extLst>
      <p:ext uri="{BB962C8B-B14F-4D97-AF65-F5344CB8AC3E}">
        <p14:creationId xmlns:p14="http://schemas.microsoft.com/office/powerpoint/2010/main" val="3843166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7BC4F7-6037-43AC-A67D-EAC27A92F625}" type="datetime1">
              <a:rPr lang="en-US" smtClean="0"/>
              <a:t>3/22/2024</a:t>
            </a:fld>
            <a:endParaRPr lang="en-US"/>
          </a:p>
        </p:txBody>
      </p:sp>
      <p:sp>
        <p:nvSpPr>
          <p:cNvPr id="6" name="Footer Placeholder 5"/>
          <p:cNvSpPr>
            <a:spLocks noGrp="1"/>
          </p:cNvSpPr>
          <p:nvPr>
            <p:ph type="ftr" sz="quarter" idx="11"/>
          </p:nvPr>
        </p:nvSpPr>
        <p:spPr/>
        <p:txBody>
          <a:bodyPr/>
          <a:lstStyle/>
          <a:p>
            <a:r>
              <a:rPr lang="en-US"/>
              <a:t>New Officers Training 2024</a:t>
            </a:r>
          </a:p>
        </p:txBody>
      </p:sp>
      <p:sp>
        <p:nvSpPr>
          <p:cNvPr id="7" name="Slide Number Placeholder 6"/>
          <p:cNvSpPr>
            <a:spLocks noGrp="1"/>
          </p:cNvSpPr>
          <p:nvPr>
            <p:ph type="sldNum" sz="quarter" idx="12"/>
          </p:nvPr>
        </p:nvSpPr>
        <p:spPr/>
        <p:txBody>
          <a:bodyPr/>
          <a:lstStyle/>
          <a:p>
            <a:fld id="{E4FE6D37-8AA5-4378-99FA-CF4DABCFF768}"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0692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BB73DFA-1B54-4F2C-B62C-7F70489FC05A}" type="datetime1">
              <a:rPr lang="en-US" smtClean="0"/>
              <a:t>3/22/2024</a:t>
            </a:fld>
            <a:endParaRPr lang="en-US"/>
          </a:p>
        </p:txBody>
      </p:sp>
      <p:sp>
        <p:nvSpPr>
          <p:cNvPr id="6" name="Footer Placeholder 5"/>
          <p:cNvSpPr>
            <a:spLocks noGrp="1"/>
          </p:cNvSpPr>
          <p:nvPr>
            <p:ph type="ftr" sz="quarter" idx="11"/>
          </p:nvPr>
        </p:nvSpPr>
        <p:spPr>
          <a:xfrm>
            <a:off x="1447382" y="318640"/>
            <a:ext cx="5541004" cy="320931"/>
          </a:xfrm>
        </p:spPr>
        <p:txBody>
          <a:bodyPr/>
          <a:lstStyle/>
          <a:p>
            <a:r>
              <a:rPr lang="en-US"/>
              <a:t>New Officers Training 2024</a:t>
            </a:r>
          </a:p>
        </p:txBody>
      </p:sp>
      <p:sp>
        <p:nvSpPr>
          <p:cNvPr id="7" name="Slide Number Placeholder 6"/>
          <p:cNvSpPr>
            <a:spLocks noGrp="1"/>
          </p:cNvSpPr>
          <p:nvPr>
            <p:ph type="sldNum" sz="quarter" idx="12"/>
          </p:nvPr>
        </p:nvSpPr>
        <p:spPr/>
        <p:txBody>
          <a:bodyPr/>
          <a:lstStyle/>
          <a:p>
            <a:fld id="{E4FE6D37-8AA5-4378-99FA-CF4DABCFF768}"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7195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1C685-A2DF-4750-BA78-72D9DB893DBA}" type="datetime1">
              <a:rPr lang="en-US" smtClean="0"/>
              <a:t>3/22/2024</a:t>
            </a:fld>
            <a:endParaRPr lang="en-US"/>
          </a:p>
        </p:txBody>
      </p:sp>
      <p:sp>
        <p:nvSpPr>
          <p:cNvPr id="5" name="Footer Placeholder 4"/>
          <p:cNvSpPr>
            <a:spLocks noGrp="1"/>
          </p:cNvSpPr>
          <p:nvPr>
            <p:ph type="ftr" sz="quarter" idx="11"/>
          </p:nvPr>
        </p:nvSpPr>
        <p:spPr/>
        <p:txBody>
          <a:bodyPr/>
          <a:lstStyle/>
          <a:p>
            <a:r>
              <a:rPr lang="en-US"/>
              <a:t>New Officers Training 2024</a:t>
            </a:r>
          </a:p>
        </p:txBody>
      </p:sp>
      <p:sp>
        <p:nvSpPr>
          <p:cNvPr id="6" name="Slide Number Placeholder 5"/>
          <p:cNvSpPr>
            <a:spLocks noGrp="1"/>
          </p:cNvSpPr>
          <p:nvPr>
            <p:ph type="sldNum" sz="quarter" idx="12"/>
          </p:nvPr>
        </p:nvSpPr>
        <p:spPr/>
        <p:txBody>
          <a:bodyPr/>
          <a:lstStyle/>
          <a:p>
            <a:fld id="{E4FE6D37-8AA5-4378-99FA-CF4DABCFF768}"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4856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0F633-7F15-4215-914A-1D2B4C5948B5}" type="datetime1">
              <a:rPr lang="en-US" smtClean="0"/>
              <a:t>3/22/2024</a:t>
            </a:fld>
            <a:endParaRPr lang="en-US"/>
          </a:p>
        </p:txBody>
      </p:sp>
      <p:sp>
        <p:nvSpPr>
          <p:cNvPr id="5" name="Footer Placeholder 4"/>
          <p:cNvSpPr>
            <a:spLocks noGrp="1"/>
          </p:cNvSpPr>
          <p:nvPr>
            <p:ph type="ftr" sz="quarter" idx="11"/>
          </p:nvPr>
        </p:nvSpPr>
        <p:spPr/>
        <p:txBody>
          <a:bodyPr/>
          <a:lstStyle/>
          <a:p>
            <a:r>
              <a:rPr lang="en-US"/>
              <a:t>New Officers Training 2024</a:t>
            </a:r>
          </a:p>
        </p:txBody>
      </p:sp>
      <p:sp>
        <p:nvSpPr>
          <p:cNvPr id="6" name="Slide Number Placeholder 5"/>
          <p:cNvSpPr>
            <a:spLocks noGrp="1"/>
          </p:cNvSpPr>
          <p:nvPr>
            <p:ph type="sldNum" sz="quarter" idx="12"/>
          </p:nvPr>
        </p:nvSpPr>
        <p:spPr/>
        <p:txBody>
          <a:bodyPr/>
          <a:lstStyle/>
          <a:p>
            <a:fld id="{E4FE6D37-8AA5-4378-99FA-CF4DABCFF768}"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7985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16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D662-C026-4F9E-A997-D5FE13EC25AD}" type="datetime1">
              <a:rPr lang="en-US" smtClean="0"/>
              <a:t>3/22/2024</a:t>
            </a:fld>
            <a:endParaRPr lang="en-US"/>
          </a:p>
        </p:txBody>
      </p:sp>
      <p:sp>
        <p:nvSpPr>
          <p:cNvPr id="5" name="Footer Placeholder 4"/>
          <p:cNvSpPr>
            <a:spLocks noGrp="1"/>
          </p:cNvSpPr>
          <p:nvPr>
            <p:ph type="ftr" sz="quarter" idx="11"/>
          </p:nvPr>
        </p:nvSpPr>
        <p:spPr/>
        <p:txBody>
          <a:bodyPr/>
          <a:lstStyle/>
          <a:p>
            <a:r>
              <a:rPr lang="en-US"/>
              <a:t>New Officers Training 2024</a:t>
            </a:r>
          </a:p>
        </p:txBody>
      </p:sp>
      <p:sp>
        <p:nvSpPr>
          <p:cNvPr id="6" name="Slide Number Placeholder 5"/>
          <p:cNvSpPr>
            <a:spLocks noGrp="1"/>
          </p:cNvSpPr>
          <p:nvPr>
            <p:ph type="sldNum" sz="quarter" idx="12"/>
          </p:nvPr>
        </p:nvSpPr>
        <p:spPr/>
        <p:txBody>
          <a:bodyPr/>
          <a:lstStyle/>
          <a:p>
            <a:fld id="{E4FE6D37-8AA5-4378-99FA-CF4DABCFF768}" type="slidenum">
              <a:rPr lang="en-US" smtClean="0"/>
              <a:t>‹#›</a:t>
            </a:fld>
            <a:endParaRPr lang="en-US"/>
          </a:p>
        </p:txBody>
      </p:sp>
    </p:spTree>
    <p:extLst>
      <p:ext uri="{BB962C8B-B14F-4D97-AF65-F5344CB8AC3E}">
        <p14:creationId xmlns:p14="http://schemas.microsoft.com/office/powerpoint/2010/main" val="1811537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208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6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055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12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119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98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872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02518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589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3363801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662" r:id="rId13"/>
    <p:sldLayoutId id="21474837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36F44E7-7EB0-42CE-A10B-1277970B639E}" type="datetime1">
              <a:rPr lang="en-US" smtClean="0"/>
              <a:t>3/22/2024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New Officers Training 2024</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4FE6D37-8AA5-4378-99FA-CF4DABCFF768}"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10066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hf sldNum="0"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6D_460DF158.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159_9D16FD77.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3" Type="http://schemas.openxmlformats.org/officeDocument/2006/relationships/image" Target="../media/image57.png"/><Relationship Id="rId7" Type="http://schemas.microsoft.com/office/2007/relationships/hdphoto" Target="../media/hdphoto2.wdp"/><Relationship Id="rId12"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68.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478" y="1683756"/>
            <a:ext cx="3115265" cy="2396359"/>
          </a:xfrm>
        </p:spPr>
        <p:txBody>
          <a:bodyPr vert="horz" lIns="91440" tIns="45720" rIns="91440" bIns="45720" rtlCol="0" anchor="b">
            <a:normAutofit/>
          </a:bodyPr>
          <a:lstStyle/>
          <a:p>
            <a:pPr algn="r"/>
            <a:r>
              <a:rPr lang="en-US" sz="4000" b="1" kern="1200" dirty="0">
                <a:latin typeface="+mj-lt"/>
                <a:ea typeface="+mj-ea"/>
                <a:cs typeface="+mj-cs"/>
              </a:rPr>
              <a:t>2024</a:t>
            </a:r>
            <a:br>
              <a:rPr lang="en-US" sz="4000" b="1" kern="1200" dirty="0">
                <a:latin typeface="+mj-lt"/>
                <a:ea typeface="+mj-ea"/>
                <a:cs typeface="+mj-cs"/>
              </a:rPr>
            </a:br>
            <a:r>
              <a:rPr lang="en-US" sz="4000" b="1" kern="1200" dirty="0">
                <a:latin typeface="+mj-lt"/>
                <a:ea typeface="+mj-ea"/>
                <a:cs typeface="+mj-cs"/>
              </a:rPr>
              <a:t>New Officers </a:t>
            </a:r>
            <a:br>
              <a:rPr lang="en-US" sz="4000" b="1" kern="1200" dirty="0">
                <a:latin typeface="+mj-lt"/>
                <a:ea typeface="+mj-ea"/>
                <a:cs typeface="+mj-cs"/>
              </a:rPr>
            </a:br>
            <a:r>
              <a:rPr lang="en-US" sz="4000" b="1" kern="1200" dirty="0">
                <a:latin typeface="+mj-lt"/>
                <a:ea typeface="+mj-ea"/>
                <a:cs typeface="+mj-cs"/>
              </a:rPr>
              <a:t>Training</a:t>
            </a:r>
          </a:p>
        </p:txBody>
      </p:sp>
      <p:sp>
        <p:nvSpPr>
          <p:cNvPr id="4" name="Footer Placeholder 3">
            <a:extLst>
              <a:ext uri="{FF2B5EF4-FFF2-40B4-BE49-F238E27FC236}">
                <a16:creationId xmlns:a16="http://schemas.microsoft.com/office/drawing/2014/main" id="{32AB5D27-3D9B-5A71-FCD7-16F4B0DFABF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rPr>
              <a:t>New Officers Training 2024</a:t>
            </a:r>
          </a:p>
        </p:txBody>
      </p:sp>
      <p:sp>
        <p:nvSpPr>
          <p:cNvPr id="3" name="Subtitle 2"/>
          <p:cNvSpPr>
            <a:spLocks/>
          </p:cNvSpPr>
          <p:nvPr/>
        </p:nvSpPr>
        <p:spPr>
          <a:xfrm>
            <a:off x="5258430" y="4175284"/>
            <a:ext cx="5795466" cy="566104"/>
          </a:xfrm>
          <a:prstGeom prst="rect">
            <a:avLst/>
          </a:prstGeom>
        </p:spPr>
        <p:txBody>
          <a:bodyPr>
            <a:noAutofit/>
          </a:bodyPr>
          <a:lstStyle/>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ato Light" panose="020F0302020204030203" pitchFamily="34" charset="0"/>
                <a:ea typeface="+mn-ea"/>
                <a:cs typeface="+mn-cs"/>
              </a:rPr>
              <a:t>Jurisdictional Directors Presentation</a:t>
            </a:r>
          </a:p>
        </p:txBody>
      </p:sp>
      <p:sp>
        <p:nvSpPr>
          <p:cNvPr id="6" name="City"/>
          <p:cNvSpPr>
            <a:spLocks/>
          </p:cNvSpPr>
          <p:nvPr/>
        </p:nvSpPr>
        <p:spPr bwMode="auto">
          <a:xfrm>
            <a:off x="5078108" y="1546818"/>
            <a:ext cx="6637335" cy="2281583"/>
          </a:xfrm>
          <a:custGeom>
            <a:avLst/>
            <a:gdLst>
              <a:gd name="T0" fmla="*/ 3020 w 3186"/>
              <a:gd name="T1" fmla="*/ 1090 h 1294"/>
              <a:gd name="T2" fmla="*/ 2926 w 3186"/>
              <a:gd name="T3" fmla="*/ 1021 h 1294"/>
              <a:gd name="T4" fmla="*/ 2900 w 3186"/>
              <a:gd name="T5" fmla="*/ 536 h 1294"/>
              <a:gd name="T6" fmla="*/ 2726 w 3186"/>
              <a:gd name="T7" fmla="*/ 519 h 1294"/>
              <a:gd name="T8" fmla="*/ 2576 w 3186"/>
              <a:gd name="T9" fmla="*/ 280 h 1294"/>
              <a:gd name="T10" fmla="*/ 2611 w 3186"/>
              <a:gd name="T11" fmla="*/ 252 h 1294"/>
              <a:gd name="T12" fmla="*/ 2516 w 3186"/>
              <a:gd name="T13" fmla="*/ 257 h 1294"/>
              <a:gd name="T14" fmla="*/ 2513 w 3186"/>
              <a:gd name="T15" fmla="*/ 278 h 1294"/>
              <a:gd name="T16" fmla="*/ 2456 w 3186"/>
              <a:gd name="T17" fmla="*/ 960 h 1294"/>
              <a:gd name="T18" fmla="*/ 2427 w 3186"/>
              <a:gd name="T19" fmla="*/ 875 h 1294"/>
              <a:gd name="T20" fmla="*/ 2361 w 3186"/>
              <a:gd name="T21" fmla="*/ 875 h 1294"/>
              <a:gd name="T22" fmla="*/ 2284 w 3186"/>
              <a:gd name="T23" fmla="*/ 950 h 1294"/>
              <a:gd name="T24" fmla="*/ 2187 w 3186"/>
              <a:gd name="T25" fmla="*/ 883 h 1294"/>
              <a:gd name="T26" fmla="*/ 2144 w 3186"/>
              <a:gd name="T27" fmla="*/ 1058 h 1294"/>
              <a:gd name="T28" fmla="*/ 2094 w 3186"/>
              <a:gd name="T29" fmla="*/ 1033 h 1294"/>
              <a:gd name="T30" fmla="*/ 2043 w 3186"/>
              <a:gd name="T31" fmla="*/ 999 h 1294"/>
              <a:gd name="T32" fmla="*/ 1930 w 3186"/>
              <a:gd name="T33" fmla="*/ 893 h 1294"/>
              <a:gd name="T34" fmla="*/ 1892 w 3186"/>
              <a:gd name="T35" fmla="*/ 983 h 1294"/>
              <a:gd name="T36" fmla="*/ 1788 w 3186"/>
              <a:gd name="T37" fmla="*/ 918 h 1294"/>
              <a:gd name="T38" fmla="*/ 1740 w 3186"/>
              <a:gd name="T39" fmla="*/ 909 h 1294"/>
              <a:gd name="T40" fmla="*/ 1676 w 3186"/>
              <a:gd name="T41" fmla="*/ 1030 h 1294"/>
              <a:gd name="T42" fmla="*/ 1634 w 3186"/>
              <a:gd name="T43" fmla="*/ 1006 h 1294"/>
              <a:gd name="T44" fmla="*/ 1546 w 3186"/>
              <a:gd name="T45" fmla="*/ 890 h 1294"/>
              <a:gd name="T46" fmla="*/ 1462 w 3186"/>
              <a:gd name="T47" fmla="*/ 861 h 1294"/>
              <a:gd name="T48" fmla="*/ 1340 w 3186"/>
              <a:gd name="T49" fmla="*/ 977 h 1294"/>
              <a:gd name="T50" fmla="*/ 1318 w 3186"/>
              <a:gd name="T51" fmla="*/ 558 h 1294"/>
              <a:gd name="T52" fmla="*/ 1295 w 3186"/>
              <a:gd name="T53" fmla="*/ 430 h 1294"/>
              <a:gd name="T54" fmla="*/ 1266 w 3186"/>
              <a:gd name="T55" fmla="*/ 403 h 1294"/>
              <a:gd name="T56" fmla="*/ 1245 w 3186"/>
              <a:gd name="T57" fmla="*/ 292 h 1294"/>
              <a:gd name="T58" fmla="*/ 1196 w 3186"/>
              <a:gd name="T59" fmla="*/ 428 h 1294"/>
              <a:gd name="T60" fmla="*/ 1174 w 3186"/>
              <a:gd name="T61" fmla="*/ 557 h 1294"/>
              <a:gd name="T62" fmla="*/ 1158 w 3186"/>
              <a:gd name="T63" fmla="*/ 982 h 1294"/>
              <a:gd name="T64" fmla="*/ 1081 w 3186"/>
              <a:gd name="T65" fmla="*/ 1023 h 1294"/>
              <a:gd name="T66" fmla="*/ 1030 w 3186"/>
              <a:gd name="T67" fmla="*/ 792 h 1294"/>
              <a:gd name="T68" fmla="*/ 937 w 3186"/>
              <a:gd name="T69" fmla="*/ 899 h 1294"/>
              <a:gd name="T70" fmla="*/ 829 w 3186"/>
              <a:gd name="T71" fmla="*/ 1006 h 1294"/>
              <a:gd name="T72" fmla="*/ 806 w 3186"/>
              <a:gd name="T73" fmla="*/ 945 h 1294"/>
              <a:gd name="T74" fmla="*/ 706 w 3186"/>
              <a:gd name="T75" fmla="*/ 793 h 1294"/>
              <a:gd name="T76" fmla="*/ 626 w 3186"/>
              <a:gd name="T77" fmla="*/ 898 h 1294"/>
              <a:gd name="T78" fmla="*/ 589 w 3186"/>
              <a:gd name="T79" fmla="*/ 964 h 1294"/>
              <a:gd name="T80" fmla="*/ 559 w 3186"/>
              <a:gd name="T81" fmla="*/ 759 h 1294"/>
              <a:gd name="T82" fmla="*/ 529 w 3186"/>
              <a:gd name="T83" fmla="*/ 600 h 1294"/>
              <a:gd name="T84" fmla="*/ 515 w 3186"/>
              <a:gd name="T85" fmla="*/ 548 h 1294"/>
              <a:gd name="T86" fmla="*/ 508 w 3186"/>
              <a:gd name="T87" fmla="*/ 489 h 1294"/>
              <a:gd name="T88" fmla="*/ 496 w 3186"/>
              <a:gd name="T89" fmla="*/ 477 h 1294"/>
              <a:gd name="T90" fmla="*/ 476 w 3186"/>
              <a:gd name="T91" fmla="*/ 570 h 1294"/>
              <a:gd name="T92" fmla="*/ 460 w 3186"/>
              <a:gd name="T93" fmla="*/ 623 h 1294"/>
              <a:gd name="T94" fmla="*/ 446 w 3186"/>
              <a:gd name="T95" fmla="*/ 735 h 1294"/>
              <a:gd name="T96" fmla="*/ 412 w 3186"/>
              <a:gd name="T97" fmla="*/ 1029 h 1294"/>
              <a:gd name="T98" fmla="*/ 259 w 3186"/>
              <a:gd name="T99" fmla="*/ 1097 h 1294"/>
              <a:gd name="T100" fmla="*/ 197 w 3186"/>
              <a:gd name="T101" fmla="*/ 1106 h 1294"/>
              <a:gd name="T102" fmla="*/ 87 w 3186"/>
              <a:gd name="T103" fmla="*/ 1064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86" h="1294">
                <a:moveTo>
                  <a:pt x="3186" y="1240"/>
                </a:moveTo>
                <a:cubicBezTo>
                  <a:pt x="3186" y="1240"/>
                  <a:pt x="3178" y="1186"/>
                  <a:pt x="3117" y="1153"/>
                </a:cubicBezTo>
                <a:cubicBezTo>
                  <a:pt x="3112" y="1150"/>
                  <a:pt x="3106" y="1147"/>
                  <a:pt x="3101" y="1145"/>
                </a:cubicBezTo>
                <a:cubicBezTo>
                  <a:pt x="3073" y="1111"/>
                  <a:pt x="3020" y="1117"/>
                  <a:pt x="3020" y="1117"/>
                </a:cubicBezTo>
                <a:cubicBezTo>
                  <a:pt x="3020" y="1090"/>
                  <a:pt x="3020" y="1090"/>
                  <a:pt x="3020" y="1090"/>
                </a:cubicBezTo>
                <a:cubicBezTo>
                  <a:pt x="3009" y="1093"/>
                  <a:pt x="3009" y="1093"/>
                  <a:pt x="3009" y="1093"/>
                </a:cubicBezTo>
                <a:cubicBezTo>
                  <a:pt x="3006" y="1081"/>
                  <a:pt x="3000" y="1075"/>
                  <a:pt x="2994" y="1072"/>
                </a:cubicBezTo>
                <a:cubicBezTo>
                  <a:pt x="2994" y="880"/>
                  <a:pt x="2994" y="880"/>
                  <a:pt x="2994" y="880"/>
                </a:cubicBezTo>
                <a:cubicBezTo>
                  <a:pt x="2926" y="880"/>
                  <a:pt x="2926" y="880"/>
                  <a:pt x="2926" y="880"/>
                </a:cubicBezTo>
                <a:cubicBezTo>
                  <a:pt x="2926" y="1021"/>
                  <a:pt x="2926" y="1021"/>
                  <a:pt x="2926" y="1021"/>
                </a:cubicBezTo>
                <a:cubicBezTo>
                  <a:pt x="2921" y="1021"/>
                  <a:pt x="2921" y="1021"/>
                  <a:pt x="2921" y="1021"/>
                </a:cubicBezTo>
                <a:cubicBezTo>
                  <a:pt x="2921" y="1081"/>
                  <a:pt x="2921" y="1081"/>
                  <a:pt x="2921" y="1081"/>
                </a:cubicBezTo>
                <a:cubicBezTo>
                  <a:pt x="2918" y="1083"/>
                  <a:pt x="2918" y="1083"/>
                  <a:pt x="2918" y="1083"/>
                </a:cubicBezTo>
                <a:cubicBezTo>
                  <a:pt x="2900" y="1083"/>
                  <a:pt x="2900" y="1083"/>
                  <a:pt x="2900" y="1083"/>
                </a:cubicBezTo>
                <a:cubicBezTo>
                  <a:pt x="2900" y="536"/>
                  <a:pt x="2900" y="536"/>
                  <a:pt x="2900" y="536"/>
                </a:cubicBezTo>
                <a:cubicBezTo>
                  <a:pt x="2812" y="535"/>
                  <a:pt x="2812" y="535"/>
                  <a:pt x="2812" y="535"/>
                </a:cubicBezTo>
                <a:cubicBezTo>
                  <a:pt x="2812" y="976"/>
                  <a:pt x="2812" y="976"/>
                  <a:pt x="2812" y="976"/>
                </a:cubicBezTo>
                <a:cubicBezTo>
                  <a:pt x="2804" y="977"/>
                  <a:pt x="2796" y="980"/>
                  <a:pt x="2790" y="983"/>
                </a:cubicBezTo>
                <a:cubicBezTo>
                  <a:pt x="2790" y="583"/>
                  <a:pt x="2790" y="583"/>
                  <a:pt x="2790" y="583"/>
                </a:cubicBezTo>
                <a:cubicBezTo>
                  <a:pt x="2726" y="519"/>
                  <a:pt x="2726" y="519"/>
                  <a:pt x="2726" y="519"/>
                </a:cubicBezTo>
                <a:cubicBezTo>
                  <a:pt x="2649" y="582"/>
                  <a:pt x="2649" y="582"/>
                  <a:pt x="2649" y="582"/>
                </a:cubicBezTo>
                <a:cubicBezTo>
                  <a:pt x="2650" y="926"/>
                  <a:pt x="2650" y="926"/>
                  <a:pt x="2650" y="926"/>
                </a:cubicBezTo>
                <a:cubicBezTo>
                  <a:pt x="2638" y="924"/>
                  <a:pt x="2628" y="926"/>
                  <a:pt x="2619" y="929"/>
                </a:cubicBezTo>
                <a:cubicBezTo>
                  <a:pt x="2619" y="280"/>
                  <a:pt x="2619" y="280"/>
                  <a:pt x="2619" y="280"/>
                </a:cubicBezTo>
                <a:cubicBezTo>
                  <a:pt x="2576" y="280"/>
                  <a:pt x="2576" y="280"/>
                  <a:pt x="2576" y="280"/>
                </a:cubicBezTo>
                <a:cubicBezTo>
                  <a:pt x="2576" y="271"/>
                  <a:pt x="2576" y="271"/>
                  <a:pt x="2576" y="271"/>
                </a:cubicBezTo>
                <a:cubicBezTo>
                  <a:pt x="2609" y="271"/>
                  <a:pt x="2609" y="271"/>
                  <a:pt x="2609" y="271"/>
                </a:cubicBezTo>
                <a:cubicBezTo>
                  <a:pt x="2619" y="266"/>
                  <a:pt x="2619" y="266"/>
                  <a:pt x="2619" y="266"/>
                </a:cubicBezTo>
                <a:cubicBezTo>
                  <a:pt x="2619" y="259"/>
                  <a:pt x="2619" y="259"/>
                  <a:pt x="2619" y="259"/>
                </a:cubicBezTo>
                <a:cubicBezTo>
                  <a:pt x="2611" y="252"/>
                  <a:pt x="2611" y="252"/>
                  <a:pt x="2611" y="252"/>
                </a:cubicBezTo>
                <a:cubicBezTo>
                  <a:pt x="2575" y="251"/>
                  <a:pt x="2575" y="251"/>
                  <a:pt x="2575" y="251"/>
                </a:cubicBezTo>
                <a:cubicBezTo>
                  <a:pt x="2569" y="0"/>
                  <a:pt x="2569" y="0"/>
                  <a:pt x="2569" y="0"/>
                </a:cubicBezTo>
                <a:cubicBezTo>
                  <a:pt x="2563" y="252"/>
                  <a:pt x="2563" y="252"/>
                  <a:pt x="2563" y="252"/>
                </a:cubicBezTo>
                <a:cubicBezTo>
                  <a:pt x="2524" y="252"/>
                  <a:pt x="2524" y="252"/>
                  <a:pt x="2524" y="252"/>
                </a:cubicBezTo>
                <a:cubicBezTo>
                  <a:pt x="2516" y="257"/>
                  <a:pt x="2516" y="257"/>
                  <a:pt x="2516" y="257"/>
                </a:cubicBezTo>
                <a:cubicBezTo>
                  <a:pt x="2517" y="266"/>
                  <a:pt x="2517" y="266"/>
                  <a:pt x="2517" y="266"/>
                </a:cubicBezTo>
                <a:cubicBezTo>
                  <a:pt x="2526" y="271"/>
                  <a:pt x="2526" y="271"/>
                  <a:pt x="2526" y="271"/>
                </a:cubicBezTo>
                <a:cubicBezTo>
                  <a:pt x="2563" y="271"/>
                  <a:pt x="2563" y="271"/>
                  <a:pt x="2563" y="271"/>
                </a:cubicBezTo>
                <a:cubicBezTo>
                  <a:pt x="2563" y="278"/>
                  <a:pt x="2563" y="278"/>
                  <a:pt x="2563" y="278"/>
                </a:cubicBezTo>
                <a:cubicBezTo>
                  <a:pt x="2513" y="278"/>
                  <a:pt x="2513" y="278"/>
                  <a:pt x="2513" y="278"/>
                </a:cubicBezTo>
                <a:cubicBezTo>
                  <a:pt x="2513" y="902"/>
                  <a:pt x="2513" y="902"/>
                  <a:pt x="2513" y="902"/>
                </a:cubicBezTo>
                <a:cubicBezTo>
                  <a:pt x="2495" y="886"/>
                  <a:pt x="2495" y="886"/>
                  <a:pt x="2495" y="886"/>
                </a:cubicBezTo>
                <a:cubicBezTo>
                  <a:pt x="2465" y="919"/>
                  <a:pt x="2465" y="919"/>
                  <a:pt x="2465" y="919"/>
                </a:cubicBezTo>
                <a:cubicBezTo>
                  <a:pt x="2465" y="960"/>
                  <a:pt x="2465" y="960"/>
                  <a:pt x="2465" y="960"/>
                </a:cubicBezTo>
                <a:cubicBezTo>
                  <a:pt x="2456" y="960"/>
                  <a:pt x="2456" y="960"/>
                  <a:pt x="2456" y="960"/>
                </a:cubicBezTo>
                <a:cubicBezTo>
                  <a:pt x="2456" y="1056"/>
                  <a:pt x="2456" y="1056"/>
                  <a:pt x="2456" y="1056"/>
                </a:cubicBezTo>
                <a:cubicBezTo>
                  <a:pt x="2447" y="1056"/>
                  <a:pt x="2447" y="1056"/>
                  <a:pt x="2447" y="1056"/>
                </a:cubicBezTo>
                <a:cubicBezTo>
                  <a:pt x="2447" y="1100"/>
                  <a:pt x="2447" y="1100"/>
                  <a:pt x="2447" y="1100"/>
                </a:cubicBezTo>
                <a:cubicBezTo>
                  <a:pt x="2427" y="1100"/>
                  <a:pt x="2427" y="1100"/>
                  <a:pt x="2427" y="1100"/>
                </a:cubicBezTo>
                <a:cubicBezTo>
                  <a:pt x="2427" y="875"/>
                  <a:pt x="2427" y="875"/>
                  <a:pt x="2427" y="875"/>
                </a:cubicBezTo>
                <a:cubicBezTo>
                  <a:pt x="2406" y="875"/>
                  <a:pt x="2406" y="875"/>
                  <a:pt x="2406" y="875"/>
                </a:cubicBezTo>
                <a:cubicBezTo>
                  <a:pt x="2406" y="806"/>
                  <a:pt x="2406" y="806"/>
                  <a:pt x="2406" y="806"/>
                </a:cubicBezTo>
                <a:cubicBezTo>
                  <a:pt x="2366" y="806"/>
                  <a:pt x="2366" y="806"/>
                  <a:pt x="2366" y="806"/>
                </a:cubicBezTo>
                <a:cubicBezTo>
                  <a:pt x="2366" y="875"/>
                  <a:pt x="2366" y="875"/>
                  <a:pt x="2366" y="875"/>
                </a:cubicBezTo>
                <a:cubicBezTo>
                  <a:pt x="2361" y="875"/>
                  <a:pt x="2361" y="875"/>
                  <a:pt x="2361" y="875"/>
                </a:cubicBezTo>
                <a:cubicBezTo>
                  <a:pt x="2361" y="937"/>
                  <a:pt x="2361" y="937"/>
                  <a:pt x="2361" y="937"/>
                </a:cubicBezTo>
                <a:cubicBezTo>
                  <a:pt x="2298" y="937"/>
                  <a:pt x="2298" y="937"/>
                  <a:pt x="2298" y="937"/>
                </a:cubicBezTo>
                <a:cubicBezTo>
                  <a:pt x="2298" y="947"/>
                  <a:pt x="2298" y="947"/>
                  <a:pt x="2298" y="947"/>
                </a:cubicBezTo>
                <a:cubicBezTo>
                  <a:pt x="2289" y="947"/>
                  <a:pt x="2284" y="947"/>
                  <a:pt x="2284" y="947"/>
                </a:cubicBezTo>
                <a:cubicBezTo>
                  <a:pt x="2284" y="950"/>
                  <a:pt x="2284" y="950"/>
                  <a:pt x="2284" y="950"/>
                </a:cubicBezTo>
                <a:cubicBezTo>
                  <a:pt x="2278" y="950"/>
                  <a:pt x="2278" y="950"/>
                  <a:pt x="2278" y="950"/>
                </a:cubicBezTo>
                <a:cubicBezTo>
                  <a:pt x="2278" y="905"/>
                  <a:pt x="2278" y="905"/>
                  <a:pt x="2278" y="905"/>
                </a:cubicBezTo>
                <a:cubicBezTo>
                  <a:pt x="2267" y="905"/>
                  <a:pt x="2267" y="905"/>
                  <a:pt x="2267" y="905"/>
                </a:cubicBezTo>
                <a:cubicBezTo>
                  <a:pt x="2267" y="883"/>
                  <a:pt x="2267" y="883"/>
                  <a:pt x="2267" y="883"/>
                </a:cubicBezTo>
                <a:cubicBezTo>
                  <a:pt x="2187" y="883"/>
                  <a:pt x="2187" y="883"/>
                  <a:pt x="2187" y="883"/>
                </a:cubicBezTo>
                <a:cubicBezTo>
                  <a:pt x="2187" y="988"/>
                  <a:pt x="2187" y="988"/>
                  <a:pt x="2187" y="988"/>
                </a:cubicBezTo>
                <a:cubicBezTo>
                  <a:pt x="2158" y="988"/>
                  <a:pt x="2158" y="988"/>
                  <a:pt x="2158" y="988"/>
                </a:cubicBezTo>
                <a:cubicBezTo>
                  <a:pt x="2158" y="1073"/>
                  <a:pt x="2158" y="1073"/>
                  <a:pt x="2158" y="1073"/>
                </a:cubicBezTo>
                <a:cubicBezTo>
                  <a:pt x="2144" y="1073"/>
                  <a:pt x="2144" y="1073"/>
                  <a:pt x="2144" y="1073"/>
                </a:cubicBezTo>
                <a:cubicBezTo>
                  <a:pt x="2144" y="1058"/>
                  <a:pt x="2144" y="1058"/>
                  <a:pt x="2144" y="1058"/>
                </a:cubicBezTo>
                <a:cubicBezTo>
                  <a:pt x="2120" y="1058"/>
                  <a:pt x="2120" y="1058"/>
                  <a:pt x="2120" y="1058"/>
                </a:cubicBezTo>
                <a:cubicBezTo>
                  <a:pt x="2120" y="1048"/>
                  <a:pt x="2120" y="1048"/>
                  <a:pt x="2120" y="1048"/>
                </a:cubicBezTo>
                <a:cubicBezTo>
                  <a:pt x="2108" y="1048"/>
                  <a:pt x="2108" y="1048"/>
                  <a:pt x="2108" y="1048"/>
                </a:cubicBezTo>
                <a:cubicBezTo>
                  <a:pt x="2108" y="1033"/>
                  <a:pt x="2108" y="1033"/>
                  <a:pt x="2108" y="1033"/>
                </a:cubicBezTo>
                <a:cubicBezTo>
                  <a:pt x="2094" y="1033"/>
                  <a:pt x="2094" y="1033"/>
                  <a:pt x="2094" y="1033"/>
                </a:cubicBezTo>
                <a:cubicBezTo>
                  <a:pt x="2094" y="1073"/>
                  <a:pt x="2094" y="1073"/>
                  <a:pt x="2094" y="1073"/>
                </a:cubicBezTo>
                <a:cubicBezTo>
                  <a:pt x="2084" y="1073"/>
                  <a:pt x="2084" y="1073"/>
                  <a:pt x="2084" y="1073"/>
                </a:cubicBezTo>
                <a:cubicBezTo>
                  <a:pt x="2084" y="999"/>
                  <a:pt x="2084" y="999"/>
                  <a:pt x="2084" y="999"/>
                </a:cubicBezTo>
                <a:cubicBezTo>
                  <a:pt x="2063" y="875"/>
                  <a:pt x="2063" y="875"/>
                  <a:pt x="2063" y="875"/>
                </a:cubicBezTo>
                <a:cubicBezTo>
                  <a:pt x="2043" y="999"/>
                  <a:pt x="2043" y="999"/>
                  <a:pt x="2043" y="999"/>
                </a:cubicBezTo>
                <a:cubicBezTo>
                  <a:pt x="2043" y="1069"/>
                  <a:pt x="2043" y="1069"/>
                  <a:pt x="2043" y="1069"/>
                </a:cubicBezTo>
                <a:cubicBezTo>
                  <a:pt x="2036" y="1071"/>
                  <a:pt x="2036" y="1071"/>
                  <a:pt x="2036" y="1071"/>
                </a:cubicBezTo>
                <a:cubicBezTo>
                  <a:pt x="2036" y="848"/>
                  <a:pt x="2036" y="848"/>
                  <a:pt x="2036" y="848"/>
                </a:cubicBezTo>
                <a:cubicBezTo>
                  <a:pt x="1930" y="848"/>
                  <a:pt x="1930" y="848"/>
                  <a:pt x="1930" y="848"/>
                </a:cubicBezTo>
                <a:cubicBezTo>
                  <a:pt x="1930" y="893"/>
                  <a:pt x="1930" y="893"/>
                  <a:pt x="1930" y="893"/>
                </a:cubicBezTo>
                <a:cubicBezTo>
                  <a:pt x="1915" y="893"/>
                  <a:pt x="1915" y="893"/>
                  <a:pt x="1915" y="893"/>
                </a:cubicBezTo>
                <a:cubicBezTo>
                  <a:pt x="1915" y="983"/>
                  <a:pt x="1915" y="983"/>
                  <a:pt x="1915" y="983"/>
                </a:cubicBezTo>
                <a:cubicBezTo>
                  <a:pt x="1910" y="983"/>
                  <a:pt x="1910" y="983"/>
                  <a:pt x="1910" y="983"/>
                </a:cubicBezTo>
                <a:cubicBezTo>
                  <a:pt x="1902" y="947"/>
                  <a:pt x="1902" y="947"/>
                  <a:pt x="1902" y="947"/>
                </a:cubicBezTo>
                <a:cubicBezTo>
                  <a:pt x="1892" y="983"/>
                  <a:pt x="1892" y="983"/>
                  <a:pt x="1892" y="983"/>
                </a:cubicBezTo>
                <a:cubicBezTo>
                  <a:pt x="1866" y="983"/>
                  <a:pt x="1866" y="983"/>
                  <a:pt x="1866" y="983"/>
                </a:cubicBezTo>
                <a:cubicBezTo>
                  <a:pt x="1866" y="947"/>
                  <a:pt x="1866" y="900"/>
                  <a:pt x="1866" y="900"/>
                </a:cubicBezTo>
                <a:cubicBezTo>
                  <a:pt x="1845" y="900"/>
                  <a:pt x="1845" y="900"/>
                  <a:pt x="1845" y="900"/>
                </a:cubicBezTo>
                <a:cubicBezTo>
                  <a:pt x="1845" y="918"/>
                  <a:pt x="1845" y="918"/>
                  <a:pt x="1845" y="918"/>
                </a:cubicBezTo>
                <a:cubicBezTo>
                  <a:pt x="1788" y="918"/>
                  <a:pt x="1788" y="918"/>
                  <a:pt x="1788" y="918"/>
                </a:cubicBezTo>
                <a:cubicBezTo>
                  <a:pt x="1788" y="905"/>
                  <a:pt x="1788" y="905"/>
                  <a:pt x="1788" y="905"/>
                </a:cubicBezTo>
                <a:cubicBezTo>
                  <a:pt x="1760" y="905"/>
                  <a:pt x="1760" y="905"/>
                  <a:pt x="1760" y="905"/>
                </a:cubicBezTo>
                <a:cubicBezTo>
                  <a:pt x="1760" y="924"/>
                  <a:pt x="1760" y="924"/>
                  <a:pt x="1760" y="924"/>
                </a:cubicBezTo>
                <a:cubicBezTo>
                  <a:pt x="1740" y="924"/>
                  <a:pt x="1740" y="924"/>
                  <a:pt x="1740" y="924"/>
                </a:cubicBezTo>
                <a:cubicBezTo>
                  <a:pt x="1740" y="909"/>
                  <a:pt x="1740" y="909"/>
                  <a:pt x="1740" y="909"/>
                </a:cubicBezTo>
                <a:cubicBezTo>
                  <a:pt x="1718" y="909"/>
                  <a:pt x="1718" y="909"/>
                  <a:pt x="1718" y="909"/>
                </a:cubicBezTo>
                <a:cubicBezTo>
                  <a:pt x="1718" y="984"/>
                  <a:pt x="1718" y="984"/>
                  <a:pt x="1718" y="984"/>
                </a:cubicBezTo>
                <a:cubicBezTo>
                  <a:pt x="1708" y="985"/>
                  <a:pt x="1696" y="985"/>
                  <a:pt x="1693" y="984"/>
                </a:cubicBezTo>
                <a:cubicBezTo>
                  <a:pt x="1695" y="990"/>
                  <a:pt x="1692" y="1030"/>
                  <a:pt x="1692" y="1030"/>
                </a:cubicBezTo>
                <a:cubicBezTo>
                  <a:pt x="1676" y="1030"/>
                  <a:pt x="1676" y="1030"/>
                  <a:pt x="1676" y="1030"/>
                </a:cubicBezTo>
                <a:cubicBezTo>
                  <a:pt x="1676" y="1079"/>
                  <a:pt x="1676" y="1079"/>
                  <a:pt x="1676" y="1079"/>
                </a:cubicBezTo>
                <a:cubicBezTo>
                  <a:pt x="1663" y="1079"/>
                  <a:pt x="1663" y="1079"/>
                  <a:pt x="1663" y="1079"/>
                </a:cubicBezTo>
                <a:cubicBezTo>
                  <a:pt x="1663" y="1001"/>
                  <a:pt x="1663" y="1001"/>
                  <a:pt x="1663" y="1001"/>
                </a:cubicBezTo>
                <a:cubicBezTo>
                  <a:pt x="1648" y="973"/>
                  <a:pt x="1648" y="973"/>
                  <a:pt x="1648" y="973"/>
                </a:cubicBezTo>
                <a:cubicBezTo>
                  <a:pt x="1634" y="1006"/>
                  <a:pt x="1634" y="1006"/>
                  <a:pt x="1634" y="1006"/>
                </a:cubicBezTo>
                <a:cubicBezTo>
                  <a:pt x="1634" y="1062"/>
                  <a:pt x="1634" y="1062"/>
                  <a:pt x="1634" y="1062"/>
                </a:cubicBezTo>
                <a:cubicBezTo>
                  <a:pt x="1623" y="1062"/>
                  <a:pt x="1623" y="1062"/>
                  <a:pt x="1623" y="1062"/>
                </a:cubicBezTo>
                <a:cubicBezTo>
                  <a:pt x="1623" y="858"/>
                  <a:pt x="1623" y="858"/>
                  <a:pt x="1623" y="858"/>
                </a:cubicBezTo>
                <a:cubicBezTo>
                  <a:pt x="1546" y="858"/>
                  <a:pt x="1546" y="858"/>
                  <a:pt x="1546" y="858"/>
                </a:cubicBezTo>
                <a:cubicBezTo>
                  <a:pt x="1546" y="890"/>
                  <a:pt x="1546" y="890"/>
                  <a:pt x="1546" y="890"/>
                </a:cubicBezTo>
                <a:cubicBezTo>
                  <a:pt x="1538" y="890"/>
                  <a:pt x="1538" y="890"/>
                  <a:pt x="1538" y="890"/>
                </a:cubicBezTo>
                <a:cubicBezTo>
                  <a:pt x="1538" y="961"/>
                  <a:pt x="1538" y="961"/>
                  <a:pt x="1538" y="961"/>
                </a:cubicBezTo>
                <a:cubicBezTo>
                  <a:pt x="1511" y="961"/>
                  <a:pt x="1511" y="961"/>
                  <a:pt x="1511" y="961"/>
                </a:cubicBezTo>
                <a:cubicBezTo>
                  <a:pt x="1511" y="861"/>
                  <a:pt x="1511" y="861"/>
                  <a:pt x="1511" y="861"/>
                </a:cubicBezTo>
                <a:cubicBezTo>
                  <a:pt x="1462" y="861"/>
                  <a:pt x="1462" y="861"/>
                  <a:pt x="1462" y="861"/>
                </a:cubicBezTo>
                <a:cubicBezTo>
                  <a:pt x="1462" y="782"/>
                  <a:pt x="1462" y="782"/>
                  <a:pt x="1462" y="782"/>
                </a:cubicBezTo>
                <a:cubicBezTo>
                  <a:pt x="1400" y="782"/>
                  <a:pt x="1400" y="782"/>
                  <a:pt x="1400" y="782"/>
                </a:cubicBezTo>
                <a:cubicBezTo>
                  <a:pt x="1400" y="821"/>
                  <a:pt x="1400" y="821"/>
                  <a:pt x="1400" y="821"/>
                </a:cubicBezTo>
                <a:cubicBezTo>
                  <a:pt x="1340" y="821"/>
                  <a:pt x="1340" y="821"/>
                  <a:pt x="1340" y="821"/>
                </a:cubicBezTo>
                <a:cubicBezTo>
                  <a:pt x="1340" y="977"/>
                  <a:pt x="1340" y="977"/>
                  <a:pt x="1340" y="977"/>
                </a:cubicBezTo>
                <a:cubicBezTo>
                  <a:pt x="1335" y="977"/>
                  <a:pt x="1335" y="977"/>
                  <a:pt x="1335" y="977"/>
                </a:cubicBezTo>
                <a:cubicBezTo>
                  <a:pt x="1335" y="1041"/>
                  <a:pt x="1335" y="1041"/>
                  <a:pt x="1335" y="1041"/>
                </a:cubicBezTo>
                <a:cubicBezTo>
                  <a:pt x="1329" y="1046"/>
                  <a:pt x="1329" y="1046"/>
                  <a:pt x="1329" y="1046"/>
                </a:cubicBezTo>
                <a:cubicBezTo>
                  <a:pt x="1329" y="558"/>
                  <a:pt x="1329" y="558"/>
                  <a:pt x="1329" y="558"/>
                </a:cubicBezTo>
                <a:cubicBezTo>
                  <a:pt x="1318" y="558"/>
                  <a:pt x="1318" y="558"/>
                  <a:pt x="1318" y="558"/>
                </a:cubicBezTo>
                <a:cubicBezTo>
                  <a:pt x="1318" y="477"/>
                  <a:pt x="1318" y="477"/>
                  <a:pt x="1318" y="477"/>
                </a:cubicBezTo>
                <a:cubicBezTo>
                  <a:pt x="1306" y="477"/>
                  <a:pt x="1306" y="477"/>
                  <a:pt x="1306" y="477"/>
                </a:cubicBezTo>
                <a:cubicBezTo>
                  <a:pt x="1306" y="443"/>
                  <a:pt x="1306" y="443"/>
                  <a:pt x="1306" y="443"/>
                </a:cubicBezTo>
                <a:cubicBezTo>
                  <a:pt x="1295" y="443"/>
                  <a:pt x="1295" y="443"/>
                  <a:pt x="1295" y="443"/>
                </a:cubicBezTo>
                <a:cubicBezTo>
                  <a:pt x="1295" y="430"/>
                  <a:pt x="1295" y="430"/>
                  <a:pt x="1295" y="430"/>
                </a:cubicBezTo>
                <a:cubicBezTo>
                  <a:pt x="1283" y="430"/>
                  <a:pt x="1283" y="430"/>
                  <a:pt x="1283" y="430"/>
                </a:cubicBezTo>
                <a:cubicBezTo>
                  <a:pt x="1283" y="411"/>
                  <a:pt x="1283" y="411"/>
                  <a:pt x="1283" y="411"/>
                </a:cubicBezTo>
                <a:cubicBezTo>
                  <a:pt x="1272" y="413"/>
                  <a:pt x="1272" y="413"/>
                  <a:pt x="1272" y="413"/>
                </a:cubicBezTo>
                <a:cubicBezTo>
                  <a:pt x="1272" y="404"/>
                  <a:pt x="1272" y="404"/>
                  <a:pt x="1272" y="404"/>
                </a:cubicBezTo>
                <a:cubicBezTo>
                  <a:pt x="1266" y="403"/>
                  <a:pt x="1266" y="403"/>
                  <a:pt x="1266" y="403"/>
                </a:cubicBezTo>
                <a:cubicBezTo>
                  <a:pt x="1266" y="403"/>
                  <a:pt x="1265" y="325"/>
                  <a:pt x="1266" y="310"/>
                </a:cubicBezTo>
                <a:cubicBezTo>
                  <a:pt x="1267" y="294"/>
                  <a:pt x="1250" y="293"/>
                  <a:pt x="1250" y="293"/>
                </a:cubicBezTo>
                <a:cubicBezTo>
                  <a:pt x="1250" y="252"/>
                  <a:pt x="1250" y="252"/>
                  <a:pt x="1250" y="252"/>
                </a:cubicBezTo>
                <a:cubicBezTo>
                  <a:pt x="1245" y="252"/>
                  <a:pt x="1245" y="252"/>
                  <a:pt x="1245" y="252"/>
                </a:cubicBezTo>
                <a:cubicBezTo>
                  <a:pt x="1245" y="292"/>
                  <a:pt x="1245" y="292"/>
                  <a:pt x="1245" y="292"/>
                </a:cubicBezTo>
                <a:cubicBezTo>
                  <a:pt x="1225" y="293"/>
                  <a:pt x="1224" y="308"/>
                  <a:pt x="1224" y="308"/>
                </a:cubicBezTo>
                <a:cubicBezTo>
                  <a:pt x="1224" y="411"/>
                  <a:pt x="1224" y="411"/>
                  <a:pt x="1224" y="411"/>
                </a:cubicBezTo>
                <a:cubicBezTo>
                  <a:pt x="1208" y="411"/>
                  <a:pt x="1208" y="411"/>
                  <a:pt x="1208" y="411"/>
                </a:cubicBezTo>
                <a:cubicBezTo>
                  <a:pt x="1208" y="428"/>
                  <a:pt x="1208" y="428"/>
                  <a:pt x="1208" y="428"/>
                </a:cubicBezTo>
                <a:cubicBezTo>
                  <a:pt x="1196" y="428"/>
                  <a:pt x="1196" y="428"/>
                  <a:pt x="1196" y="428"/>
                </a:cubicBezTo>
                <a:cubicBezTo>
                  <a:pt x="1196" y="444"/>
                  <a:pt x="1196" y="444"/>
                  <a:pt x="1196" y="444"/>
                </a:cubicBezTo>
                <a:cubicBezTo>
                  <a:pt x="1184" y="445"/>
                  <a:pt x="1184" y="445"/>
                  <a:pt x="1184" y="445"/>
                </a:cubicBezTo>
                <a:cubicBezTo>
                  <a:pt x="1184" y="474"/>
                  <a:pt x="1184" y="474"/>
                  <a:pt x="1184" y="474"/>
                </a:cubicBezTo>
                <a:cubicBezTo>
                  <a:pt x="1174" y="475"/>
                  <a:pt x="1174" y="475"/>
                  <a:pt x="1174" y="475"/>
                </a:cubicBezTo>
                <a:cubicBezTo>
                  <a:pt x="1174" y="557"/>
                  <a:pt x="1174" y="557"/>
                  <a:pt x="1174" y="557"/>
                </a:cubicBezTo>
                <a:cubicBezTo>
                  <a:pt x="1168" y="557"/>
                  <a:pt x="1168" y="557"/>
                  <a:pt x="1168" y="557"/>
                </a:cubicBezTo>
                <a:cubicBezTo>
                  <a:pt x="1168" y="966"/>
                  <a:pt x="1168" y="966"/>
                  <a:pt x="1168" y="966"/>
                </a:cubicBezTo>
                <a:cubicBezTo>
                  <a:pt x="1159" y="974"/>
                  <a:pt x="1159" y="974"/>
                  <a:pt x="1159" y="974"/>
                </a:cubicBezTo>
                <a:cubicBezTo>
                  <a:pt x="1159" y="982"/>
                  <a:pt x="1159" y="982"/>
                  <a:pt x="1159" y="982"/>
                </a:cubicBezTo>
                <a:cubicBezTo>
                  <a:pt x="1158" y="982"/>
                  <a:pt x="1158" y="982"/>
                  <a:pt x="1158" y="982"/>
                </a:cubicBezTo>
                <a:cubicBezTo>
                  <a:pt x="1158" y="1006"/>
                  <a:pt x="1158" y="1006"/>
                  <a:pt x="1158" y="1006"/>
                </a:cubicBezTo>
                <a:cubicBezTo>
                  <a:pt x="1144" y="1006"/>
                  <a:pt x="1144" y="1006"/>
                  <a:pt x="1144" y="1006"/>
                </a:cubicBezTo>
                <a:cubicBezTo>
                  <a:pt x="1144" y="775"/>
                  <a:pt x="1144" y="775"/>
                  <a:pt x="1144" y="775"/>
                </a:cubicBezTo>
                <a:cubicBezTo>
                  <a:pt x="1081" y="775"/>
                  <a:pt x="1081" y="775"/>
                  <a:pt x="1081" y="775"/>
                </a:cubicBezTo>
                <a:cubicBezTo>
                  <a:pt x="1081" y="1023"/>
                  <a:pt x="1081" y="1023"/>
                  <a:pt x="1081" y="1023"/>
                </a:cubicBezTo>
                <a:cubicBezTo>
                  <a:pt x="1078" y="1023"/>
                  <a:pt x="1078" y="1023"/>
                  <a:pt x="1078" y="1023"/>
                </a:cubicBezTo>
                <a:cubicBezTo>
                  <a:pt x="1049" y="993"/>
                  <a:pt x="1049" y="993"/>
                  <a:pt x="1049" y="993"/>
                </a:cubicBezTo>
                <a:cubicBezTo>
                  <a:pt x="1049" y="818"/>
                  <a:pt x="1049" y="818"/>
                  <a:pt x="1049" y="818"/>
                </a:cubicBezTo>
                <a:cubicBezTo>
                  <a:pt x="1049" y="792"/>
                  <a:pt x="1049" y="792"/>
                  <a:pt x="1049" y="792"/>
                </a:cubicBezTo>
                <a:cubicBezTo>
                  <a:pt x="1030" y="792"/>
                  <a:pt x="1030" y="792"/>
                  <a:pt x="1030" y="792"/>
                </a:cubicBezTo>
                <a:cubicBezTo>
                  <a:pt x="1030" y="775"/>
                  <a:pt x="1030" y="775"/>
                  <a:pt x="1030" y="775"/>
                </a:cubicBezTo>
                <a:cubicBezTo>
                  <a:pt x="981" y="775"/>
                  <a:pt x="981" y="775"/>
                  <a:pt x="981" y="775"/>
                </a:cubicBezTo>
                <a:cubicBezTo>
                  <a:pt x="981" y="658"/>
                  <a:pt x="981" y="658"/>
                  <a:pt x="981" y="658"/>
                </a:cubicBezTo>
                <a:cubicBezTo>
                  <a:pt x="937" y="658"/>
                  <a:pt x="937" y="658"/>
                  <a:pt x="937" y="658"/>
                </a:cubicBezTo>
                <a:cubicBezTo>
                  <a:pt x="937" y="899"/>
                  <a:pt x="937" y="899"/>
                  <a:pt x="937" y="899"/>
                </a:cubicBezTo>
                <a:cubicBezTo>
                  <a:pt x="896" y="899"/>
                  <a:pt x="896" y="899"/>
                  <a:pt x="896" y="899"/>
                </a:cubicBezTo>
                <a:cubicBezTo>
                  <a:pt x="896" y="696"/>
                  <a:pt x="896" y="696"/>
                  <a:pt x="896" y="696"/>
                </a:cubicBezTo>
                <a:cubicBezTo>
                  <a:pt x="843" y="696"/>
                  <a:pt x="843" y="696"/>
                  <a:pt x="843" y="696"/>
                </a:cubicBezTo>
                <a:cubicBezTo>
                  <a:pt x="843" y="1006"/>
                  <a:pt x="843" y="1006"/>
                  <a:pt x="843" y="1006"/>
                </a:cubicBezTo>
                <a:cubicBezTo>
                  <a:pt x="829" y="1006"/>
                  <a:pt x="829" y="1006"/>
                  <a:pt x="829" y="1006"/>
                </a:cubicBezTo>
                <a:cubicBezTo>
                  <a:pt x="829" y="987"/>
                  <a:pt x="829" y="987"/>
                  <a:pt x="829" y="987"/>
                </a:cubicBezTo>
                <a:cubicBezTo>
                  <a:pt x="808" y="988"/>
                  <a:pt x="808" y="988"/>
                  <a:pt x="808" y="988"/>
                </a:cubicBezTo>
                <a:cubicBezTo>
                  <a:pt x="808" y="962"/>
                  <a:pt x="808" y="962"/>
                  <a:pt x="808" y="962"/>
                </a:cubicBezTo>
                <a:cubicBezTo>
                  <a:pt x="806" y="962"/>
                  <a:pt x="806" y="962"/>
                  <a:pt x="806" y="962"/>
                </a:cubicBezTo>
                <a:cubicBezTo>
                  <a:pt x="806" y="945"/>
                  <a:pt x="806" y="945"/>
                  <a:pt x="806" y="945"/>
                </a:cubicBezTo>
                <a:cubicBezTo>
                  <a:pt x="786" y="945"/>
                  <a:pt x="786" y="945"/>
                  <a:pt x="786" y="945"/>
                </a:cubicBezTo>
                <a:cubicBezTo>
                  <a:pt x="786" y="931"/>
                  <a:pt x="786" y="931"/>
                  <a:pt x="786" y="931"/>
                </a:cubicBezTo>
                <a:cubicBezTo>
                  <a:pt x="780" y="931"/>
                  <a:pt x="780" y="931"/>
                  <a:pt x="780" y="931"/>
                </a:cubicBezTo>
                <a:cubicBezTo>
                  <a:pt x="780" y="793"/>
                  <a:pt x="780" y="793"/>
                  <a:pt x="780" y="793"/>
                </a:cubicBezTo>
                <a:cubicBezTo>
                  <a:pt x="706" y="793"/>
                  <a:pt x="706" y="793"/>
                  <a:pt x="706" y="793"/>
                </a:cubicBezTo>
                <a:cubicBezTo>
                  <a:pt x="706" y="919"/>
                  <a:pt x="706" y="919"/>
                  <a:pt x="706" y="919"/>
                </a:cubicBezTo>
                <a:cubicBezTo>
                  <a:pt x="692" y="919"/>
                  <a:pt x="692" y="919"/>
                  <a:pt x="692" y="919"/>
                </a:cubicBezTo>
                <a:cubicBezTo>
                  <a:pt x="692" y="793"/>
                  <a:pt x="692" y="793"/>
                  <a:pt x="692" y="793"/>
                </a:cubicBezTo>
                <a:cubicBezTo>
                  <a:pt x="626" y="793"/>
                  <a:pt x="626" y="793"/>
                  <a:pt x="626" y="793"/>
                </a:cubicBezTo>
                <a:cubicBezTo>
                  <a:pt x="626" y="898"/>
                  <a:pt x="626" y="898"/>
                  <a:pt x="626" y="898"/>
                </a:cubicBezTo>
                <a:cubicBezTo>
                  <a:pt x="606" y="898"/>
                  <a:pt x="606" y="898"/>
                  <a:pt x="606" y="898"/>
                </a:cubicBezTo>
                <a:cubicBezTo>
                  <a:pt x="606" y="940"/>
                  <a:pt x="606" y="940"/>
                  <a:pt x="606" y="940"/>
                </a:cubicBezTo>
                <a:cubicBezTo>
                  <a:pt x="598" y="936"/>
                  <a:pt x="598" y="936"/>
                  <a:pt x="598" y="936"/>
                </a:cubicBezTo>
                <a:cubicBezTo>
                  <a:pt x="589" y="947"/>
                  <a:pt x="589" y="947"/>
                  <a:pt x="589" y="947"/>
                </a:cubicBezTo>
                <a:cubicBezTo>
                  <a:pt x="589" y="964"/>
                  <a:pt x="589" y="964"/>
                  <a:pt x="589" y="964"/>
                </a:cubicBezTo>
                <a:cubicBezTo>
                  <a:pt x="580" y="966"/>
                  <a:pt x="580" y="966"/>
                  <a:pt x="580" y="966"/>
                </a:cubicBezTo>
                <a:cubicBezTo>
                  <a:pt x="580" y="1058"/>
                  <a:pt x="580" y="1058"/>
                  <a:pt x="580" y="1058"/>
                </a:cubicBezTo>
                <a:cubicBezTo>
                  <a:pt x="565" y="1058"/>
                  <a:pt x="565" y="1058"/>
                  <a:pt x="565" y="1058"/>
                </a:cubicBezTo>
                <a:cubicBezTo>
                  <a:pt x="565" y="765"/>
                  <a:pt x="565" y="765"/>
                  <a:pt x="565" y="765"/>
                </a:cubicBezTo>
                <a:cubicBezTo>
                  <a:pt x="559" y="759"/>
                  <a:pt x="559" y="759"/>
                  <a:pt x="559" y="759"/>
                </a:cubicBezTo>
                <a:cubicBezTo>
                  <a:pt x="559" y="727"/>
                  <a:pt x="559" y="727"/>
                  <a:pt x="559" y="727"/>
                </a:cubicBezTo>
                <a:cubicBezTo>
                  <a:pt x="546" y="714"/>
                  <a:pt x="546" y="714"/>
                  <a:pt x="546" y="714"/>
                </a:cubicBezTo>
                <a:cubicBezTo>
                  <a:pt x="546" y="640"/>
                  <a:pt x="546" y="640"/>
                  <a:pt x="546" y="640"/>
                </a:cubicBezTo>
                <a:cubicBezTo>
                  <a:pt x="529" y="623"/>
                  <a:pt x="529" y="623"/>
                  <a:pt x="529" y="623"/>
                </a:cubicBezTo>
                <a:cubicBezTo>
                  <a:pt x="529" y="600"/>
                  <a:pt x="529" y="600"/>
                  <a:pt x="529" y="600"/>
                </a:cubicBezTo>
                <a:cubicBezTo>
                  <a:pt x="526" y="597"/>
                  <a:pt x="526" y="597"/>
                  <a:pt x="526" y="597"/>
                </a:cubicBezTo>
                <a:cubicBezTo>
                  <a:pt x="526" y="578"/>
                  <a:pt x="526" y="578"/>
                  <a:pt x="526" y="578"/>
                </a:cubicBezTo>
                <a:cubicBezTo>
                  <a:pt x="521" y="574"/>
                  <a:pt x="521" y="574"/>
                  <a:pt x="521" y="574"/>
                </a:cubicBezTo>
                <a:cubicBezTo>
                  <a:pt x="521" y="550"/>
                  <a:pt x="521" y="550"/>
                  <a:pt x="521" y="550"/>
                </a:cubicBezTo>
                <a:cubicBezTo>
                  <a:pt x="515" y="548"/>
                  <a:pt x="515" y="548"/>
                  <a:pt x="515" y="548"/>
                </a:cubicBezTo>
                <a:cubicBezTo>
                  <a:pt x="515" y="524"/>
                  <a:pt x="515" y="524"/>
                  <a:pt x="515" y="524"/>
                </a:cubicBezTo>
                <a:cubicBezTo>
                  <a:pt x="512" y="522"/>
                  <a:pt x="512" y="522"/>
                  <a:pt x="512" y="522"/>
                </a:cubicBezTo>
                <a:cubicBezTo>
                  <a:pt x="512" y="506"/>
                  <a:pt x="512" y="506"/>
                  <a:pt x="512" y="506"/>
                </a:cubicBezTo>
                <a:cubicBezTo>
                  <a:pt x="508" y="503"/>
                  <a:pt x="508" y="503"/>
                  <a:pt x="508" y="503"/>
                </a:cubicBezTo>
                <a:cubicBezTo>
                  <a:pt x="508" y="489"/>
                  <a:pt x="508" y="489"/>
                  <a:pt x="508" y="489"/>
                </a:cubicBezTo>
                <a:cubicBezTo>
                  <a:pt x="502" y="477"/>
                  <a:pt x="502" y="477"/>
                  <a:pt x="502" y="477"/>
                </a:cubicBezTo>
                <a:cubicBezTo>
                  <a:pt x="502" y="367"/>
                  <a:pt x="502" y="367"/>
                  <a:pt x="502" y="367"/>
                </a:cubicBezTo>
                <a:cubicBezTo>
                  <a:pt x="502" y="369"/>
                  <a:pt x="502" y="369"/>
                  <a:pt x="502" y="369"/>
                </a:cubicBezTo>
                <a:cubicBezTo>
                  <a:pt x="500" y="477"/>
                  <a:pt x="500" y="477"/>
                  <a:pt x="500" y="477"/>
                </a:cubicBezTo>
                <a:cubicBezTo>
                  <a:pt x="496" y="477"/>
                  <a:pt x="496" y="477"/>
                  <a:pt x="496" y="477"/>
                </a:cubicBezTo>
                <a:cubicBezTo>
                  <a:pt x="496" y="497"/>
                  <a:pt x="496" y="497"/>
                  <a:pt x="496" y="497"/>
                </a:cubicBezTo>
                <a:cubicBezTo>
                  <a:pt x="486" y="518"/>
                  <a:pt x="486" y="518"/>
                  <a:pt x="486" y="518"/>
                </a:cubicBezTo>
                <a:cubicBezTo>
                  <a:pt x="486" y="536"/>
                  <a:pt x="486" y="536"/>
                  <a:pt x="486" y="536"/>
                </a:cubicBezTo>
                <a:cubicBezTo>
                  <a:pt x="476" y="547"/>
                  <a:pt x="476" y="547"/>
                  <a:pt x="476" y="547"/>
                </a:cubicBezTo>
                <a:cubicBezTo>
                  <a:pt x="476" y="570"/>
                  <a:pt x="476" y="570"/>
                  <a:pt x="476" y="570"/>
                </a:cubicBezTo>
                <a:cubicBezTo>
                  <a:pt x="469" y="570"/>
                  <a:pt x="469" y="570"/>
                  <a:pt x="469" y="570"/>
                </a:cubicBezTo>
                <a:cubicBezTo>
                  <a:pt x="469" y="595"/>
                  <a:pt x="469" y="595"/>
                  <a:pt x="469" y="595"/>
                </a:cubicBezTo>
                <a:cubicBezTo>
                  <a:pt x="464" y="600"/>
                  <a:pt x="464" y="600"/>
                  <a:pt x="464" y="600"/>
                </a:cubicBezTo>
                <a:cubicBezTo>
                  <a:pt x="464" y="620"/>
                  <a:pt x="464" y="620"/>
                  <a:pt x="464" y="620"/>
                </a:cubicBezTo>
                <a:cubicBezTo>
                  <a:pt x="460" y="623"/>
                  <a:pt x="460" y="623"/>
                  <a:pt x="460" y="623"/>
                </a:cubicBezTo>
                <a:cubicBezTo>
                  <a:pt x="460" y="644"/>
                  <a:pt x="460" y="644"/>
                  <a:pt x="460" y="644"/>
                </a:cubicBezTo>
                <a:cubicBezTo>
                  <a:pt x="456" y="644"/>
                  <a:pt x="456" y="644"/>
                  <a:pt x="456" y="644"/>
                </a:cubicBezTo>
                <a:cubicBezTo>
                  <a:pt x="456" y="716"/>
                  <a:pt x="456" y="716"/>
                  <a:pt x="456" y="716"/>
                </a:cubicBezTo>
                <a:cubicBezTo>
                  <a:pt x="446" y="716"/>
                  <a:pt x="446" y="716"/>
                  <a:pt x="446" y="716"/>
                </a:cubicBezTo>
                <a:cubicBezTo>
                  <a:pt x="446" y="735"/>
                  <a:pt x="446" y="735"/>
                  <a:pt x="446" y="735"/>
                </a:cubicBezTo>
                <a:cubicBezTo>
                  <a:pt x="435" y="735"/>
                  <a:pt x="435" y="735"/>
                  <a:pt x="435" y="735"/>
                </a:cubicBezTo>
                <a:cubicBezTo>
                  <a:pt x="435" y="1045"/>
                  <a:pt x="435" y="1045"/>
                  <a:pt x="435" y="1045"/>
                </a:cubicBezTo>
                <a:cubicBezTo>
                  <a:pt x="420" y="1045"/>
                  <a:pt x="420" y="1045"/>
                  <a:pt x="420" y="1045"/>
                </a:cubicBezTo>
                <a:cubicBezTo>
                  <a:pt x="420" y="1029"/>
                  <a:pt x="420" y="1029"/>
                  <a:pt x="420" y="1029"/>
                </a:cubicBezTo>
                <a:cubicBezTo>
                  <a:pt x="412" y="1029"/>
                  <a:pt x="412" y="1029"/>
                  <a:pt x="412" y="1029"/>
                </a:cubicBezTo>
                <a:cubicBezTo>
                  <a:pt x="412" y="875"/>
                  <a:pt x="412" y="875"/>
                  <a:pt x="412" y="875"/>
                </a:cubicBezTo>
                <a:cubicBezTo>
                  <a:pt x="280" y="875"/>
                  <a:pt x="280" y="875"/>
                  <a:pt x="280" y="875"/>
                </a:cubicBezTo>
                <a:cubicBezTo>
                  <a:pt x="280" y="1070"/>
                  <a:pt x="280" y="1070"/>
                  <a:pt x="280" y="1070"/>
                </a:cubicBezTo>
                <a:cubicBezTo>
                  <a:pt x="269" y="1070"/>
                  <a:pt x="259" y="1070"/>
                  <a:pt x="259" y="1068"/>
                </a:cubicBezTo>
                <a:cubicBezTo>
                  <a:pt x="259" y="1069"/>
                  <a:pt x="259" y="1081"/>
                  <a:pt x="259" y="1097"/>
                </a:cubicBezTo>
                <a:cubicBezTo>
                  <a:pt x="254" y="1103"/>
                  <a:pt x="254" y="1103"/>
                  <a:pt x="254" y="1103"/>
                </a:cubicBezTo>
                <a:cubicBezTo>
                  <a:pt x="254" y="1006"/>
                  <a:pt x="254" y="1006"/>
                  <a:pt x="254" y="1006"/>
                </a:cubicBezTo>
                <a:cubicBezTo>
                  <a:pt x="216" y="1006"/>
                  <a:pt x="216" y="1006"/>
                  <a:pt x="216" y="1006"/>
                </a:cubicBezTo>
                <a:cubicBezTo>
                  <a:pt x="216" y="1106"/>
                  <a:pt x="216" y="1106"/>
                  <a:pt x="216" y="1106"/>
                </a:cubicBezTo>
                <a:cubicBezTo>
                  <a:pt x="197" y="1106"/>
                  <a:pt x="197" y="1106"/>
                  <a:pt x="197" y="1106"/>
                </a:cubicBezTo>
                <a:cubicBezTo>
                  <a:pt x="197" y="981"/>
                  <a:pt x="197" y="981"/>
                  <a:pt x="197" y="981"/>
                </a:cubicBezTo>
                <a:cubicBezTo>
                  <a:pt x="109" y="981"/>
                  <a:pt x="109" y="981"/>
                  <a:pt x="109" y="981"/>
                </a:cubicBezTo>
                <a:cubicBezTo>
                  <a:pt x="109" y="1152"/>
                  <a:pt x="109" y="1152"/>
                  <a:pt x="109" y="1152"/>
                </a:cubicBezTo>
                <a:cubicBezTo>
                  <a:pt x="87" y="1152"/>
                  <a:pt x="87" y="1152"/>
                  <a:pt x="87" y="1152"/>
                </a:cubicBezTo>
                <a:cubicBezTo>
                  <a:pt x="87" y="1064"/>
                  <a:pt x="87" y="1064"/>
                  <a:pt x="87" y="1064"/>
                </a:cubicBezTo>
                <a:cubicBezTo>
                  <a:pt x="0" y="1064"/>
                  <a:pt x="0" y="1064"/>
                  <a:pt x="0" y="1064"/>
                </a:cubicBezTo>
                <a:cubicBezTo>
                  <a:pt x="0" y="1127"/>
                  <a:pt x="0" y="1127"/>
                  <a:pt x="0" y="1127"/>
                </a:cubicBezTo>
                <a:cubicBezTo>
                  <a:pt x="0" y="1294"/>
                  <a:pt x="0" y="1294"/>
                  <a:pt x="0" y="1294"/>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17924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BE9FF-41F6-1E43-C99E-DACF89F5538A}"/>
              </a:ext>
            </a:extLst>
          </p:cNvPr>
          <p:cNvPicPr>
            <a:picLocks noChangeAspect="1"/>
          </p:cNvPicPr>
          <p:nvPr/>
        </p:nvPicPr>
        <p:blipFill>
          <a:blip r:embed="rId2"/>
          <a:stretch>
            <a:fillRect/>
          </a:stretch>
        </p:blipFill>
        <p:spPr>
          <a:xfrm>
            <a:off x="2403790" y="510287"/>
            <a:ext cx="7384420" cy="5837426"/>
          </a:xfrm>
          <a:prstGeom prst="rect">
            <a:avLst/>
          </a:prstGeom>
        </p:spPr>
      </p:pic>
    </p:spTree>
    <p:extLst>
      <p:ext uri="{BB962C8B-B14F-4D97-AF65-F5344CB8AC3E}">
        <p14:creationId xmlns:p14="http://schemas.microsoft.com/office/powerpoint/2010/main" val="5290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6FCC1-2344-5E09-A7CC-F3DF4EA998EA}"/>
              </a:ext>
            </a:extLst>
          </p:cNvPr>
          <p:cNvPicPr>
            <a:picLocks noChangeAspect="1"/>
          </p:cNvPicPr>
          <p:nvPr/>
        </p:nvPicPr>
        <p:blipFill>
          <a:blip r:embed="rId2"/>
          <a:stretch>
            <a:fillRect/>
          </a:stretch>
        </p:blipFill>
        <p:spPr>
          <a:xfrm>
            <a:off x="1399558" y="174567"/>
            <a:ext cx="8327687" cy="6518841"/>
          </a:xfrm>
          <a:prstGeom prst="rect">
            <a:avLst/>
          </a:prstGeom>
        </p:spPr>
      </p:pic>
    </p:spTree>
    <p:extLst>
      <p:ext uri="{BB962C8B-B14F-4D97-AF65-F5344CB8AC3E}">
        <p14:creationId xmlns:p14="http://schemas.microsoft.com/office/powerpoint/2010/main" val="326777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A32DB-17B4-1954-572E-0B0B299AAEDC}"/>
              </a:ext>
            </a:extLst>
          </p:cNvPr>
          <p:cNvPicPr>
            <a:picLocks noChangeAspect="1"/>
          </p:cNvPicPr>
          <p:nvPr/>
        </p:nvPicPr>
        <p:blipFill>
          <a:blip r:embed="rId2"/>
          <a:stretch>
            <a:fillRect/>
          </a:stretch>
        </p:blipFill>
        <p:spPr>
          <a:xfrm>
            <a:off x="0" y="615461"/>
            <a:ext cx="12192000" cy="5627077"/>
          </a:xfrm>
          <a:prstGeom prst="rect">
            <a:avLst/>
          </a:prstGeom>
        </p:spPr>
      </p:pic>
    </p:spTree>
    <p:extLst>
      <p:ext uri="{BB962C8B-B14F-4D97-AF65-F5344CB8AC3E}">
        <p14:creationId xmlns:p14="http://schemas.microsoft.com/office/powerpoint/2010/main" val="309702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8A3F4-281A-BB37-BB12-666CB06FFE3B}"/>
              </a:ext>
            </a:extLst>
          </p:cNvPr>
          <p:cNvPicPr>
            <a:picLocks noChangeAspect="1"/>
          </p:cNvPicPr>
          <p:nvPr/>
        </p:nvPicPr>
        <p:blipFill>
          <a:blip r:embed="rId2"/>
          <a:stretch>
            <a:fillRect/>
          </a:stretch>
        </p:blipFill>
        <p:spPr>
          <a:xfrm>
            <a:off x="2350008" y="0"/>
            <a:ext cx="7187184" cy="6730156"/>
          </a:xfrm>
          <a:prstGeom prst="rect">
            <a:avLst/>
          </a:prstGeom>
        </p:spPr>
      </p:pic>
    </p:spTree>
    <p:extLst>
      <p:ext uri="{BB962C8B-B14F-4D97-AF65-F5344CB8AC3E}">
        <p14:creationId xmlns:p14="http://schemas.microsoft.com/office/powerpoint/2010/main" val="906138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35C6CB-194A-DC8D-3976-F308F2082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87510" y="-854545"/>
            <a:ext cx="6613603" cy="85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60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F5B26F-878D-0086-FADA-A2E9D7D47692}"/>
              </a:ext>
            </a:extLst>
          </p:cNvPr>
          <p:cNvPicPr>
            <a:picLocks noChangeAspect="1"/>
          </p:cNvPicPr>
          <p:nvPr/>
        </p:nvPicPr>
        <p:blipFill>
          <a:blip r:embed="rId2"/>
          <a:stretch>
            <a:fillRect/>
          </a:stretch>
        </p:blipFill>
        <p:spPr>
          <a:xfrm>
            <a:off x="2361995" y="722336"/>
            <a:ext cx="6862215" cy="5413328"/>
          </a:xfrm>
          <a:prstGeom prst="rect">
            <a:avLst/>
          </a:prstGeom>
        </p:spPr>
      </p:pic>
    </p:spTree>
    <p:extLst>
      <p:ext uri="{BB962C8B-B14F-4D97-AF65-F5344CB8AC3E}">
        <p14:creationId xmlns:p14="http://schemas.microsoft.com/office/powerpoint/2010/main" val="34870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C27A376F-51E6-40C6-AD63-6827EDA55DE6" descr="IMG_0845.JPG">
            <a:extLst>
              <a:ext uri="{FF2B5EF4-FFF2-40B4-BE49-F238E27FC236}">
                <a16:creationId xmlns:a16="http://schemas.microsoft.com/office/drawing/2014/main" id="{693ED53E-C7B0-1F0A-93A3-0C1C3F642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075" y="1152144"/>
            <a:ext cx="8279235" cy="47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61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3D3913B-6812-007E-310F-BDF91FCB1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6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17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Page Title"/>
          <p:cNvSpPr txBox="1"/>
          <p:nvPr/>
        </p:nvSpPr>
        <p:spPr>
          <a:xfrm>
            <a:off x="4788810" y="944601"/>
            <a:ext cx="4478241" cy="1572947"/>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3240" b="0" i="0" u="none" strike="noStrike" kern="1200" cap="none" spc="0" normalizeH="0" baseline="0" noProof="0" dirty="0">
                <a:ln>
                  <a:noFill/>
                </a:ln>
                <a:solidFill>
                  <a:prstClr val="black"/>
                </a:solidFill>
                <a:effectLst/>
                <a:uLnTx/>
                <a:uFillTx/>
                <a:latin typeface="Gill Sans MT" panose="020B0502020104020203"/>
                <a:ea typeface="+mn-ea"/>
                <a:cs typeface="Times New Roman" panose="02020603050405020304" pitchFamily="18" charset="0"/>
              </a:rPr>
              <a:t>Plan for the Settlement of Jurisdictional Disputes</a:t>
            </a:r>
            <a:endParaRPr kumimoji="0" lang="en-US" sz="4000" b="0" i="0" u="none" strike="noStrike" kern="0" cap="all" spc="500" normalizeH="0" baseline="0" noProof="0" dirty="0">
              <a:ln>
                <a:noFill/>
              </a:ln>
              <a:solidFill>
                <a:prstClr val="black"/>
              </a:solidFill>
              <a:effectLst/>
              <a:uLnTx/>
              <a:uFillTx/>
              <a:latin typeface="Gill Sans MT" panose="020B0502020104020203"/>
              <a:ea typeface="+mn-ea"/>
              <a:cs typeface="+mn-cs"/>
            </a:endParaRPr>
          </a:p>
        </p:txBody>
      </p:sp>
      <p:sp>
        <p:nvSpPr>
          <p:cNvPr id="11" name="Page Title"/>
          <p:cNvSpPr txBox="1"/>
          <p:nvPr/>
        </p:nvSpPr>
        <p:spPr>
          <a:xfrm>
            <a:off x="2336743" y="3012600"/>
            <a:ext cx="1879016" cy="1089529"/>
          </a:xfrm>
          <a:prstGeom prst="rect">
            <a:avLst/>
          </a:prstGeom>
          <a:noFill/>
        </p:spPr>
        <p:txBody>
          <a:bodyPr wrap="square" rtlCol="0">
            <a:spAutoFit/>
          </a:bodyPr>
          <a:lstStyle/>
          <a:p>
            <a:pPr marL="0" marR="0" lvl="0" indent="0" algn="l" defTabSz="740664" rtl="0" eaLnBrk="1" fontAlgn="auto" latinLnBrk="0" hangingPunct="1">
              <a:lnSpc>
                <a:spcPct val="100000"/>
              </a:lnSpc>
              <a:spcBef>
                <a:spcPts val="0"/>
              </a:spcBef>
              <a:spcAft>
                <a:spcPts val="600"/>
              </a:spcAft>
              <a:buClrTx/>
              <a:buSzTx/>
              <a:buFontTx/>
              <a:buNone/>
              <a:tabLst/>
              <a:defRPr/>
            </a:pPr>
            <a:br>
              <a:rPr kumimoji="0" lang="en-US" sz="3240" b="0" i="0" u="none" strike="noStrike" kern="1200" cap="none" spc="0" normalizeH="0" baseline="0" noProof="0" dirty="0">
                <a:ln>
                  <a:noFill/>
                </a:ln>
                <a:solidFill>
                  <a:prstClr val="black"/>
                </a:solidFill>
                <a:effectLst/>
                <a:uLnTx/>
                <a:uFillTx/>
                <a:latin typeface="Gill Sans MT" panose="020B0502020104020203"/>
                <a:ea typeface="+mn-ea"/>
                <a:cs typeface="Times New Roman" panose="02020603050405020304" pitchFamily="18" charset="0"/>
              </a:rPr>
            </a:br>
            <a:r>
              <a:rPr kumimoji="0" lang="en-US" sz="3240" b="0" i="0" u="none" strike="noStrike" kern="1200" cap="none" spc="0" normalizeH="0" baseline="0" noProof="0" dirty="0">
                <a:ln>
                  <a:noFill/>
                </a:ln>
                <a:solidFill>
                  <a:prstClr val="black"/>
                </a:solidFill>
                <a:effectLst/>
                <a:uLnTx/>
                <a:uFillTx/>
                <a:latin typeface="Gill Sans MT" panose="020B0502020104020203"/>
                <a:ea typeface="+mn-ea"/>
                <a:cs typeface="Times New Roman" panose="02020603050405020304" pitchFamily="18" charset="0"/>
              </a:rPr>
              <a:t>- PLAN -</a:t>
            </a:r>
            <a:endParaRPr kumimoji="0" lang="en-US" sz="4000" b="0" i="0" u="none" strike="noStrike" kern="0" cap="all" spc="500" normalizeH="0" baseline="0" noProof="0" dirty="0">
              <a:ln>
                <a:noFill/>
              </a:ln>
              <a:solidFill>
                <a:prstClr val="black"/>
              </a:solidFill>
              <a:effectLst/>
              <a:uLnTx/>
              <a:uFillTx/>
              <a:latin typeface="Gill Sans MT" panose="020B0502020104020203"/>
              <a:ea typeface="+mn-ea"/>
              <a:cs typeface="+mn-cs"/>
            </a:endParaRPr>
          </a:p>
        </p:txBody>
      </p:sp>
      <p:sp>
        <p:nvSpPr>
          <p:cNvPr id="12" name="Page Title"/>
          <p:cNvSpPr txBox="1"/>
          <p:nvPr/>
        </p:nvSpPr>
        <p:spPr>
          <a:xfrm>
            <a:off x="5779768" y="3845204"/>
            <a:ext cx="5106559" cy="206819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2268" b="1" i="0" u="none" strike="noStrike" kern="1200" cap="none" spc="0" normalizeH="0" baseline="0" noProof="0">
                <a:ln>
                  <a:noFill/>
                </a:ln>
                <a:solidFill>
                  <a:prstClr val="black"/>
                </a:solidFill>
                <a:effectLst/>
                <a:uLnTx/>
                <a:uFillTx/>
                <a:latin typeface="Lato Light" panose="020F0302020204030203" pitchFamily="34" charset="0"/>
                <a:ea typeface="+mn-ea"/>
                <a:cs typeface="Times New Roman" panose="02020603050405020304" pitchFamily="18" charset="0"/>
              </a:rPr>
              <a:t>Governed by the National Building</a:t>
            </a:r>
          </a:p>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2268" b="1" i="0" u="none" strike="noStrike" kern="1200" cap="none" spc="0" normalizeH="0" baseline="0" noProof="0">
                <a:ln>
                  <a:noFill/>
                </a:ln>
                <a:solidFill>
                  <a:prstClr val="black"/>
                </a:solidFill>
                <a:effectLst/>
                <a:uLnTx/>
                <a:uFillTx/>
                <a:latin typeface="Lato Light" panose="020F0302020204030203" pitchFamily="34" charset="0"/>
                <a:ea typeface="+mn-ea"/>
                <a:cs typeface="Times New Roman" panose="02020603050405020304" pitchFamily="18" charset="0"/>
              </a:rPr>
              <a:t>and Construction Trades</a:t>
            </a:r>
          </a:p>
          <a:p>
            <a:pPr marL="0" marR="0" lvl="0" indent="0" algn="ctr" defTabSz="740664" rtl="0" eaLnBrk="1" fontAlgn="auto" latinLnBrk="0" hangingPunct="1">
              <a:lnSpc>
                <a:spcPct val="100000"/>
              </a:lnSpc>
              <a:spcBef>
                <a:spcPts val="0"/>
              </a:spcBef>
              <a:spcAft>
                <a:spcPts val="600"/>
              </a:spcAft>
              <a:buClrTx/>
              <a:buSzTx/>
              <a:buFontTx/>
              <a:buNone/>
              <a:tabLst/>
              <a:defRPr/>
            </a:pPr>
            <a:endParaRPr kumimoji="0" lang="en-US" sz="2268" b="1" i="0" u="none" strike="noStrike" kern="1200" cap="none" spc="0" normalizeH="0" baseline="0" noProof="0">
              <a:ln>
                <a:noFill/>
              </a:ln>
              <a:solidFill>
                <a:prstClr val="black"/>
              </a:solidFill>
              <a:effectLst/>
              <a:uLnTx/>
              <a:uFillTx/>
              <a:latin typeface="Lato Light" panose="020F0302020204030203" pitchFamily="34" charset="0"/>
              <a:ea typeface="+mn-ea"/>
              <a:cs typeface="Times New Roman" panose="02020603050405020304" pitchFamily="18" charset="0"/>
            </a:endParaRPr>
          </a:p>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2268" b="1" i="0" u="none" strike="noStrike" kern="1200" cap="none" spc="0" normalizeH="0" baseline="0" noProof="0">
                <a:ln>
                  <a:noFill/>
                </a:ln>
                <a:solidFill>
                  <a:prstClr val="black"/>
                </a:solidFill>
                <a:effectLst/>
                <a:uLnTx/>
                <a:uFillTx/>
                <a:latin typeface="Lato Light" panose="020F0302020204030203" pitchFamily="34" charset="0"/>
                <a:ea typeface="+mn-ea"/>
                <a:cs typeface="Times New Roman" panose="02020603050405020304" pitchFamily="18" charset="0"/>
              </a:rPr>
              <a:t>Agreements and Decisions Rendered Affecting The Building Industry</a:t>
            </a:r>
            <a:endParaRPr kumimoji="0" lang="en-US" sz="2800" b="1" i="0" u="none" strike="noStrike" kern="1200" cap="none" spc="0" normalizeH="0" baseline="0" noProof="0">
              <a:ln>
                <a:noFill/>
              </a:ln>
              <a:solidFill>
                <a:prstClr val="black"/>
              </a:solidFill>
              <a:effectLst/>
              <a:uLnTx/>
              <a:uFillTx/>
              <a:latin typeface="Lato Light" panose="020F0302020204030203" pitchFamily="34" charset="0"/>
              <a:ea typeface="+mn-ea"/>
              <a:cs typeface="Times New Roman" panose="02020603050405020304" pitchFamily="18" charset="0"/>
            </a:endParaRPr>
          </a:p>
        </p:txBody>
      </p:sp>
      <p:pic>
        <p:nvPicPr>
          <p:cNvPr id="4" name="Picture 3" descr="A yellow line drawing of a paper and a pen&#10;&#10;Description automatically generated"/>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170748" y="4372052"/>
            <a:ext cx="960747" cy="960747"/>
          </a:xfrm>
          <a:prstGeom prst="rect">
            <a:avLst/>
          </a:prstGeom>
        </p:spPr>
      </p:pic>
      <p:graphicFrame>
        <p:nvGraphicFramePr>
          <p:cNvPr id="2" name="Object 1">
            <a:extLst>
              <a:ext uri="{FF2B5EF4-FFF2-40B4-BE49-F238E27FC236}">
                <a16:creationId xmlns:a16="http://schemas.microsoft.com/office/drawing/2014/main" id="{D7C1CD20-E671-5C7E-0EFB-92681933FC40}"/>
              </a:ext>
            </a:extLst>
          </p:cNvPr>
          <p:cNvGraphicFramePr>
            <a:graphicFrameLocks noChangeAspect="1"/>
          </p:cNvGraphicFramePr>
          <p:nvPr/>
        </p:nvGraphicFramePr>
        <p:xfrm>
          <a:off x="98425" y="98425"/>
          <a:ext cx="4662488" cy="6035675"/>
        </p:xfrm>
        <a:graphic>
          <a:graphicData uri="http://schemas.openxmlformats.org/presentationml/2006/ole">
            <mc:AlternateContent xmlns:mc="http://schemas.openxmlformats.org/markup-compatibility/2006">
              <mc:Choice xmlns:v="urn:schemas-microsoft-com:vml" Requires="v">
                <p:oleObj name="Acrobat Document" r:id="rId5" imgW="4663069" imgH="6034898" progId="Acrobat.Document.DC">
                  <p:embed/>
                </p:oleObj>
              </mc:Choice>
              <mc:Fallback>
                <p:oleObj name="Acrobat Document" r:id="rId5" imgW="4663069" imgH="6034898" progId="Acrobat.Document.DC">
                  <p:embed/>
                  <p:pic>
                    <p:nvPicPr>
                      <p:cNvPr id="2" name="Object 1">
                        <a:extLst>
                          <a:ext uri="{FF2B5EF4-FFF2-40B4-BE49-F238E27FC236}">
                            <a16:creationId xmlns:a16="http://schemas.microsoft.com/office/drawing/2014/main" id="{D7C1CD20-E671-5C7E-0EFB-92681933FC40}"/>
                          </a:ext>
                        </a:extLst>
                      </p:cNvPr>
                      <p:cNvPicPr/>
                      <p:nvPr/>
                    </p:nvPicPr>
                    <p:blipFill>
                      <a:blip r:embed="rId6"/>
                      <a:stretch>
                        <a:fillRect/>
                      </a:stretch>
                    </p:blipFill>
                    <p:spPr>
                      <a:xfrm>
                        <a:off x="98425" y="98425"/>
                        <a:ext cx="4662488" cy="6035675"/>
                      </a:xfrm>
                      <a:prstGeom prst="rect">
                        <a:avLst/>
                      </a:prstGeom>
                    </p:spPr>
                  </p:pic>
                </p:oleObj>
              </mc:Fallback>
            </mc:AlternateContent>
          </a:graphicData>
        </a:graphic>
      </p:graphicFrame>
    </p:spTree>
    <p:extLst>
      <p:ext uri="{BB962C8B-B14F-4D97-AF65-F5344CB8AC3E}">
        <p14:creationId xmlns:p14="http://schemas.microsoft.com/office/powerpoint/2010/main" val="1175318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42" presetClass="entr" presetSubtype="0"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0091B-0C4F-509F-D95B-C91D70503242}"/>
              </a:ext>
            </a:extLst>
          </p:cNvPr>
          <p:cNvPicPr>
            <a:picLocks noChangeAspect="1"/>
          </p:cNvPicPr>
          <p:nvPr/>
        </p:nvPicPr>
        <p:blipFill>
          <a:blip r:embed="rId2"/>
          <a:stretch>
            <a:fillRect/>
          </a:stretch>
        </p:blipFill>
        <p:spPr>
          <a:xfrm>
            <a:off x="2681944" y="853217"/>
            <a:ext cx="6828112" cy="5151566"/>
          </a:xfrm>
          <a:prstGeom prst="rect">
            <a:avLst/>
          </a:prstGeom>
        </p:spPr>
      </p:pic>
    </p:spTree>
    <p:extLst>
      <p:ext uri="{BB962C8B-B14F-4D97-AF65-F5344CB8AC3E}">
        <p14:creationId xmlns:p14="http://schemas.microsoft.com/office/powerpoint/2010/main" val="152442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8" name="Background Color"/>
          <p:cNvSpPr>
            <a:spLocks/>
          </p:cNvSpPr>
          <p:nvPr/>
        </p:nvSpPr>
        <p:spPr bwMode="auto">
          <a:xfrm>
            <a:off x="34536" y="4273617"/>
            <a:ext cx="12169722" cy="2593906"/>
          </a:xfrm>
          <a:prstGeom prst="rect">
            <a:avLst/>
          </a:prstGeom>
          <a:solidFill>
            <a:srgbClr val="575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2" name="Icon"/>
          <p:cNvSpPr/>
          <p:nvPr/>
        </p:nvSpPr>
        <p:spPr>
          <a:xfrm>
            <a:off x="5664000" y="3829776"/>
            <a:ext cx="864000" cy="86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bIns="180000" rtlCol="0" anchor="ctr"/>
          <a:lstStyle/>
          <a:p>
            <a:pPr algn="ctr"/>
            <a:endParaRPr lang="en-US" sz="4400" dirty="0">
              <a:solidFill>
                <a:schemeClr val="bg2"/>
              </a:solidFill>
              <a:latin typeface="ElegantIcons" panose="02000503000000000000" pitchFamily="2" charset="2"/>
            </a:endParaRPr>
          </a:p>
        </p:txBody>
      </p:sp>
      <p:sp>
        <p:nvSpPr>
          <p:cNvPr id="32" name="Page Title"/>
          <p:cNvSpPr txBox="1"/>
          <p:nvPr/>
        </p:nvSpPr>
        <p:spPr>
          <a:xfrm>
            <a:off x="2010075" y="4785740"/>
            <a:ext cx="8171849" cy="1569660"/>
          </a:xfrm>
          <a:prstGeom prst="rect">
            <a:avLst/>
          </a:prstGeom>
          <a:solidFill>
            <a:srgbClr val="575D69"/>
          </a:solidFill>
        </p:spPr>
        <p:txBody>
          <a:bodyPr wrap="square" rtlCol="0">
            <a:spAutoFit/>
          </a:bodyPr>
          <a:lstStyle/>
          <a:p>
            <a:pPr algn="ctr"/>
            <a:r>
              <a:rPr lang="en-US" sz="3200" dirty="0">
                <a:solidFill>
                  <a:srgbClr val="FFC000"/>
                </a:solidFill>
                <a:latin typeface="Lato Light" panose="020F0302020204030203" pitchFamily="34" charset="0"/>
              </a:rPr>
              <a:t>Overview of Policies and Procedures</a:t>
            </a:r>
          </a:p>
          <a:p>
            <a:pPr algn="ctr"/>
            <a:r>
              <a:rPr lang="en-US" sz="3200" dirty="0">
                <a:solidFill>
                  <a:srgbClr val="FFC000"/>
                </a:solidFill>
                <a:latin typeface="Lato Light" panose="020F0302020204030203" pitchFamily="34" charset="0"/>
              </a:rPr>
              <a:t>for</a:t>
            </a:r>
          </a:p>
          <a:p>
            <a:pPr algn="ctr"/>
            <a:r>
              <a:rPr lang="en-US" sz="3200" dirty="0">
                <a:solidFill>
                  <a:srgbClr val="FFC000"/>
                </a:solidFill>
                <a:latin typeface="Lato Light" panose="020F0302020204030203" pitchFamily="34" charset="0"/>
              </a:rPr>
              <a:t>Filing Grievances and Jurisdictional Disputes</a:t>
            </a:r>
          </a:p>
        </p:txBody>
      </p:sp>
      <p:sp>
        <p:nvSpPr>
          <p:cNvPr id="9" name="Title 1"/>
          <p:cNvSpPr txBox="1">
            <a:spLocks/>
          </p:cNvSpPr>
          <p:nvPr/>
        </p:nvSpPr>
        <p:spPr>
          <a:xfrm>
            <a:off x="1524000" y="847023"/>
            <a:ext cx="9144000" cy="2569945"/>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a:latin typeface="Lato" panose="020F0502020204030203" pitchFamily="34" charset="0"/>
                <a:cs typeface="Times New Roman" panose="02020603050405020304" pitchFamily="18" charset="0"/>
              </a:rPr>
              <a:t>Jurisdictional Disputes</a:t>
            </a:r>
            <a:br>
              <a:rPr lang="en-US" dirty="0">
                <a:latin typeface="Lato" panose="020F0502020204030203" pitchFamily="34" charset="0"/>
                <a:cs typeface="Times New Roman" panose="02020603050405020304" pitchFamily="18" charset="0"/>
              </a:rPr>
            </a:br>
            <a:r>
              <a:rPr lang="en-US" dirty="0">
                <a:latin typeface="Lato" panose="020F0502020204030203" pitchFamily="34" charset="0"/>
                <a:cs typeface="Times New Roman" panose="02020603050405020304" pitchFamily="18" charset="0"/>
              </a:rPr>
              <a:t>and</a:t>
            </a:r>
            <a:br>
              <a:rPr lang="en-US" dirty="0">
                <a:latin typeface="Lato" panose="020F0502020204030203" pitchFamily="34" charset="0"/>
                <a:cs typeface="Times New Roman" panose="02020603050405020304" pitchFamily="18" charset="0"/>
              </a:rPr>
            </a:br>
            <a:r>
              <a:rPr lang="en-US" dirty="0">
                <a:latin typeface="Lato" panose="020F0502020204030203" pitchFamily="34" charset="0"/>
                <a:cs typeface="Times New Roman" panose="02020603050405020304" pitchFamily="18" charset="0"/>
              </a:rPr>
              <a:t>Grievances</a:t>
            </a:r>
          </a:p>
        </p:txBody>
      </p:sp>
      <p:pic>
        <p:nvPicPr>
          <p:cNvPr id="4" name="Picture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24621" y="4065466"/>
            <a:ext cx="389552" cy="389552"/>
          </a:xfrm>
          <a:prstGeom prst="rect">
            <a:avLst/>
          </a:prstGeom>
        </p:spPr>
      </p:pic>
    </p:spTree>
    <p:extLst>
      <p:ext uri="{BB962C8B-B14F-4D97-AF65-F5344CB8AC3E}">
        <p14:creationId xmlns:p14="http://schemas.microsoft.com/office/powerpoint/2010/main" val="1994432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5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P spid="32"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966EA-F790-447A-FC0C-03992766CA2C}"/>
              </a:ext>
            </a:extLst>
          </p:cNvPr>
          <p:cNvPicPr>
            <a:picLocks noChangeAspect="1"/>
          </p:cNvPicPr>
          <p:nvPr/>
        </p:nvPicPr>
        <p:blipFill>
          <a:blip r:embed="rId2"/>
          <a:stretch>
            <a:fillRect/>
          </a:stretch>
        </p:blipFill>
        <p:spPr>
          <a:xfrm>
            <a:off x="2187387" y="0"/>
            <a:ext cx="6974541" cy="6633882"/>
          </a:xfrm>
          <a:prstGeom prst="rect">
            <a:avLst/>
          </a:prstGeom>
        </p:spPr>
      </p:pic>
    </p:spTree>
    <p:extLst>
      <p:ext uri="{BB962C8B-B14F-4D97-AF65-F5344CB8AC3E}">
        <p14:creationId xmlns:p14="http://schemas.microsoft.com/office/powerpoint/2010/main" val="30474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4B473A-6151-1622-0D9C-0F00E6FCA837}"/>
              </a:ext>
            </a:extLst>
          </p:cNvPr>
          <p:cNvPicPr>
            <a:picLocks noChangeAspect="1"/>
          </p:cNvPicPr>
          <p:nvPr/>
        </p:nvPicPr>
        <p:blipFill>
          <a:blip r:embed="rId2"/>
          <a:stretch>
            <a:fillRect/>
          </a:stretch>
        </p:blipFill>
        <p:spPr>
          <a:xfrm>
            <a:off x="2118015" y="1"/>
            <a:ext cx="7955970" cy="6526036"/>
          </a:xfrm>
          <a:prstGeom prst="rect">
            <a:avLst/>
          </a:prstGeom>
        </p:spPr>
      </p:pic>
    </p:spTree>
    <p:extLst>
      <p:ext uri="{BB962C8B-B14F-4D97-AF65-F5344CB8AC3E}">
        <p14:creationId xmlns:p14="http://schemas.microsoft.com/office/powerpoint/2010/main" val="2039076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EC934-EC56-7470-E5A3-989712F025EF}"/>
              </a:ext>
            </a:extLst>
          </p:cNvPr>
          <p:cNvPicPr>
            <a:picLocks noChangeAspect="1"/>
          </p:cNvPicPr>
          <p:nvPr/>
        </p:nvPicPr>
        <p:blipFill>
          <a:blip r:embed="rId2"/>
          <a:stretch>
            <a:fillRect/>
          </a:stretch>
        </p:blipFill>
        <p:spPr>
          <a:xfrm>
            <a:off x="1" y="243267"/>
            <a:ext cx="6466114" cy="6035563"/>
          </a:xfrm>
          <a:prstGeom prst="rect">
            <a:avLst/>
          </a:prstGeom>
        </p:spPr>
      </p:pic>
      <p:pic>
        <p:nvPicPr>
          <p:cNvPr id="5" name="Picture 4">
            <a:extLst>
              <a:ext uri="{FF2B5EF4-FFF2-40B4-BE49-F238E27FC236}">
                <a16:creationId xmlns:a16="http://schemas.microsoft.com/office/drawing/2014/main" id="{78181FB9-8C02-C45B-0B09-FA667318F85F}"/>
              </a:ext>
            </a:extLst>
          </p:cNvPr>
          <p:cNvPicPr>
            <a:picLocks noChangeAspect="1"/>
          </p:cNvPicPr>
          <p:nvPr/>
        </p:nvPicPr>
        <p:blipFill>
          <a:blip r:embed="rId3"/>
          <a:stretch>
            <a:fillRect/>
          </a:stretch>
        </p:blipFill>
        <p:spPr>
          <a:xfrm>
            <a:off x="5241076" y="243267"/>
            <a:ext cx="7308213" cy="6043184"/>
          </a:xfrm>
          <a:prstGeom prst="rect">
            <a:avLst/>
          </a:prstGeom>
        </p:spPr>
      </p:pic>
    </p:spTree>
    <p:extLst>
      <p:ext uri="{BB962C8B-B14F-4D97-AF65-F5344CB8AC3E}">
        <p14:creationId xmlns:p14="http://schemas.microsoft.com/office/powerpoint/2010/main" val="4107409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5A51F-6880-92A3-64BF-9A558A2F34CC}"/>
              </a:ext>
            </a:extLst>
          </p:cNvPr>
          <p:cNvPicPr>
            <a:picLocks noChangeAspect="1"/>
          </p:cNvPicPr>
          <p:nvPr/>
        </p:nvPicPr>
        <p:blipFill>
          <a:blip r:embed="rId2"/>
          <a:stretch>
            <a:fillRect/>
          </a:stretch>
        </p:blipFill>
        <p:spPr>
          <a:xfrm>
            <a:off x="0" y="0"/>
            <a:ext cx="6980525" cy="5685013"/>
          </a:xfrm>
          <a:prstGeom prst="rect">
            <a:avLst/>
          </a:prstGeom>
        </p:spPr>
      </p:pic>
      <p:pic>
        <p:nvPicPr>
          <p:cNvPr id="5" name="Picture 4">
            <a:extLst>
              <a:ext uri="{FF2B5EF4-FFF2-40B4-BE49-F238E27FC236}">
                <a16:creationId xmlns:a16="http://schemas.microsoft.com/office/drawing/2014/main" id="{93000F43-FEFD-87FF-F0D3-C294125E4A61}"/>
              </a:ext>
            </a:extLst>
          </p:cNvPr>
          <p:cNvPicPr>
            <a:picLocks noChangeAspect="1"/>
          </p:cNvPicPr>
          <p:nvPr/>
        </p:nvPicPr>
        <p:blipFill>
          <a:blip r:embed="rId3"/>
          <a:stretch>
            <a:fillRect/>
          </a:stretch>
        </p:blipFill>
        <p:spPr>
          <a:xfrm>
            <a:off x="4626321" y="1763486"/>
            <a:ext cx="7565679" cy="5094514"/>
          </a:xfrm>
          <a:prstGeom prst="rect">
            <a:avLst/>
          </a:prstGeom>
        </p:spPr>
      </p:pic>
    </p:spTree>
    <p:extLst>
      <p:ext uri="{BB962C8B-B14F-4D97-AF65-F5344CB8AC3E}">
        <p14:creationId xmlns:p14="http://schemas.microsoft.com/office/powerpoint/2010/main" val="65709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FFA0A-9F4C-A134-B000-D585A31460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35AA42-503B-3C9C-BD73-C20300BEB5CA}"/>
              </a:ext>
            </a:extLst>
          </p:cNvPr>
          <p:cNvPicPr>
            <a:picLocks noChangeAspect="1"/>
          </p:cNvPicPr>
          <p:nvPr/>
        </p:nvPicPr>
        <p:blipFill>
          <a:blip r:embed="rId2"/>
          <a:stretch>
            <a:fillRect/>
          </a:stretch>
        </p:blipFill>
        <p:spPr>
          <a:xfrm>
            <a:off x="2341984" y="331236"/>
            <a:ext cx="7300020" cy="6195527"/>
          </a:xfrm>
          <a:prstGeom prst="rect">
            <a:avLst/>
          </a:prstGeom>
        </p:spPr>
      </p:pic>
      <p:sp>
        <p:nvSpPr>
          <p:cNvPr id="2" name="TextBox 1">
            <a:extLst>
              <a:ext uri="{FF2B5EF4-FFF2-40B4-BE49-F238E27FC236}">
                <a16:creationId xmlns:a16="http://schemas.microsoft.com/office/drawing/2014/main" id="{06657BCA-65E3-0723-4771-992F0982BD09}"/>
              </a:ext>
            </a:extLst>
          </p:cNvPr>
          <p:cNvSpPr txBox="1"/>
          <p:nvPr/>
        </p:nvSpPr>
        <p:spPr>
          <a:xfrm>
            <a:off x="694944" y="850392"/>
            <a:ext cx="16470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Addenda</a:t>
            </a:r>
          </a:p>
        </p:txBody>
      </p:sp>
      <p:pic>
        <p:nvPicPr>
          <p:cNvPr id="4" name="Picture 3">
            <a:extLst>
              <a:ext uri="{FF2B5EF4-FFF2-40B4-BE49-F238E27FC236}">
                <a16:creationId xmlns:a16="http://schemas.microsoft.com/office/drawing/2014/main" id="{0B30D10C-05F6-329C-537A-E3F5FF2B49E4}"/>
              </a:ext>
            </a:extLst>
          </p:cNvPr>
          <p:cNvPicPr>
            <a:picLocks noChangeAspect="1"/>
          </p:cNvPicPr>
          <p:nvPr/>
        </p:nvPicPr>
        <p:blipFill>
          <a:blip r:embed="rId3"/>
          <a:stretch>
            <a:fillRect/>
          </a:stretch>
        </p:blipFill>
        <p:spPr>
          <a:xfrm>
            <a:off x="0" y="-82296"/>
            <a:ext cx="12192000" cy="6858000"/>
          </a:xfrm>
          <a:prstGeom prst="rect">
            <a:avLst/>
          </a:prstGeom>
        </p:spPr>
      </p:pic>
    </p:spTree>
    <p:extLst>
      <p:ext uri="{BB962C8B-B14F-4D97-AF65-F5344CB8AC3E}">
        <p14:creationId xmlns:p14="http://schemas.microsoft.com/office/powerpoint/2010/main" val="415967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FEF22-9C93-0A46-25F7-17B83D33B074}"/>
              </a:ext>
            </a:extLst>
          </p:cNvPr>
          <p:cNvPicPr>
            <a:picLocks noChangeAspect="1"/>
          </p:cNvPicPr>
          <p:nvPr/>
        </p:nvPicPr>
        <p:blipFill>
          <a:blip r:embed="rId2"/>
          <a:stretch>
            <a:fillRect/>
          </a:stretch>
        </p:blipFill>
        <p:spPr>
          <a:xfrm>
            <a:off x="0" y="597025"/>
            <a:ext cx="12192000" cy="5663950"/>
          </a:xfrm>
          <a:prstGeom prst="rect">
            <a:avLst/>
          </a:prstGeom>
        </p:spPr>
      </p:pic>
      <p:pic>
        <p:nvPicPr>
          <p:cNvPr id="5" name="Picture 4">
            <a:extLst>
              <a:ext uri="{FF2B5EF4-FFF2-40B4-BE49-F238E27FC236}">
                <a16:creationId xmlns:a16="http://schemas.microsoft.com/office/drawing/2014/main" id="{4C585F69-F478-5A8F-D363-F495B61CB780}"/>
              </a:ext>
            </a:extLst>
          </p:cNvPr>
          <p:cNvPicPr>
            <a:picLocks noChangeAspect="1"/>
          </p:cNvPicPr>
          <p:nvPr/>
        </p:nvPicPr>
        <p:blipFill>
          <a:blip r:embed="rId2"/>
          <a:stretch>
            <a:fillRect/>
          </a:stretch>
        </p:blipFill>
        <p:spPr>
          <a:xfrm>
            <a:off x="0" y="597025"/>
            <a:ext cx="12192000" cy="5663950"/>
          </a:xfrm>
          <a:prstGeom prst="rect">
            <a:avLst/>
          </a:prstGeom>
        </p:spPr>
      </p:pic>
    </p:spTree>
    <p:extLst>
      <p:ext uri="{BB962C8B-B14F-4D97-AF65-F5344CB8AC3E}">
        <p14:creationId xmlns:p14="http://schemas.microsoft.com/office/powerpoint/2010/main" val="379430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E1905-206B-A69E-1A65-5A74AC482F14}"/>
              </a:ext>
            </a:extLst>
          </p:cNvPr>
          <p:cNvPicPr>
            <a:picLocks noChangeAspect="1"/>
          </p:cNvPicPr>
          <p:nvPr/>
        </p:nvPicPr>
        <p:blipFill>
          <a:blip r:embed="rId3"/>
          <a:stretch>
            <a:fillRect/>
          </a:stretch>
        </p:blipFill>
        <p:spPr>
          <a:xfrm>
            <a:off x="0" y="222824"/>
            <a:ext cx="12192000" cy="6412352"/>
          </a:xfrm>
          <a:prstGeom prst="rect">
            <a:avLst/>
          </a:prstGeom>
        </p:spPr>
      </p:pic>
    </p:spTree>
    <p:extLst>
      <p:ext uri="{BB962C8B-B14F-4D97-AF65-F5344CB8AC3E}">
        <p14:creationId xmlns:p14="http://schemas.microsoft.com/office/powerpoint/2010/main" val="224809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5E35-AB30-ABDD-F94D-816D539FBBBC}"/>
              </a:ext>
            </a:extLst>
          </p:cNvPr>
          <p:cNvPicPr>
            <a:picLocks noChangeAspect="1"/>
          </p:cNvPicPr>
          <p:nvPr/>
        </p:nvPicPr>
        <p:blipFill>
          <a:blip r:embed="rId2"/>
          <a:stretch>
            <a:fillRect/>
          </a:stretch>
        </p:blipFill>
        <p:spPr>
          <a:xfrm>
            <a:off x="2705878" y="0"/>
            <a:ext cx="6867330" cy="6858000"/>
          </a:xfrm>
          <a:prstGeom prst="rect">
            <a:avLst/>
          </a:prstGeom>
        </p:spPr>
      </p:pic>
    </p:spTree>
    <p:extLst>
      <p:ext uri="{BB962C8B-B14F-4D97-AF65-F5344CB8AC3E}">
        <p14:creationId xmlns:p14="http://schemas.microsoft.com/office/powerpoint/2010/main" val="1765036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DDE02-82C3-D04A-44B5-C98133E7D548}"/>
              </a:ext>
            </a:extLst>
          </p:cNvPr>
          <p:cNvPicPr>
            <a:picLocks noChangeAspect="1"/>
          </p:cNvPicPr>
          <p:nvPr/>
        </p:nvPicPr>
        <p:blipFill>
          <a:blip r:embed="rId2"/>
          <a:stretch>
            <a:fillRect/>
          </a:stretch>
        </p:blipFill>
        <p:spPr>
          <a:xfrm>
            <a:off x="1" y="0"/>
            <a:ext cx="11582400" cy="6858000"/>
          </a:xfrm>
          <a:prstGeom prst="rect">
            <a:avLst/>
          </a:prstGeom>
        </p:spPr>
      </p:pic>
    </p:spTree>
    <p:extLst>
      <p:ext uri="{BB962C8B-B14F-4D97-AF65-F5344CB8AC3E}">
        <p14:creationId xmlns:p14="http://schemas.microsoft.com/office/powerpoint/2010/main" val="2551659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88BCA-B7B8-DCAD-388E-58F132D54874}"/>
              </a:ext>
            </a:extLst>
          </p:cNvPr>
          <p:cNvPicPr>
            <a:picLocks noChangeAspect="1"/>
          </p:cNvPicPr>
          <p:nvPr/>
        </p:nvPicPr>
        <p:blipFill>
          <a:blip r:embed="rId2"/>
          <a:stretch>
            <a:fillRect/>
          </a:stretch>
        </p:blipFill>
        <p:spPr>
          <a:xfrm>
            <a:off x="2127381" y="0"/>
            <a:ext cx="7181212" cy="6858000"/>
          </a:xfrm>
          <a:prstGeom prst="rect">
            <a:avLst/>
          </a:prstGeom>
        </p:spPr>
      </p:pic>
    </p:spTree>
    <p:extLst>
      <p:ext uri="{BB962C8B-B14F-4D97-AF65-F5344CB8AC3E}">
        <p14:creationId xmlns:p14="http://schemas.microsoft.com/office/powerpoint/2010/main" val="113305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67000"/>
              </a:schemeClr>
            </a:gs>
            <a:gs pos="25000">
              <a:schemeClr val="accent6">
                <a:lumMod val="97000"/>
                <a:lumOff val="3000"/>
              </a:schemeClr>
            </a:gs>
            <a:gs pos="67000">
              <a:schemeClr val="accent6">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AED1-438E-A9BD-A2E4-9DBFEB45135F}"/>
              </a:ext>
            </a:extLst>
          </p:cNvPr>
          <p:cNvSpPr>
            <a:spLocks noGrp="1"/>
          </p:cNvSpPr>
          <p:nvPr>
            <p:ph type="title"/>
          </p:nvPr>
        </p:nvSpPr>
        <p:spPr>
          <a:xfrm>
            <a:off x="4541519" y="-129893"/>
            <a:ext cx="7319175" cy="6138808"/>
          </a:xfrm>
        </p:spPr>
        <p:txBody>
          <a:bodyPr vert="horz" lIns="91440" tIns="45720" rIns="91440" bIns="45720" rtlCol="0" anchor="b">
            <a:normAutofit fontScale="90000"/>
          </a:bodyPr>
          <a:lstStyle/>
          <a:p>
            <a:br>
              <a:rPr lang="en-US" sz="2800" dirty="0">
                <a:solidFill>
                  <a:schemeClr val="tx1">
                    <a:lumMod val="85000"/>
                    <a:lumOff val="15000"/>
                  </a:schemeClr>
                </a:solidFill>
              </a:rPr>
            </a:br>
            <a:br>
              <a:rPr lang="en-US" sz="2800" dirty="0">
                <a:solidFill>
                  <a:schemeClr val="tx1">
                    <a:lumMod val="85000"/>
                    <a:lumOff val="15000"/>
                  </a:schemeClr>
                </a:solidFill>
              </a:rPr>
            </a:br>
            <a:br>
              <a:rPr lang="en-US" sz="2800" dirty="0">
                <a:solidFill>
                  <a:schemeClr val="tx1">
                    <a:lumMod val="85000"/>
                    <a:lumOff val="15000"/>
                  </a:schemeClr>
                </a:solidFill>
              </a:rPr>
            </a:br>
            <a:br>
              <a:rPr lang="en-US" dirty="0">
                <a:solidFill>
                  <a:schemeClr val="tx1">
                    <a:lumMod val="85000"/>
                    <a:lumOff val="15000"/>
                  </a:schemeClr>
                </a:solidFill>
              </a:rPr>
            </a:br>
            <a:r>
              <a:rPr lang="en-US" dirty="0">
                <a:solidFill>
                  <a:schemeClr val="tx1">
                    <a:lumMod val="85000"/>
                    <a:lumOff val="15000"/>
                  </a:schemeClr>
                </a:solidFill>
              </a:rPr>
              <a:t>I serve on the NMAPC Committee</a:t>
            </a:r>
            <a:br>
              <a:rPr lang="en-US" dirty="0">
                <a:solidFill>
                  <a:schemeClr val="tx1">
                    <a:lumMod val="85000"/>
                    <a:lumOff val="15000"/>
                  </a:schemeClr>
                </a:solidFill>
              </a:rPr>
            </a:br>
            <a:br>
              <a:rPr lang="en-US" dirty="0">
                <a:solidFill>
                  <a:schemeClr val="tx1">
                    <a:lumMod val="85000"/>
                    <a:lumOff val="15000"/>
                  </a:schemeClr>
                </a:solidFill>
              </a:rPr>
            </a:br>
            <a:r>
              <a:rPr lang="en-US" dirty="0">
                <a:solidFill>
                  <a:schemeClr val="tx1">
                    <a:lumMod val="85000"/>
                    <a:lumOff val="15000"/>
                  </a:schemeClr>
                </a:solidFill>
              </a:rPr>
              <a:t>NABTU Boards Committee</a:t>
            </a:r>
            <a:br>
              <a:rPr lang="en-US" dirty="0">
                <a:solidFill>
                  <a:schemeClr val="tx1">
                    <a:lumMod val="85000"/>
                    <a:lumOff val="15000"/>
                  </a:schemeClr>
                </a:solidFill>
              </a:rPr>
            </a:br>
            <a:br>
              <a:rPr lang="en-US" dirty="0">
                <a:solidFill>
                  <a:schemeClr val="tx1">
                    <a:lumMod val="85000"/>
                    <a:lumOff val="15000"/>
                  </a:schemeClr>
                </a:solidFill>
              </a:rPr>
            </a:br>
            <a:r>
              <a:rPr lang="en-US" dirty="0">
                <a:solidFill>
                  <a:schemeClr val="tx1">
                    <a:lumMod val="85000"/>
                    <a:lumOff val="15000"/>
                  </a:schemeClr>
                </a:solidFill>
              </a:rPr>
              <a:t>Department of Labor Davis Bacon Committee</a:t>
            </a:r>
            <a:br>
              <a:rPr lang="en-US" dirty="0">
                <a:solidFill>
                  <a:schemeClr val="tx1">
                    <a:lumMod val="85000"/>
                    <a:lumOff val="15000"/>
                  </a:schemeClr>
                </a:solidFill>
              </a:rPr>
            </a:br>
            <a:br>
              <a:rPr lang="en-US" dirty="0">
                <a:solidFill>
                  <a:schemeClr val="tx1">
                    <a:lumMod val="85000"/>
                    <a:lumOff val="15000"/>
                  </a:schemeClr>
                </a:solidFill>
              </a:rPr>
            </a:br>
            <a:r>
              <a:rPr lang="en-US" dirty="0">
                <a:solidFill>
                  <a:schemeClr val="tx1">
                    <a:lumMod val="85000"/>
                    <a:lumOff val="15000"/>
                  </a:schemeClr>
                </a:solidFill>
              </a:rPr>
              <a:t>General Presidents Grievance and </a:t>
            </a:r>
            <a:br>
              <a:rPr lang="en-US" dirty="0">
                <a:solidFill>
                  <a:schemeClr val="tx1">
                    <a:lumMod val="85000"/>
                    <a:lumOff val="15000"/>
                  </a:schemeClr>
                </a:solidFill>
              </a:rPr>
            </a:br>
            <a:br>
              <a:rPr lang="en-US" dirty="0">
                <a:solidFill>
                  <a:schemeClr val="tx1">
                    <a:lumMod val="85000"/>
                    <a:lumOff val="15000"/>
                  </a:schemeClr>
                </a:solidFill>
              </a:rPr>
            </a:br>
            <a:r>
              <a:rPr lang="en-US" dirty="0">
                <a:solidFill>
                  <a:schemeClr val="tx1">
                    <a:lumMod val="85000"/>
                    <a:lumOff val="15000"/>
                  </a:schemeClr>
                </a:solidFill>
              </a:rPr>
              <a:t>Jurisdictional Disputes Committee</a:t>
            </a:r>
            <a:br>
              <a:rPr lang="en-US" dirty="0">
                <a:solidFill>
                  <a:schemeClr val="tx1">
                    <a:lumMod val="85000"/>
                    <a:lumOff val="15000"/>
                  </a:schemeClr>
                </a:solidFill>
              </a:rPr>
            </a:br>
            <a:br>
              <a:rPr lang="en-US" dirty="0">
                <a:solidFill>
                  <a:schemeClr val="tx1">
                    <a:lumMod val="85000"/>
                    <a:lumOff val="15000"/>
                  </a:schemeClr>
                </a:solidFill>
              </a:rPr>
            </a:br>
            <a:r>
              <a:rPr lang="en-US" dirty="0">
                <a:solidFill>
                  <a:schemeClr val="tx1">
                    <a:lumMod val="85000"/>
                    <a:lumOff val="15000"/>
                  </a:schemeClr>
                </a:solidFill>
              </a:rPr>
              <a:t>here to help!</a:t>
            </a:r>
            <a:br>
              <a:rPr lang="en-US" sz="2600" dirty="0">
                <a:solidFill>
                  <a:schemeClr val="tx1">
                    <a:lumMod val="85000"/>
                    <a:lumOff val="15000"/>
                  </a:schemeClr>
                </a:solidFill>
              </a:rPr>
            </a:br>
            <a:endParaRPr lang="en-US" sz="2600"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6616CB-D52A-C23C-943E-F18DDE32243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rPr>
              <a:t>New Officers Training 2024</a:t>
            </a:r>
          </a:p>
        </p:txBody>
      </p:sp>
      <p:pic>
        <p:nvPicPr>
          <p:cNvPr id="4" name="Picture 1">
            <a:extLst>
              <a:ext uri="{FF2B5EF4-FFF2-40B4-BE49-F238E27FC236}">
                <a16:creationId xmlns:a16="http://schemas.microsoft.com/office/drawing/2014/main" id="{F376B830-CA3C-7F10-DB9C-F2C8FD72F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08915"/>
            <a:ext cx="4125686" cy="95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4E282432-F7C7-CA53-C4DC-4E194A020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06" y="2020352"/>
            <a:ext cx="3545327" cy="2038562"/>
          </a:xfrm>
          <a:prstGeom prst="rect">
            <a:avLst/>
          </a:prstGeom>
          <a:noFill/>
          <a:ln>
            <a:noFill/>
          </a:ln>
          <a:effectLst>
            <a:reflection blurRad="6350" stA="47000" endPos="5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97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795AB-78B4-D141-CF27-CA397F9FA9B5}"/>
              </a:ext>
            </a:extLst>
          </p:cNvPr>
          <p:cNvPicPr>
            <a:picLocks noChangeAspect="1"/>
          </p:cNvPicPr>
          <p:nvPr/>
        </p:nvPicPr>
        <p:blipFill>
          <a:blip r:embed="rId2"/>
          <a:stretch>
            <a:fillRect/>
          </a:stretch>
        </p:blipFill>
        <p:spPr>
          <a:xfrm>
            <a:off x="0" y="-102637"/>
            <a:ext cx="12192000" cy="6830008"/>
          </a:xfrm>
          <a:prstGeom prst="rect">
            <a:avLst/>
          </a:prstGeom>
        </p:spPr>
      </p:pic>
    </p:spTree>
    <p:extLst>
      <p:ext uri="{BB962C8B-B14F-4D97-AF65-F5344CB8AC3E}">
        <p14:creationId xmlns:p14="http://schemas.microsoft.com/office/powerpoint/2010/main" val="1253104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A5644-B01C-BF31-2F6A-B47E96900545}"/>
              </a:ext>
            </a:extLst>
          </p:cNvPr>
          <p:cNvPicPr>
            <a:picLocks noChangeAspect="1"/>
          </p:cNvPicPr>
          <p:nvPr/>
        </p:nvPicPr>
        <p:blipFill>
          <a:blip r:embed="rId3"/>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5529591"/>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2B6D13-CF82-F493-2FA7-8EACFC0D2681}"/>
              </a:ext>
            </a:extLst>
          </p:cNvPr>
          <p:cNvPicPr>
            <a:picLocks noChangeAspect="1"/>
          </p:cNvPicPr>
          <p:nvPr/>
        </p:nvPicPr>
        <p:blipFill>
          <a:blip r:embed="rId2"/>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8135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91778-38BF-57EF-C154-8E038A0EF98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856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age Title"/>
          <p:cNvSpPr txBox="1"/>
          <p:nvPr/>
        </p:nvSpPr>
        <p:spPr>
          <a:xfrm>
            <a:off x="2070754" y="948181"/>
            <a:ext cx="8050491" cy="1077218"/>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Agreements that Require the USE OF THE PLAn</a:t>
            </a:r>
            <a:endParaRPr kumimoji="0" lang="en-US" sz="3200" b="0" i="0" u="none" strike="noStrike" kern="0" cap="all" spc="500" normalizeH="0" baseline="0" noProof="0" dirty="0">
              <a:ln>
                <a:noFill/>
              </a:ln>
              <a:solidFill>
                <a:schemeClr val="tx2"/>
              </a:solidFill>
              <a:effectLst>
                <a:outerShdw blurRad="50800" dist="38100" dir="2700000" algn="tl" rotWithShape="0">
                  <a:prstClr val="black">
                    <a:alpha val="40000"/>
                  </a:prstClr>
                </a:outerShdw>
              </a:effectLst>
              <a:uLnTx/>
              <a:uFillTx/>
              <a:latin typeface="Lato Black" panose="020F0A02020204030203" pitchFamily="34" charset="0"/>
            </a:endParaRPr>
          </a:p>
        </p:txBody>
      </p:sp>
      <p:cxnSp>
        <p:nvCxnSpPr>
          <p:cNvPr id="5" name="Line"/>
          <p:cNvCxnSpPr/>
          <p:nvPr/>
        </p:nvCxnSpPr>
        <p:spPr>
          <a:xfrm>
            <a:off x="6096000" y="2445423"/>
            <a:ext cx="0" cy="980357"/>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8" name="Line"/>
          <p:cNvCxnSpPr/>
          <p:nvPr/>
        </p:nvCxnSpPr>
        <p:spPr>
          <a:xfrm flipH="1">
            <a:off x="4862286" y="3430475"/>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 name="Circule"/>
          <p:cNvSpPr/>
          <p:nvPr/>
        </p:nvSpPr>
        <p:spPr>
          <a:xfrm>
            <a:off x="3832833" y="2921316"/>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36" name="Icon"/>
          <p:cNvSpPr/>
          <p:nvPr/>
        </p:nvSpPr>
        <p:spPr>
          <a:xfrm>
            <a:off x="3909990" y="2962178"/>
            <a:ext cx="864000"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chemeClr val="tx2"/>
                </a:solidFill>
                <a:latin typeface="ElegantIcons" panose="02000503000000000000" pitchFamily="2" charset="2"/>
              </a:rPr>
              <a:t>PLA</a:t>
            </a:r>
            <a:endParaRPr kumimoji="0" lang="en-US" sz="24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38" name="Title"/>
          <p:cNvSpPr txBox="1"/>
          <p:nvPr/>
        </p:nvSpPr>
        <p:spPr>
          <a:xfrm>
            <a:off x="1301240" y="3016145"/>
            <a:ext cx="2454436" cy="523220"/>
          </a:xfrm>
          <a:prstGeom prst="rect">
            <a:avLst/>
          </a:prstGeom>
          <a:noFill/>
        </p:spPr>
        <p:txBody>
          <a:bodyPr wrap="square" rtlCol="0">
            <a:spAutoFit/>
          </a:bodyPr>
          <a:lstStyle/>
          <a:p>
            <a:r>
              <a:rPr lang="en-US" sz="1400" kern="0" cap="all" spc="500" dirty="0">
                <a:solidFill>
                  <a:srgbClr val="002060"/>
                </a:solidFill>
                <a:effectLst>
                  <a:outerShdw blurRad="50800" dist="38100" dir="2700000" algn="tl" rotWithShape="0">
                    <a:prstClr val="black">
                      <a:alpha val="40000"/>
                    </a:prstClr>
                  </a:outerShdw>
                </a:effectLst>
                <a:latin typeface="Lato Black" panose="020F0A02020204030203" pitchFamily="34" charset="0"/>
              </a:rPr>
              <a:t>Project Labor Agreements</a:t>
            </a:r>
          </a:p>
        </p:txBody>
      </p:sp>
      <p:cxnSp>
        <p:nvCxnSpPr>
          <p:cNvPr id="39" name="Line"/>
          <p:cNvCxnSpPr/>
          <p:nvPr/>
        </p:nvCxnSpPr>
        <p:spPr>
          <a:xfrm>
            <a:off x="6096000" y="3430475"/>
            <a:ext cx="0" cy="974099"/>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Line"/>
          <p:cNvCxnSpPr/>
          <p:nvPr/>
        </p:nvCxnSpPr>
        <p:spPr>
          <a:xfrm flipH="1">
            <a:off x="6096000" y="4404574"/>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1" name="Circule"/>
          <p:cNvSpPr/>
          <p:nvPr/>
        </p:nvSpPr>
        <p:spPr>
          <a:xfrm>
            <a:off x="7355119" y="3895416"/>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52" name="Icon"/>
          <p:cNvSpPr/>
          <p:nvPr/>
        </p:nvSpPr>
        <p:spPr>
          <a:xfrm>
            <a:off x="7432276" y="3936278"/>
            <a:ext cx="864000"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2"/>
                </a:solidFill>
                <a:effectLst/>
                <a:uLnTx/>
                <a:uFillTx/>
                <a:latin typeface="ElegantIcons" panose="02000503000000000000" pitchFamily="2" charset="2"/>
              </a:rPr>
              <a:t>NCA</a:t>
            </a:r>
          </a:p>
        </p:txBody>
      </p:sp>
      <p:sp>
        <p:nvSpPr>
          <p:cNvPr id="54" name="Title"/>
          <p:cNvSpPr txBox="1"/>
          <p:nvPr/>
        </p:nvSpPr>
        <p:spPr>
          <a:xfrm>
            <a:off x="8532719" y="4084044"/>
            <a:ext cx="2543776" cy="738664"/>
          </a:xfrm>
          <a:prstGeom prst="rect">
            <a:avLst/>
          </a:prstGeom>
          <a:noFill/>
        </p:spPr>
        <p:txBody>
          <a:bodyPr wrap="square" rtlCol="0">
            <a:spAutoFit/>
          </a:bodyPr>
          <a:lstStyle/>
          <a:p>
            <a:pPr lvl="0"/>
            <a:r>
              <a:rPr lang="en-US" sz="1400" kern="0" cap="all" spc="500" dirty="0">
                <a:solidFill>
                  <a:srgbClr val="002060"/>
                </a:solidFill>
                <a:effectLst>
                  <a:outerShdw blurRad="50800" dist="38100" dir="2700000" algn="tl" rotWithShape="0">
                    <a:prstClr val="black">
                      <a:alpha val="40000"/>
                    </a:prstClr>
                  </a:outerShdw>
                </a:effectLst>
                <a:latin typeface="Lato Black" panose="020F0A02020204030203" pitchFamily="34" charset="0"/>
              </a:rPr>
              <a:t>National Construction Agreement</a:t>
            </a:r>
            <a:endParaRPr kumimoji="0" lang="en-US" sz="1400" b="0" i="0" u="none" strike="noStrike" kern="0" cap="all" spc="500" normalizeH="0" baseline="0" noProof="0" dirty="0">
              <a:ln>
                <a:noFill/>
              </a:ln>
              <a:solidFill>
                <a:srgbClr val="002060"/>
              </a:solidFill>
              <a:effectLst>
                <a:outerShdw blurRad="50800" dist="38100" dir="2700000" algn="tl" rotWithShape="0">
                  <a:prstClr val="black">
                    <a:alpha val="40000"/>
                  </a:prstClr>
                </a:outerShdw>
              </a:effectLst>
              <a:uLnTx/>
              <a:uFillTx/>
              <a:latin typeface="Lato Black" panose="020F0A02020204030203" pitchFamily="34" charset="0"/>
            </a:endParaRPr>
          </a:p>
        </p:txBody>
      </p:sp>
      <p:cxnSp>
        <p:nvCxnSpPr>
          <p:cNvPr id="56" name="Line"/>
          <p:cNvCxnSpPr/>
          <p:nvPr/>
        </p:nvCxnSpPr>
        <p:spPr>
          <a:xfrm flipH="1">
            <a:off x="4862286" y="5439536"/>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7" name="Circule"/>
          <p:cNvSpPr/>
          <p:nvPr/>
        </p:nvSpPr>
        <p:spPr>
          <a:xfrm>
            <a:off x="3832833" y="4930377"/>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59" name="Icon"/>
          <p:cNvSpPr/>
          <p:nvPr/>
        </p:nvSpPr>
        <p:spPr>
          <a:xfrm>
            <a:off x="3812316" y="4971239"/>
            <a:ext cx="1078251"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2"/>
                </a:solidFill>
                <a:effectLst/>
                <a:uLnTx/>
                <a:uFillTx/>
                <a:latin typeface="ElegantIcons" panose="02000503000000000000" pitchFamily="2" charset="2"/>
              </a:rPr>
              <a:t>PMMA</a:t>
            </a:r>
          </a:p>
        </p:txBody>
      </p:sp>
      <p:sp>
        <p:nvSpPr>
          <p:cNvPr id="60" name="Subtitle Text"/>
          <p:cNvSpPr txBox="1"/>
          <p:nvPr/>
        </p:nvSpPr>
        <p:spPr>
          <a:xfrm>
            <a:off x="443059" y="5719443"/>
            <a:ext cx="2731885" cy="707886"/>
          </a:xfrm>
          <a:prstGeom prst="rect">
            <a:avLst/>
          </a:prstGeom>
          <a:noFill/>
        </p:spPr>
        <p:txBody>
          <a:bodyPr wrap="square" rtlCol="0">
            <a:spAutoFit/>
          </a:bodyPr>
          <a:lstStyle/>
          <a:p>
            <a:r>
              <a:rPr lang="en-US" sz="1400" b="1" kern="0" dirty="0">
                <a:solidFill>
                  <a:schemeClr val="tx2"/>
                </a:solidFill>
                <a:effectLst>
                  <a:outerShdw blurRad="50800" dist="38100" dir="2700000" algn="tl" rotWithShape="0">
                    <a:prstClr val="black">
                      <a:alpha val="40000"/>
                    </a:prstClr>
                  </a:outerShdw>
                </a:effectLst>
              </a:rPr>
              <a:t>TVA Work</a:t>
            </a:r>
          </a:p>
          <a:p>
            <a:r>
              <a:rPr lang="en-US" sz="1400" kern="0" dirty="0">
                <a:solidFill>
                  <a:schemeClr val="tx2"/>
                </a:solidFill>
                <a:effectLst>
                  <a:outerShdw blurRad="50800" dist="38100" dir="2700000" algn="tl" rotWithShape="0">
                    <a:prstClr val="black">
                      <a:alpha val="40000"/>
                    </a:prstClr>
                  </a:outerShdw>
                </a:effectLst>
              </a:rPr>
              <a:t>Tennessee Valley Authority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61" name="Title"/>
          <p:cNvSpPr txBox="1"/>
          <p:nvPr/>
        </p:nvSpPr>
        <p:spPr>
          <a:xfrm>
            <a:off x="443059" y="4607603"/>
            <a:ext cx="3808429" cy="738664"/>
          </a:xfrm>
          <a:prstGeom prst="rect">
            <a:avLst/>
          </a:prstGeom>
          <a:noFill/>
        </p:spPr>
        <p:txBody>
          <a:bodyPr wrap="square" rtlCol="0">
            <a:spAutoFit/>
          </a:bodyPr>
          <a:lstStyle/>
          <a:p>
            <a:pPr lvl="0"/>
            <a:r>
              <a:rPr lang="en-US" sz="1400" kern="0" cap="all" spc="500" dirty="0">
                <a:solidFill>
                  <a:srgbClr val="002060"/>
                </a:solidFill>
                <a:effectLst>
                  <a:outerShdw blurRad="50800" dist="38100" dir="2700000" algn="tl" rotWithShape="0">
                    <a:prstClr val="black">
                      <a:alpha val="40000"/>
                    </a:prstClr>
                  </a:outerShdw>
                </a:effectLst>
                <a:latin typeface="Lato Black" panose="020F0A02020204030203" pitchFamily="34" charset="0"/>
              </a:rPr>
              <a:t>Project Maintenance and Modification Agreement</a:t>
            </a:r>
          </a:p>
        </p:txBody>
      </p:sp>
      <p:cxnSp>
        <p:nvCxnSpPr>
          <p:cNvPr id="62" name="Line"/>
          <p:cNvCxnSpPr/>
          <p:nvPr/>
        </p:nvCxnSpPr>
        <p:spPr>
          <a:xfrm flipV="1">
            <a:off x="6096000" y="4404574"/>
            <a:ext cx="0" cy="1034962"/>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71" name="Line"/>
          <p:cNvCxnSpPr/>
          <p:nvPr/>
        </p:nvCxnSpPr>
        <p:spPr>
          <a:xfrm flipV="1">
            <a:off x="6096000" y="5439533"/>
            <a:ext cx="0" cy="1420187"/>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4" name="Line"/>
          <p:cNvCxnSpPr/>
          <p:nvPr/>
        </p:nvCxnSpPr>
        <p:spPr>
          <a:xfrm flipH="1">
            <a:off x="6096000" y="6187739"/>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5" name="Circule"/>
          <p:cNvSpPr/>
          <p:nvPr/>
        </p:nvSpPr>
        <p:spPr>
          <a:xfrm>
            <a:off x="7355119" y="5678581"/>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40" name="Subtitle Text"/>
          <p:cNvSpPr txBox="1"/>
          <p:nvPr/>
        </p:nvSpPr>
        <p:spPr>
          <a:xfrm>
            <a:off x="8534110" y="6187739"/>
            <a:ext cx="2731885" cy="707886"/>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No Local or National Agreement exist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41" name="Title"/>
          <p:cNvSpPr txBox="1"/>
          <p:nvPr/>
        </p:nvSpPr>
        <p:spPr>
          <a:xfrm>
            <a:off x="8532719" y="5867209"/>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rgbClr val="002060"/>
                </a:solidFill>
                <a:effectLst>
                  <a:outerShdw blurRad="50800" dist="38100" dir="2700000" algn="tl" rotWithShape="0">
                    <a:prstClr val="black">
                      <a:alpha val="40000"/>
                    </a:prstClr>
                  </a:outerShdw>
                </a:effectLst>
                <a:uLnTx/>
                <a:uFillTx/>
                <a:latin typeface="Lato Black" panose="020F0A02020204030203" pitchFamily="34" charset="0"/>
              </a:rPr>
              <a:t>work</a:t>
            </a:r>
          </a:p>
        </p:txBody>
      </p:sp>
      <p:sp>
        <p:nvSpPr>
          <p:cNvPr id="46" name="Icon"/>
          <p:cNvSpPr/>
          <p:nvPr/>
        </p:nvSpPr>
        <p:spPr>
          <a:xfrm>
            <a:off x="7432276" y="5719443"/>
            <a:ext cx="864000"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chemeClr val="tx2"/>
                </a:solidFill>
                <a:latin typeface="ElegantIcons" panose="02000503000000000000" pitchFamily="2" charset="2"/>
              </a:rPr>
              <a:t>CBA</a:t>
            </a:r>
            <a:endParaRPr kumimoji="0" lang="en-US" sz="2000" b="0" i="0" u="none" strike="noStrike" kern="0" cap="none" spc="0" normalizeH="0" baseline="0" noProof="0" dirty="0">
              <a:ln>
                <a:noFill/>
              </a:ln>
              <a:solidFill>
                <a:schemeClr val="tx2"/>
              </a:solidFill>
              <a:effectLst/>
              <a:uLnTx/>
              <a:uFillTx/>
              <a:latin typeface="ElegantIcons" panose="02000503000000000000" pitchFamily="2" charset="2"/>
            </a:endParaRPr>
          </a:p>
        </p:txBody>
      </p:sp>
    </p:spTree>
    <p:extLst>
      <p:ext uri="{BB962C8B-B14F-4D97-AF65-F5344CB8AC3E}">
        <p14:creationId xmlns:p14="http://schemas.microsoft.com/office/powerpoint/2010/main" val="920009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par>
                                <p:cTn id="34" presetID="22" presetClass="entr" presetSubtype="8"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right)">
                                      <p:cBhvr>
                                        <p:cTn id="39" dur="500"/>
                                        <p:tgtEl>
                                          <p:spTgt spid="51"/>
                                        </p:tgtEl>
                                      </p:cBhvr>
                                    </p:animEffect>
                                  </p:childTnLst>
                                </p:cTn>
                              </p:par>
                              <p:par>
                                <p:cTn id="40" presetID="23" presetClass="entr" presetSubtype="16"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childTnLst>
                                </p:cTn>
                              </p:par>
                              <p:par>
                                <p:cTn id="44" presetID="2" presetClass="entr" presetSubtype="2"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1+#ppt_w/2"/>
                                          </p:val>
                                        </p:tav>
                                        <p:tav tm="100000">
                                          <p:val>
                                            <p:strVal val="#ppt_x"/>
                                          </p:val>
                                        </p:tav>
                                      </p:tavLst>
                                    </p:anim>
                                    <p:anim calcmode="lin" valueType="num">
                                      <p:cBhvr additive="base">
                                        <p:cTn id="47"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up)">
                                      <p:cBhvr>
                                        <p:cTn id="52" dur="500"/>
                                        <p:tgtEl>
                                          <p:spTgt spid="62"/>
                                        </p:tgtEl>
                                      </p:cBhvr>
                                    </p:animEffect>
                                  </p:childTnLst>
                                </p:cTn>
                              </p:par>
                              <p:par>
                                <p:cTn id="53" presetID="22" presetClass="entr" presetSubtype="2"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right)">
                                      <p:cBhvr>
                                        <p:cTn id="55" dur="500"/>
                                        <p:tgtEl>
                                          <p:spTgt spid="56"/>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right)">
                                      <p:cBhvr>
                                        <p:cTn id="58" dur="500"/>
                                        <p:tgtEl>
                                          <p:spTgt spid="57"/>
                                        </p:tgtEl>
                                      </p:cBhvr>
                                    </p:animEffect>
                                  </p:childTnLst>
                                </p:cTn>
                              </p:par>
                              <p:par>
                                <p:cTn id="59" presetID="23" presetClass="entr" presetSubtype="16"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p:cTn id="61" dur="500" fill="hold"/>
                                        <p:tgtEl>
                                          <p:spTgt spid="59"/>
                                        </p:tgtEl>
                                        <p:attrNameLst>
                                          <p:attrName>ppt_w</p:attrName>
                                        </p:attrNameLst>
                                      </p:cBhvr>
                                      <p:tavLst>
                                        <p:tav tm="0">
                                          <p:val>
                                            <p:fltVal val="0"/>
                                          </p:val>
                                        </p:tav>
                                        <p:tav tm="100000">
                                          <p:val>
                                            <p:strVal val="#ppt_w"/>
                                          </p:val>
                                        </p:tav>
                                      </p:tavLst>
                                    </p:anim>
                                    <p:anim calcmode="lin" valueType="num">
                                      <p:cBhvr>
                                        <p:cTn id="62" dur="500" fill="hold"/>
                                        <p:tgtEl>
                                          <p:spTgt spid="59"/>
                                        </p:tgtEl>
                                        <p:attrNameLst>
                                          <p:attrName>ppt_h</p:attrName>
                                        </p:attrNameLst>
                                      </p:cBhvr>
                                      <p:tavLst>
                                        <p:tav tm="0">
                                          <p:val>
                                            <p:fltVal val="0"/>
                                          </p:val>
                                        </p:tav>
                                        <p:tav tm="100000">
                                          <p:val>
                                            <p:strVal val="#ppt_h"/>
                                          </p:val>
                                        </p:tav>
                                      </p:tavLst>
                                    </p:anim>
                                  </p:childTnLst>
                                </p:cTn>
                              </p:par>
                              <p:par>
                                <p:cTn id="63" presetID="2" presetClass="entr" presetSubtype="8"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0-#ppt_w/2"/>
                                          </p:val>
                                        </p:tav>
                                        <p:tav tm="100000">
                                          <p:val>
                                            <p:strVal val="#ppt_x"/>
                                          </p:val>
                                        </p:tav>
                                      </p:tavLst>
                                    </p:anim>
                                    <p:anim calcmode="lin" valueType="num">
                                      <p:cBhvr additive="base">
                                        <p:cTn id="66" dur="500" fill="hold"/>
                                        <p:tgtEl>
                                          <p:spTgt spid="6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additive="base">
                                        <p:cTn id="69" dur="500" fill="hold"/>
                                        <p:tgtEl>
                                          <p:spTgt spid="60"/>
                                        </p:tgtEl>
                                        <p:attrNameLst>
                                          <p:attrName>ppt_x</p:attrName>
                                        </p:attrNameLst>
                                      </p:cBhvr>
                                      <p:tavLst>
                                        <p:tav tm="0">
                                          <p:val>
                                            <p:strVal val="0-#ppt_w/2"/>
                                          </p:val>
                                        </p:tav>
                                        <p:tav tm="100000">
                                          <p:val>
                                            <p:strVal val="#ppt_x"/>
                                          </p:val>
                                        </p:tav>
                                      </p:tavLst>
                                    </p:anim>
                                    <p:anim calcmode="lin" valueType="num">
                                      <p:cBhvr additive="base">
                                        <p:cTn id="70"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up)">
                                      <p:cBhvr>
                                        <p:cTn id="75" dur="500"/>
                                        <p:tgtEl>
                                          <p:spTgt spid="71"/>
                                        </p:tgtEl>
                                      </p:cBhvr>
                                    </p:animEffect>
                                  </p:childTnLst>
                                </p:cTn>
                              </p:par>
                              <p:par>
                                <p:cTn id="76" presetID="22" presetClass="entr" presetSubtype="8"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right)">
                                      <p:cBhvr>
                                        <p:cTn id="81" dur="500"/>
                                        <p:tgtEl>
                                          <p:spTgt spid="35"/>
                                        </p:tgtEl>
                                      </p:cBhvr>
                                    </p:animEffect>
                                  </p:childTnLst>
                                </p:cTn>
                              </p:par>
                              <p:par>
                                <p:cTn id="82" presetID="23" presetClass="entr" presetSubtype="16"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childTnLst>
                                </p:cTn>
                              </p:par>
                              <p:par>
                                <p:cTn id="86" presetID="2" presetClass="entr" presetSubtype="2"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additive="base">
                                        <p:cTn id="88" dur="500" fill="hold"/>
                                        <p:tgtEl>
                                          <p:spTgt spid="41"/>
                                        </p:tgtEl>
                                        <p:attrNameLst>
                                          <p:attrName>ppt_x</p:attrName>
                                        </p:attrNameLst>
                                      </p:cBhvr>
                                      <p:tavLst>
                                        <p:tav tm="0">
                                          <p:val>
                                            <p:strVal val="1+#ppt_w/2"/>
                                          </p:val>
                                        </p:tav>
                                        <p:tav tm="100000">
                                          <p:val>
                                            <p:strVal val="#ppt_x"/>
                                          </p:val>
                                        </p:tav>
                                      </p:tavLst>
                                    </p:anim>
                                    <p:anim calcmode="lin" valueType="num">
                                      <p:cBhvr additive="base">
                                        <p:cTn id="89" dur="500" fill="hold"/>
                                        <p:tgtEl>
                                          <p:spTgt spid="41"/>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additive="base">
                                        <p:cTn id="92" dur="500" fill="hold"/>
                                        <p:tgtEl>
                                          <p:spTgt spid="40"/>
                                        </p:tgtEl>
                                        <p:attrNameLst>
                                          <p:attrName>ppt_x</p:attrName>
                                        </p:attrNameLst>
                                      </p:cBhvr>
                                      <p:tavLst>
                                        <p:tav tm="0">
                                          <p:val>
                                            <p:strVal val="1+#ppt_w/2"/>
                                          </p:val>
                                        </p:tav>
                                        <p:tav tm="100000">
                                          <p:val>
                                            <p:strVal val="#ppt_x"/>
                                          </p:val>
                                        </p:tav>
                                      </p:tavLst>
                                    </p:anim>
                                    <p:anim calcmode="lin" valueType="num">
                                      <p:cBhvr additive="base">
                                        <p:cTn id="93"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36" grpId="0"/>
      <p:bldP spid="38" grpId="0"/>
      <p:bldP spid="51" grpId="0" animBg="1"/>
      <p:bldP spid="52" grpId="0"/>
      <p:bldP spid="54" grpId="0"/>
      <p:bldP spid="57" grpId="0" animBg="1"/>
      <p:bldP spid="59" grpId="0"/>
      <p:bldP spid="60" grpId="0"/>
      <p:bldP spid="61" grpId="0"/>
      <p:bldP spid="35" grpId="0" animBg="1"/>
      <p:bldP spid="40" grpId="0"/>
      <p:bldP spid="41" grpId="0"/>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Line"/>
          <p:cNvCxnSpPr/>
          <p:nvPr/>
        </p:nvCxnSpPr>
        <p:spPr>
          <a:xfrm>
            <a:off x="6096000" y="2418502"/>
            <a:ext cx="0" cy="974099"/>
          </a:xfrm>
          <a:prstGeom prst="line">
            <a:avLst/>
          </a:prstGeom>
          <a:ln>
            <a:solidFill>
              <a:schemeClr val="tx2"/>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Line"/>
          <p:cNvCxnSpPr/>
          <p:nvPr/>
        </p:nvCxnSpPr>
        <p:spPr>
          <a:xfrm flipH="1">
            <a:off x="6096000" y="3392601"/>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1" name="Circule"/>
          <p:cNvSpPr/>
          <p:nvPr/>
        </p:nvSpPr>
        <p:spPr>
          <a:xfrm>
            <a:off x="7355119" y="2883443"/>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52" name="Icon"/>
          <p:cNvSpPr/>
          <p:nvPr/>
        </p:nvSpPr>
        <p:spPr>
          <a:xfrm>
            <a:off x="7432276" y="2924305"/>
            <a:ext cx="864000"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chemeClr val="tx2"/>
                </a:solidFill>
                <a:latin typeface="ElegantIcons" panose="02000503000000000000" pitchFamily="2" charset="2"/>
              </a:rPr>
              <a:t>PLAN</a:t>
            </a:r>
            <a:endParaRPr kumimoji="0" lang="en-US" sz="20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53" name="Subtitle Text"/>
          <p:cNvSpPr txBox="1"/>
          <p:nvPr/>
        </p:nvSpPr>
        <p:spPr>
          <a:xfrm>
            <a:off x="8534110" y="3613976"/>
            <a:ext cx="2731885" cy="492443"/>
          </a:xfrm>
          <a:prstGeom prst="rect">
            <a:avLst/>
          </a:prstGeom>
          <a:noFill/>
        </p:spPr>
        <p:txBody>
          <a:bodyPr wrap="square" rtlCol="0">
            <a:spAutoFit/>
          </a:bodyPr>
          <a:lstStyle/>
          <a:p>
            <a:r>
              <a:rPr lang="en-US" sz="1300" kern="0" dirty="0">
                <a:solidFill>
                  <a:schemeClr val="tx2"/>
                </a:solidFill>
                <a:effectLst>
                  <a:outerShdw blurRad="50800" dist="38100" dir="2700000" algn="tl" rotWithShape="0">
                    <a:prstClr val="black">
                      <a:alpha val="40000"/>
                    </a:prstClr>
                  </a:outerShdw>
                </a:effectLst>
              </a:rPr>
              <a:t>All International Unions in the National Building Trades.</a:t>
            </a:r>
          </a:p>
        </p:txBody>
      </p:sp>
      <p:sp>
        <p:nvSpPr>
          <p:cNvPr id="54" name="Title"/>
          <p:cNvSpPr txBox="1"/>
          <p:nvPr/>
        </p:nvSpPr>
        <p:spPr>
          <a:xfrm>
            <a:off x="8532719" y="3072071"/>
            <a:ext cx="2526708" cy="523220"/>
          </a:xfrm>
          <a:prstGeom prst="rect">
            <a:avLst/>
          </a:prstGeom>
          <a:noFill/>
        </p:spPr>
        <p:txBody>
          <a:bodyPr wrap="square" rtlCol="0">
            <a:spAutoFit/>
          </a:bodyPr>
          <a:lstStyle/>
          <a:p>
            <a:pPr lvl="0"/>
            <a:r>
              <a:rPr lang="en-US" sz="1400" kern="0" cap="all" spc="500" dirty="0">
                <a:solidFill>
                  <a:srgbClr val="002060"/>
                </a:solidFill>
                <a:effectLst>
                  <a:outerShdw blurRad="50800" dist="38100" dir="2700000" algn="tl" rotWithShape="0">
                    <a:prstClr val="black">
                      <a:alpha val="40000"/>
                    </a:prstClr>
                  </a:outerShdw>
                </a:effectLst>
                <a:latin typeface="Lato Black" panose="020F0A02020204030203" pitchFamily="34" charset="0"/>
              </a:rPr>
              <a:t>International Unions</a:t>
            </a:r>
          </a:p>
        </p:txBody>
      </p:sp>
      <p:cxnSp>
        <p:nvCxnSpPr>
          <p:cNvPr id="62" name="Straight Connector 61"/>
          <p:cNvCxnSpPr/>
          <p:nvPr/>
        </p:nvCxnSpPr>
        <p:spPr>
          <a:xfrm flipV="1">
            <a:off x="6096000" y="3392601"/>
            <a:ext cx="0" cy="1034962"/>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3" name="Line"/>
          <p:cNvCxnSpPr/>
          <p:nvPr/>
        </p:nvCxnSpPr>
        <p:spPr>
          <a:xfrm flipH="1">
            <a:off x="4858138" y="4416478"/>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4" name="Circule"/>
          <p:cNvSpPr/>
          <p:nvPr/>
        </p:nvSpPr>
        <p:spPr>
          <a:xfrm>
            <a:off x="3828685" y="3907319"/>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65" name="Icon"/>
          <p:cNvSpPr/>
          <p:nvPr/>
        </p:nvSpPr>
        <p:spPr>
          <a:xfrm>
            <a:off x="3905842" y="3948181"/>
            <a:ext cx="864000"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chemeClr val="tx2"/>
                </a:solidFill>
                <a:latin typeface="ElegantIcons" panose="02000503000000000000" pitchFamily="2" charset="2"/>
              </a:rPr>
              <a:t>PLAN</a:t>
            </a:r>
            <a:endParaRPr kumimoji="0" lang="en-US" sz="20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66" name="Subtitle Text"/>
          <p:cNvSpPr txBox="1"/>
          <p:nvPr/>
        </p:nvSpPr>
        <p:spPr>
          <a:xfrm>
            <a:off x="1048002" y="4302131"/>
            <a:ext cx="2731885" cy="1277273"/>
          </a:xfrm>
          <a:prstGeom prst="rect">
            <a:avLst/>
          </a:prstGeom>
          <a:noFill/>
        </p:spPr>
        <p:txBody>
          <a:bodyPr wrap="square" rtlCol="0">
            <a:spAutoFit/>
          </a:bodyPr>
          <a:lstStyle/>
          <a:p>
            <a:r>
              <a:rPr lang="en-US" sz="1300" kern="0" dirty="0">
                <a:solidFill>
                  <a:schemeClr val="tx2"/>
                </a:solidFill>
                <a:effectLst>
                  <a:outerShdw blurRad="50800" dist="38100" dir="2700000" algn="tl" rotWithShape="0">
                    <a:prstClr val="black">
                      <a:alpha val="40000"/>
                    </a:prstClr>
                  </a:outerShdw>
                </a:effectLst>
              </a:rPr>
              <a:t>All </a:t>
            </a:r>
            <a:r>
              <a:rPr lang="en-US" sz="1300" dirty="0">
                <a:cs typeface="Times New Roman" panose="02020603050405020304" pitchFamily="18" charset="0"/>
              </a:rPr>
              <a:t>Unions not affiliated with the National Building Trades when working under the mentioned Agreements. </a:t>
            </a:r>
          </a:p>
          <a:p>
            <a:r>
              <a:rPr lang="en-US" sz="1300" dirty="0">
                <a:cs typeface="Times New Roman" panose="02020603050405020304" pitchFamily="18" charset="0"/>
              </a:rPr>
              <a:t>(exception is private CBA 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67" name="Title"/>
          <p:cNvSpPr txBox="1"/>
          <p:nvPr/>
        </p:nvSpPr>
        <p:spPr>
          <a:xfrm>
            <a:off x="1056966" y="3778911"/>
            <a:ext cx="2552409" cy="523220"/>
          </a:xfrm>
          <a:prstGeom prst="rect">
            <a:avLst/>
          </a:prstGeom>
          <a:noFill/>
        </p:spPr>
        <p:txBody>
          <a:bodyPr wrap="square" rtlCol="0">
            <a:spAutoFit/>
          </a:bodyPr>
          <a:lstStyle/>
          <a:p>
            <a:pPr lvl="0"/>
            <a:r>
              <a:rPr lang="en-US" sz="1400" kern="0" cap="all" spc="500" dirty="0">
                <a:solidFill>
                  <a:srgbClr val="002060"/>
                </a:solidFill>
                <a:effectLst>
                  <a:outerShdw blurRad="50800" dist="38100" dir="2700000" algn="tl" rotWithShape="0">
                    <a:prstClr val="black">
                      <a:alpha val="40000"/>
                    </a:prstClr>
                  </a:outerShdw>
                </a:effectLst>
                <a:latin typeface="Lato Black" panose="020F0A02020204030203" pitchFamily="34" charset="0"/>
              </a:rPr>
              <a:t>Unions not affiliated</a:t>
            </a:r>
          </a:p>
        </p:txBody>
      </p:sp>
      <p:cxnSp>
        <p:nvCxnSpPr>
          <p:cNvPr id="72" name="Line"/>
          <p:cNvCxnSpPr/>
          <p:nvPr/>
        </p:nvCxnSpPr>
        <p:spPr>
          <a:xfrm>
            <a:off x="6091852" y="4416478"/>
            <a:ext cx="0" cy="974099"/>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73" name="Line"/>
          <p:cNvCxnSpPr/>
          <p:nvPr/>
        </p:nvCxnSpPr>
        <p:spPr>
          <a:xfrm flipH="1">
            <a:off x="6091852" y="5390577"/>
            <a:ext cx="1233715" cy="0"/>
          </a:xfrm>
          <a:prstGeom prst="line">
            <a:avLst/>
          </a:prstGeom>
          <a:ln>
            <a:solidFill>
              <a:schemeClr val="tx2"/>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4" name="Circule"/>
          <p:cNvSpPr/>
          <p:nvPr/>
        </p:nvSpPr>
        <p:spPr>
          <a:xfrm>
            <a:off x="7350971" y="4881419"/>
            <a:ext cx="1018315" cy="1018315"/>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endParaRPr>
          </a:p>
        </p:txBody>
      </p:sp>
      <p:sp>
        <p:nvSpPr>
          <p:cNvPr id="75" name="Icon"/>
          <p:cNvSpPr/>
          <p:nvPr/>
        </p:nvSpPr>
        <p:spPr>
          <a:xfrm>
            <a:off x="7428128" y="4922281"/>
            <a:ext cx="864000" cy="93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2"/>
                </a:solidFill>
                <a:effectLst/>
                <a:uLnTx/>
                <a:uFillTx/>
                <a:latin typeface="ElegantIcons" panose="02000503000000000000" pitchFamily="2" charset="2"/>
              </a:rPr>
              <a:t>PLAN</a:t>
            </a:r>
          </a:p>
        </p:txBody>
      </p:sp>
      <p:sp>
        <p:nvSpPr>
          <p:cNvPr id="76" name="Subtitle Text"/>
          <p:cNvSpPr txBox="1"/>
          <p:nvPr/>
        </p:nvSpPr>
        <p:spPr>
          <a:xfrm>
            <a:off x="8529962" y="5390577"/>
            <a:ext cx="2731885" cy="877163"/>
          </a:xfrm>
          <a:prstGeom prst="rect">
            <a:avLst/>
          </a:prstGeom>
          <a:noFill/>
        </p:spPr>
        <p:txBody>
          <a:bodyPr wrap="square" rtlCol="0">
            <a:spAutoFit/>
          </a:bodyPr>
          <a:lstStyle/>
          <a:p>
            <a:r>
              <a:rPr lang="en-US" sz="1300" kern="0" dirty="0">
                <a:solidFill>
                  <a:schemeClr val="tx2"/>
                </a:solidFill>
                <a:effectLst>
                  <a:outerShdw blurRad="50800" dist="38100" dir="2700000" algn="tl" rotWithShape="0">
                    <a:prstClr val="black">
                      <a:alpha val="40000"/>
                    </a:prstClr>
                  </a:outerShdw>
                </a:effectLst>
              </a:rPr>
              <a:t>All Contractors working under the mentioned Agreements </a:t>
            </a:r>
          </a:p>
          <a:p>
            <a:r>
              <a:rPr lang="en-US" sz="1300" kern="0" dirty="0">
                <a:solidFill>
                  <a:schemeClr val="tx2"/>
                </a:solidFill>
                <a:effectLst>
                  <a:outerShdw blurRad="50800" dist="38100" dir="2700000" algn="tl" rotWithShape="0">
                    <a:prstClr val="black">
                      <a:alpha val="40000"/>
                    </a:prstClr>
                  </a:outerShdw>
                </a:effectLst>
              </a:rPr>
              <a:t>(exception is private CBA 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77" name="Title"/>
          <p:cNvSpPr txBox="1"/>
          <p:nvPr/>
        </p:nvSpPr>
        <p:spPr>
          <a:xfrm>
            <a:off x="8528571" y="5070047"/>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rgbClr val="002060"/>
                </a:solidFill>
                <a:effectLst>
                  <a:outerShdw blurRad="50800" dist="38100" dir="2700000" algn="tl" rotWithShape="0">
                    <a:prstClr val="black">
                      <a:alpha val="40000"/>
                    </a:prstClr>
                  </a:outerShdw>
                </a:effectLst>
                <a:uLnTx/>
                <a:uFillTx/>
                <a:latin typeface="Lato Black" panose="020F0A02020204030203" pitchFamily="34" charset="0"/>
              </a:rPr>
              <a:t>contractors</a:t>
            </a:r>
          </a:p>
        </p:txBody>
      </p:sp>
      <p:cxnSp>
        <p:nvCxnSpPr>
          <p:cNvPr id="78" name="Straight Connector 77"/>
          <p:cNvCxnSpPr/>
          <p:nvPr/>
        </p:nvCxnSpPr>
        <p:spPr>
          <a:xfrm flipV="1">
            <a:off x="6091852" y="5390578"/>
            <a:ext cx="0" cy="698539"/>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Page Title"/>
          <p:cNvSpPr txBox="1"/>
          <p:nvPr/>
        </p:nvSpPr>
        <p:spPr>
          <a:xfrm>
            <a:off x="2066606" y="1038110"/>
            <a:ext cx="8050491" cy="1077218"/>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Who is Stipulated to</a:t>
            </a:r>
          </a:p>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the Plan</a:t>
            </a:r>
            <a:endParaRPr kumimoji="0" lang="en-US" sz="3200" b="0" i="0" u="none" strike="noStrike" kern="0" cap="all" spc="500" normalizeH="0" baseline="0" noProof="0" dirty="0">
              <a:ln>
                <a:noFill/>
              </a:ln>
              <a:solidFill>
                <a:schemeClr val="tx2"/>
              </a:solidFill>
              <a:effectLst>
                <a:outerShdw blurRad="50800" dist="38100" dir="2700000" algn="tl" rotWithShape="0">
                  <a:prstClr val="black">
                    <a:alpha val="40000"/>
                  </a:prstClr>
                </a:outerShdw>
              </a:effectLst>
              <a:uLnTx/>
              <a:uFillTx/>
              <a:latin typeface="Lato Black" panose="020F0A02020204030203" pitchFamily="34" charset="0"/>
            </a:endParaRPr>
          </a:p>
        </p:txBody>
      </p:sp>
    </p:spTree>
    <p:extLst>
      <p:ext uri="{BB962C8B-B14F-4D97-AF65-F5344CB8AC3E}">
        <p14:creationId xmlns:p14="http://schemas.microsoft.com/office/powerpoint/2010/main" val="3493725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par>
                                <p:cTn id="15" presetID="22" presetClass="entr" presetSubtype="8"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right)">
                                      <p:cBhvr>
                                        <p:cTn id="20" dur="500"/>
                                        <p:tgtEl>
                                          <p:spTgt spid="51"/>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1+#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1+#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up)">
                                      <p:cBhvr>
                                        <p:cTn id="37" dur="500"/>
                                        <p:tgtEl>
                                          <p:spTgt spid="62"/>
                                        </p:tgtEl>
                                      </p:cBhvr>
                                    </p:animEffect>
                                  </p:childTnLst>
                                </p:cTn>
                              </p:par>
                              <p:par>
                                <p:cTn id="38" presetID="22" presetClass="entr" presetSubtype="2"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right)">
                                      <p:cBhvr>
                                        <p:cTn id="40" dur="500"/>
                                        <p:tgtEl>
                                          <p:spTgt spid="63"/>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right)">
                                      <p:cBhvr>
                                        <p:cTn id="43" dur="500"/>
                                        <p:tgtEl>
                                          <p:spTgt spid="64"/>
                                        </p:tgtEl>
                                      </p:cBhvr>
                                    </p:animEffect>
                                  </p:childTnLst>
                                </p:cTn>
                              </p:par>
                              <p:par>
                                <p:cTn id="44" presetID="23" presetClass="entr" presetSubtype="16"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childTnLst>
                                </p:cTn>
                              </p:par>
                              <p:par>
                                <p:cTn id="48" presetID="2" presetClass="entr" presetSubtype="8"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 calcmode="lin" valueType="num">
                                      <p:cBhvr additive="base">
                                        <p:cTn id="50" dur="500" fill="hold"/>
                                        <p:tgtEl>
                                          <p:spTgt spid="67"/>
                                        </p:tgtEl>
                                        <p:attrNameLst>
                                          <p:attrName>ppt_x</p:attrName>
                                        </p:attrNameLst>
                                      </p:cBhvr>
                                      <p:tavLst>
                                        <p:tav tm="0">
                                          <p:val>
                                            <p:strVal val="0-#ppt_w/2"/>
                                          </p:val>
                                        </p:tav>
                                        <p:tav tm="100000">
                                          <p:val>
                                            <p:strVal val="#ppt_x"/>
                                          </p:val>
                                        </p:tav>
                                      </p:tavLst>
                                    </p:anim>
                                    <p:anim calcmode="lin" valueType="num">
                                      <p:cBhvr additive="base">
                                        <p:cTn id="51" dur="500" fill="hold"/>
                                        <p:tgtEl>
                                          <p:spTgt spid="67"/>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additive="base">
                                        <p:cTn id="54" dur="500" fill="hold"/>
                                        <p:tgtEl>
                                          <p:spTgt spid="66"/>
                                        </p:tgtEl>
                                        <p:attrNameLst>
                                          <p:attrName>ppt_x</p:attrName>
                                        </p:attrNameLst>
                                      </p:cBhvr>
                                      <p:tavLst>
                                        <p:tav tm="0">
                                          <p:val>
                                            <p:strVal val="0-#ppt_w/2"/>
                                          </p:val>
                                        </p:tav>
                                        <p:tav tm="100000">
                                          <p:val>
                                            <p:strVal val="#ppt_x"/>
                                          </p:val>
                                        </p:tav>
                                      </p:tavLst>
                                    </p:anim>
                                    <p:anim calcmode="lin" valueType="num">
                                      <p:cBhvr additive="base">
                                        <p:cTn id="55"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ipe(up)">
                                      <p:cBhvr>
                                        <p:cTn id="60" dur="500"/>
                                        <p:tgtEl>
                                          <p:spTgt spid="72"/>
                                        </p:tgtEl>
                                      </p:cBhvr>
                                    </p:animEffect>
                                  </p:childTnLst>
                                </p:cTn>
                              </p:par>
                              <p:par>
                                <p:cTn id="61" presetID="22" presetClass="entr" presetSubtype="8"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wipe(left)">
                                      <p:cBhvr>
                                        <p:cTn id="63" dur="500"/>
                                        <p:tgtEl>
                                          <p:spTgt spid="73"/>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right)">
                                      <p:cBhvr>
                                        <p:cTn id="66" dur="500"/>
                                        <p:tgtEl>
                                          <p:spTgt spid="74"/>
                                        </p:tgtEl>
                                      </p:cBhvr>
                                    </p:animEffect>
                                  </p:childTnLst>
                                </p:cTn>
                              </p:par>
                              <p:par>
                                <p:cTn id="67" presetID="23" presetClass="entr" presetSubtype="16"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childTnLst>
                                </p:cTn>
                              </p:par>
                              <p:par>
                                <p:cTn id="71" presetID="2" presetClass="entr" presetSubtype="2"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additive="base">
                                        <p:cTn id="73" dur="500" fill="hold"/>
                                        <p:tgtEl>
                                          <p:spTgt spid="77"/>
                                        </p:tgtEl>
                                        <p:attrNameLst>
                                          <p:attrName>ppt_x</p:attrName>
                                        </p:attrNameLst>
                                      </p:cBhvr>
                                      <p:tavLst>
                                        <p:tav tm="0">
                                          <p:val>
                                            <p:strVal val="1+#ppt_w/2"/>
                                          </p:val>
                                        </p:tav>
                                        <p:tav tm="100000">
                                          <p:val>
                                            <p:strVal val="#ppt_x"/>
                                          </p:val>
                                        </p:tav>
                                      </p:tavLst>
                                    </p:anim>
                                    <p:anim calcmode="lin" valueType="num">
                                      <p:cBhvr additive="base">
                                        <p:cTn id="74" dur="500" fill="hold"/>
                                        <p:tgtEl>
                                          <p:spTgt spid="77"/>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 calcmode="lin" valueType="num">
                                      <p:cBhvr additive="base">
                                        <p:cTn id="77" dur="500" fill="hold"/>
                                        <p:tgtEl>
                                          <p:spTgt spid="76"/>
                                        </p:tgtEl>
                                        <p:attrNameLst>
                                          <p:attrName>ppt_x</p:attrName>
                                        </p:attrNameLst>
                                      </p:cBhvr>
                                      <p:tavLst>
                                        <p:tav tm="0">
                                          <p:val>
                                            <p:strVal val="1+#ppt_w/2"/>
                                          </p:val>
                                        </p:tav>
                                        <p:tav tm="100000">
                                          <p:val>
                                            <p:strVal val="#ppt_x"/>
                                          </p:val>
                                        </p:tav>
                                      </p:tavLst>
                                    </p:anim>
                                    <p:anim calcmode="lin" valueType="num">
                                      <p:cBhvr additive="base">
                                        <p:cTn id="78" dur="500" fill="hold"/>
                                        <p:tgtEl>
                                          <p:spTgt spid="76"/>
                                        </p:tgtEl>
                                        <p:attrNameLst>
                                          <p:attrName>ppt_y</p:attrName>
                                        </p:attrNameLst>
                                      </p:cBhvr>
                                      <p:tavLst>
                                        <p:tav tm="0">
                                          <p:val>
                                            <p:strVal val="#ppt_y"/>
                                          </p:val>
                                        </p:tav>
                                        <p:tav tm="100000">
                                          <p:val>
                                            <p:strVal val="#ppt_y"/>
                                          </p:val>
                                        </p:tav>
                                      </p:tavLst>
                                    </p:anim>
                                  </p:childTnLst>
                                </p:cTn>
                              </p:par>
                              <p:par>
                                <p:cTn id="79" presetID="22" presetClass="entr" presetSubtype="1"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wipe(up)">
                                      <p:cBhvr>
                                        <p:cTn id="8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4" grpId="0"/>
      <p:bldP spid="64" grpId="0" animBg="1"/>
      <p:bldP spid="65" grpId="0"/>
      <p:bldP spid="66" grpId="0"/>
      <p:bldP spid="67" grpId="0"/>
      <p:bldP spid="74" grpId="0" animBg="1"/>
      <p:bldP spid="75" grpId="0"/>
      <p:bldP spid="76" grpId="0"/>
      <p:bldP spid="77"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p:cNvSpPr>
            <a:spLocks/>
          </p:cNvSpPr>
          <p:nvPr/>
        </p:nvSpPr>
        <p:spPr bwMode="auto">
          <a:xfrm>
            <a:off x="0" y="0"/>
            <a:ext cx="6962775" cy="6867525"/>
          </a:xfrm>
          <a:custGeom>
            <a:avLst/>
            <a:gdLst>
              <a:gd name="T0" fmla="*/ 2192 w 2192"/>
              <a:gd name="T1" fmla="*/ 1 h 2162"/>
              <a:gd name="T2" fmla="*/ 1427 w 2192"/>
              <a:gd name="T3" fmla="*/ 2161 h 2162"/>
              <a:gd name="T4" fmla="*/ 0 w 2192"/>
              <a:gd name="T5" fmla="*/ 2161 h 2162"/>
              <a:gd name="T6" fmla="*/ 0 w 2192"/>
              <a:gd name="T7" fmla="*/ 1 h 2162"/>
              <a:gd name="T8" fmla="*/ 2192 w 2192"/>
              <a:gd name="T9" fmla="*/ 1 h 2162"/>
            </a:gdLst>
            <a:ahLst/>
            <a:cxnLst>
              <a:cxn ang="0">
                <a:pos x="T0" y="T1"/>
              </a:cxn>
              <a:cxn ang="0">
                <a:pos x="T2" y="T3"/>
              </a:cxn>
              <a:cxn ang="0">
                <a:pos x="T4" y="T5"/>
              </a:cxn>
              <a:cxn ang="0">
                <a:pos x="T6" y="T7"/>
              </a:cxn>
              <a:cxn ang="0">
                <a:pos x="T8" y="T9"/>
              </a:cxn>
            </a:cxnLst>
            <a:rect l="0" t="0" r="r" b="b"/>
            <a:pathLst>
              <a:path w="2192" h="2162">
                <a:moveTo>
                  <a:pt x="2192" y="1"/>
                </a:moveTo>
                <a:cubicBezTo>
                  <a:pt x="1427" y="2161"/>
                  <a:pt x="1427" y="2161"/>
                  <a:pt x="1427" y="2161"/>
                </a:cubicBezTo>
                <a:cubicBezTo>
                  <a:pt x="892" y="2162"/>
                  <a:pt x="535" y="2159"/>
                  <a:pt x="0" y="2161"/>
                </a:cubicBezTo>
                <a:cubicBezTo>
                  <a:pt x="0" y="1"/>
                  <a:pt x="0" y="1"/>
                  <a:pt x="0" y="1"/>
                </a:cubicBezTo>
                <a:cubicBezTo>
                  <a:pt x="973" y="3"/>
                  <a:pt x="1219" y="0"/>
                  <a:pt x="2192" y="1"/>
                </a:cubicBezTo>
                <a:close/>
              </a:path>
            </a:pathLst>
          </a:custGeom>
          <a:no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Page Title"/>
          <p:cNvSpPr txBox="1"/>
          <p:nvPr/>
        </p:nvSpPr>
        <p:spPr>
          <a:xfrm>
            <a:off x="154253" y="1597176"/>
            <a:ext cx="5520386" cy="1261884"/>
          </a:xfrm>
          <a:prstGeom prst="rect">
            <a:avLst/>
          </a:prstGeom>
          <a:noFill/>
        </p:spPr>
        <p:txBody>
          <a:bodyPr wrap="square" rtlCol="0">
            <a:spAutoFit/>
          </a:bodyPr>
          <a:lstStyle/>
          <a:p>
            <a:pPr lvl="0" algn="ctr"/>
            <a:r>
              <a:rPr lang="en-US" sz="4000" dirty="0">
                <a:solidFill>
                  <a:srgbClr val="002060"/>
                </a:solidFill>
                <a:latin typeface="+mj-lt"/>
                <a:cs typeface="Times New Roman" panose="02020603050405020304" pitchFamily="18" charset="0"/>
              </a:rPr>
              <a:t>WHAT CONSTITUTES </a:t>
            </a:r>
            <a:r>
              <a:rPr lang="en-US" sz="3600" dirty="0">
                <a:solidFill>
                  <a:srgbClr val="002060"/>
                </a:solidFill>
                <a:latin typeface="+mj-lt"/>
                <a:cs typeface="Times New Roman" panose="02020603050405020304" pitchFamily="18" charset="0"/>
              </a:rPr>
              <a:t>A</a:t>
            </a:r>
            <a:r>
              <a:rPr lang="en-US" sz="4000" dirty="0">
                <a:solidFill>
                  <a:srgbClr val="002060"/>
                </a:solidFill>
                <a:latin typeface="+mj-lt"/>
                <a:cs typeface="Times New Roman" panose="02020603050405020304" pitchFamily="18" charset="0"/>
              </a:rPr>
              <a:t> </a:t>
            </a:r>
          </a:p>
          <a:p>
            <a:pPr lvl="0" algn="ctr"/>
            <a:r>
              <a:rPr lang="en-US" sz="3600" dirty="0">
                <a:solidFill>
                  <a:srgbClr val="002060"/>
                </a:solidFill>
                <a:latin typeface="+mj-lt"/>
                <a:cs typeface="Times New Roman" panose="02020603050405020304" pitchFamily="18" charset="0"/>
              </a:rPr>
              <a:t>JURISDICTIONAL DISPUTE</a:t>
            </a:r>
            <a:endParaRPr kumimoji="0" lang="en-US" sz="3600" b="0" i="0" u="none" strike="noStrike" kern="0" spc="500" normalizeH="0" baseline="0" noProof="0" dirty="0">
              <a:ln>
                <a:noFill/>
              </a:ln>
              <a:solidFill>
                <a:srgbClr val="002060"/>
              </a:solidFill>
              <a:effectLst/>
              <a:uLnTx/>
              <a:uFillTx/>
              <a:latin typeface="+mj-lt"/>
            </a:endParaRPr>
          </a:p>
        </p:txBody>
      </p:sp>
      <p:sp>
        <p:nvSpPr>
          <p:cNvPr id="12" name="Page Title"/>
          <p:cNvSpPr txBox="1"/>
          <p:nvPr/>
        </p:nvSpPr>
        <p:spPr>
          <a:xfrm>
            <a:off x="6636470" y="3645165"/>
            <a:ext cx="5428252" cy="830997"/>
          </a:xfrm>
          <a:prstGeom prst="rect">
            <a:avLst/>
          </a:prstGeom>
          <a:noFill/>
        </p:spPr>
        <p:txBody>
          <a:bodyPr wrap="square" rtlCol="0">
            <a:spAutoFit/>
          </a:bodyPr>
          <a:lstStyle/>
          <a:p>
            <a:r>
              <a:rPr lang="en-US" sz="2400" dirty="0">
                <a:latin typeface="Lato Light" panose="020F0302020204030203" pitchFamily="34" charset="0"/>
                <a:cs typeface="Times New Roman" panose="02020603050405020304" pitchFamily="18" charset="0"/>
              </a:rPr>
              <a:t>When another craft is doing or claiming your work.</a:t>
            </a:r>
          </a:p>
        </p:txBody>
      </p:sp>
      <p:sp>
        <p:nvSpPr>
          <p:cNvPr id="10" name="Page Title"/>
          <p:cNvSpPr txBox="1"/>
          <p:nvPr/>
        </p:nvSpPr>
        <p:spPr>
          <a:xfrm>
            <a:off x="6636470" y="5273974"/>
            <a:ext cx="5428252" cy="830997"/>
          </a:xfrm>
          <a:prstGeom prst="rect">
            <a:avLst/>
          </a:prstGeom>
          <a:noFill/>
        </p:spPr>
        <p:txBody>
          <a:bodyPr wrap="square" rtlCol="0">
            <a:spAutoFit/>
          </a:bodyPr>
          <a:lstStyle/>
          <a:p>
            <a:r>
              <a:rPr lang="en-US" sz="2400" dirty="0">
                <a:latin typeface="Lato Light" panose="020F0302020204030203" pitchFamily="34" charset="0"/>
                <a:cs typeface="Times New Roman" panose="02020603050405020304" pitchFamily="18" charset="0"/>
              </a:rPr>
              <a:t>Work does not have to be started prior to filing Dispute.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199" y="3842085"/>
            <a:ext cx="619271" cy="619271"/>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1938" y="5354805"/>
            <a:ext cx="619271" cy="619271"/>
          </a:xfrm>
          <a:prstGeom prst="rect">
            <a:avLst/>
          </a:prstGeom>
        </p:spPr>
      </p:pic>
      <p:pic>
        <p:nvPicPr>
          <p:cNvPr id="2050" name="Picture 2" descr="KO Associates">
            <a:extLst>
              <a:ext uri="{FF2B5EF4-FFF2-40B4-BE49-F238E27FC236}">
                <a16:creationId xmlns:a16="http://schemas.microsoft.com/office/drawing/2014/main" id="{47E07248-56DF-70E5-2A6A-0B02BF13D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151" y="3645165"/>
            <a:ext cx="3934736" cy="204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21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ppt_x</p:attrName>
                                        </p:attrNameLst>
                                      </p:cBhvr>
                                      <p:tavLst>
                                        <p:tav tm="0">
                                          <p:val>
                                            <p:strVal val="#ppt_x-#ppt_w/2"/>
                                          </p:val>
                                        </p:tav>
                                        <p:tav tm="100000">
                                          <p:val>
                                            <p:strVal val="#ppt_x"/>
                                          </p:val>
                                        </p:tav>
                                      </p:tavLst>
                                    </p:anim>
                                    <p:anim calcmode="lin" valueType="num">
                                      <p:cBhvr>
                                        <p:cTn id="8" dur="1250" fill="hold"/>
                                        <p:tgtEl>
                                          <p:spTgt spid="13"/>
                                        </p:tgtEl>
                                        <p:attrNameLst>
                                          <p:attrName>ppt_y</p:attrName>
                                        </p:attrNameLst>
                                      </p:cBhvr>
                                      <p:tavLst>
                                        <p:tav tm="0">
                                          <p:val>
                                            <p:strVal val="#ppt_y"/>
                                          </p:val>
                                        </p:tav>
                                        <p:tav tm="100000">
                                          <p:val>
                                            <p:strVal val="#ppt_y"/>
                                          </p:val>
                                        </p:tav>
                                      </p:tavLst>
                                    </p:anim>
                                    <p:anim calcmode="lin" valueType="num">
                                      <p:cBhvr>
                                        <p:cTn id="9" dur="1250" fill="hold"/>
                                        <p:tgtEl>
                                          <p:spTgt spid="13"/>
                                        </p:tgtEl>
                                        <p:attrNameLst>
                                          <p:attrName>ppt_w</p:attrName>
                                        </p:attrNameLst>
                                      </p:cBhvr>
                                      <p:tavLst>
                                        <p:tav tm="0">
                                          <p:val>
                                            <p:fltVal val="0"/>
                                          </p:val>
                                        </p:tav>
                                        <p:tav tm="100000">
                                          <p:val>
                                            <p:strVal val="#ppt_w"/>
                                          </p:val>
                                        </p:tav>
                                      </p:tavLst>
                                    </p:anim>
                                    <p:anim calcmode="lin" valueType="num">
                                      <p:cBhvr>
                                        <p:cTn id="10" dur="125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42"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16" presetClass="entr" presetSubtype="21"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12"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Page Title"/>
          <p:cNvSpPr txBox="1"/>
          <p:nvPr/>
        </p:nvSpPr>
        <p:spPr>
          <a:xfrm>
            <a:off x="808638" y="386930"/>
            <a:ext cx="9236700" cy="1188950"/>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3800" kern="1200" cap="all" spc="500">
                <a:solidFill>
                  <a:schemeClr val="tx1"/>
                </a:solidFill>
                <a:effectLst>
                  <a:outerShdw blurRad="50800" dist="38100" dir="2700000" algn="tl" rotWithShape="0">
                    <a:prstClr val="black">
                      <a:alpha val="40000"/>
                    </a:prstClr>
                  </a:outerShdw>
                </a:effectLst>
                <a:latin typeface="+mj-lt"/>
                <a:ea typeface="+mj-ea"/>
                <a:cs typeface="+mj-cs"/>
              </a:rPr>
              <a:t>Jurisdictional Dispute</a:t>
            </a:r>
            <a:br>
              <a:rPr lang="en-US" sz="3800" kern="1200" cap="all" spc="500">
                <a:solidFill>
                  <a:schemeClr val="tx1"/>
                </a:solidFill>
                <a:effectLst>
                  <a:outerShdw blurRad="50800" dist="38100" dir="2700000" algn="tl" rotWithShape="0">
                    <a:prstClr val="black">
                      <a:alpha val="40000"/>
                    </a:prstClr>
                  </a:outerShdw>
                </a:effectLst>
                <a:latin typeface="+mj-lt"/>
                <a:ea typeface="+mj-ea"/>
                <a:cs typeface="+mj-cs"/>
              </a:rPr>
            </a:br>
            <a:r>
              <a:rPr lang="en-US" sz="3800" kern="1200" cap="all" spc="500">
                <a:solidFill>
                  <a:schemeClr val="tx1"/>
                </a:solidFill>
                <a:effectLst>
                  <a:outerShdw blurRad="50800" dist="38100" dir="2700000" algn="tl" rotWithShape="0">
                    <a:prstClr val="black">
                      <a:alpha val="40000"/>
                    </a:prstClr>
                  </a:outerShdw>
                </a:effectLst>
                <a:latin typeface="+mj-lt"/>
                <a:ea typeface="+mj-ea"/>
                <a:cs typeface="+mj-cs"/>
              </a:rPr>
              <a:t>Procedures</a:t>
            </a:r>
          </a:p>
        </p:txBody>
      </p:sp>
      <p:sp>
        <p:nvSpPr>
          <p:cNvPr id="18" name="Welcome Subtitle"/>
          <p:cNvSpPr txBox="1"/>
          <p:nvPr/>
        </p:nvSpPr>
        <p:spPr>
          <a:xfrm>
            <a:off x="2174271" y="5066509"/>
            <a:ext cx="1484473" cy="954107"/>
          </a:xfrm>
          <a:prstGeom prst="rect">
            <a:avLst/>
          </a:prstGeom>
          <a:noFill/>
        </p:spPr>
        <p:txBody>
          <a:bodyPr wrap="square" rtlCol="0">
            <a:spAutoFit/>
          </a:bodyPr>
          <a:lstStyle/>
          <a:p>
            <a:pPr defTabSz="868680">
              <a:spcAft>
                <a:spcPts val="600"/>
              </a:spcAft>
            </a:pPr>
            <a:r>
              <a:rPr lang="en-US" sz="1400" kern="0" dirty="0">
                <a:solidFill>
                  <a:schemeClr val="tx2"/>
                </a:solidFill>
                <a:effectLst>
                  <a:outerShdw blurRad="50800" dist="38100" dir="2700000" algn="tl" rotWithShape="0">
                    <a:prstClr val="black">
                      <a:alpha val="40000"/>
                    </a:prstClr>
                  </a:outerShdw>
                </a:effectLst>
              </a:rPr>
              <a:t>Speak to the Contractor who was awarded the work.</a:t>
            </a:r>
          </a:p>
        </p:txBody>
      </p:sp>
      <p:sp>
        <p:nvSpPr>
          <p:cNvPr id="43" name="Oval 42"/>
          <p:cNvSpPr/>
          <p:nvPr/>
        </p:nvSpPr>
        <p:spPr>
          <a:xfrm>
            <a:off x="2282995" y="3324563"/>
            <a:ext cx="1375750" cy="1375749"/>
          </a:xfrm>
          <a:prstGeom prst="ellipse">
            <a:avLst/>
          </a:prstGeom>
          <a:no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49" name="Oval 48"/>
          <p:cNvSpPr/>
          <p:nvPr/>
        </p:nvSpPr>
        <p:spPr>
          <a:xfrm>
            <a:off x="4199524" y="3324563"/>
            <a:ext cx="1375750" cy="1375749"/>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50" name="Oval 49"/>
          <p:cNvSpPr/>
          <p:nvPr/>
        </p:nvSpPr>
        <p:spPr>
          <a:xfrm>
            <a:off x="6116053" y="3324563"/>
            <a:ext cx="1375750" cy="1375749"/>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51" name="Oval 50"/>
          <p:cNvSpPr/>
          <p:nvPr/>
        </p:nvSpPr>
        <p:spPr>
          <a:xfrm>
            <a:off x="8032581" y="3324563"/>
            <a:ext cx="1375750" cy="1375749"/>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47" name="Subtitle Text"/>
          <p:cNvSpPr txBox="1"/>
          <p:nvPr/>
        </p:nvSpPr>
        <p:spPr>
          <a:xfrm>
            <a:off x="3311191" y="2598710"/>
            <a:ext cx="4943124" cy="441066"/>
          </a:xfrm>
          <a:prstGeom prst="rect">
            <a:avLst/>
          </a:prstGeom>
          <a:noFill/>
        </p:spPr>
        <p:txBody>
          <a:bodyPr wrap="square" rtlCol="0">
            <a:spAutoFit/>
          </a:bodyPr>
          <a:lstStyle/>
          <a:p>
            <a:pPr algn="ctr" defTabSz="868680">
              <a:spcAft>
                <a:spcPts val="600"/>
              </a:spcAft>
            </a:pPr>
            <a:r>
              <a:rPr lang="en-US" sz="2280" kern="0" dirty="0">
                <a:solidFill>
                  <a:srgbClr val="979797"/>
                </a:solidFill>
                <a:effectLst>
                  <a:outerShdw blurRad="50800" dist="38100" dir="2700000" algn="tl" rotWithShape="0">
                    <a:prstClr val="black">
                      <a:alpha val="40000"/>
                    </a:prstClr>
                  </a:outerShdw>
                </a:effectLst>
                <a:latin typeface="+mn-lt"/>
                <a:ea typeface="+mn-ea"/>
                <a:cs typeface="+mn-cs"/>
              </a:rPr>
              <a:t>- </a:t>
            </a:r>
            <a:r>
              <a:rPr lang="en-US" sz="2280" kern="0" dirty="0">
                <a:solidFill>
                  <a:srgbClr val="002060"/>
                </a:solidFill>
                <a:effectLst>
                  <a:outerShdw blurRad="50800" dist="38100" dir="2700000" algn="tl" rotWithShape="0">
                    <a:prstClr val="black">
                      <a:alpha val="40000"/>
                    </a:prstClr>
                  </a:outerShdw>
                </a:effectLst>
                <a:latin typeface="+mn-lt"/>
                <a:ea typeface="+mn-ea"/>
                <a:cs typeface="+mn-cs"/>
              </a:rPr>
              <a:t>Try to resolve it at the Local Level </a:t>
            </a:r>
            <a:r>
              <a:rPr lang="en-US" sz="2280" kern="0" dirty="0">
                <a:solidFill>
                  <a:srgbClr val="979797"/>
                </a:solidFill>
                <a:effectLst>
                  <a:outerShdw blurRad="50800" dist="38100" dir="2700000" algn="tl" rotWithShape="0">
                    <a:prstClr val="black">
                      <a:alpha val="40000"/>
                    </a:prstClr>
                  </a:outerShdw>
                </a:effectLst>
                <a:latin typeface="+mn-lt"/>
                <a:ea typeface="+mn-ea"/>
                <a:cs typeface="+mn-cs"/>
              </a:rPr>
              <a:t>- </a:t>
            </a:r>
            <a:endParaRPr kumimoji="0" lang="en-US" sz="2400" b="0" i="0" u="none" strike="noStrike" kern="0" cap="none" spc="0" normalizeH="0" baseline="0" noProof="0" dirty="0">
              <a:ln>
                <a:noFill/>
              </a:ln>
              <a:solidFill>
                <a:srgbClr val="404040"/>
              </a:solidFill>
              <a:effectLst>
                <a:outerShdw blurRad="50800" dist="38100" dir="2700000" algn="tl" rotWithShape="0">
                  <a:prstClr val="black">
                    <a:alpha val="40000"/>
                  </a:prstClr>
                </a:outerShdw>
              </a:effectLst>
              <a:uLnTx/>
              <a:uFillTx/>
            </a:endParaRPr>
          </a:p>
        </p:txBody>
      </p:sp>
      <p:sp>
        <p:nvSpPr>
          <p:cNvPr id="54" name="Welcome Subtitle"/>
          <p:cNvSpPr txBox="1"/>
          <p:nvPr/>
        </p:nvSpPr>
        <p:spPr>
          <a:xfrm>
            <a:off x="4160746" y="5032196"/>
            <a:ext cx="1484473" cy="738664"/>
          </a:xfrm>
          <a:prstGeom prst="rect">
            <a:avLst/>
          </a:prstGeom>
          <a:noFill/>
        </p:spPr>
        <p:txBody>
          <a:bodyPr wrap="square" rtlCol="0">
            <a:spAutoFit/>
          </a:bodyPr>
          <a:lstStyle/>
          <a:p>
            <a:pPr defTabSz="868680">
              <a:spcAft>
                <a:spcPts val="600"/>
              </a:spcAft>
            </a:pPr>
            <a:r>
              <a:rPr lang="en-US" sz="1400" kern="0" dirty="0">
                <a:solidFill>
                  <a:schemeClr val="tx2"/>
                </a:solidFill>
                <a:effectLst>
                  <a:outerShdw blurRad="50800" dist="38100" dir="2700000" algn="tl" rotWithShape="0">
                    <a:prstClr val="black">
                      <a:alpha val="40000"/>
                    </a:prstClr>
                  </a:outerShdw>
                </a:effectLst>
              </a:rPr>
              <a:t>Speak to the other Craft Representative.</a:t>
            </a:r>
          </a:p>
        </p:txBody>
      </p:sp>
      <p:sp>
        <p:nvSpPr>
          <p:cNvPr id="55" name="Welcome Subtitle"/>
          <p:cNvSpPr txBox="1"/>
          <p:nvPr/>
        </p:nvSpPr>
        <p:spPr>
          <a:xfrm>
            <a:off x="6152079" y="5066508"/>
            <a:ext cx="1484473" cy="1169551"/>
          </a:xfrm>
          <a:prstGeom prst="rect">
            <a:avLst/>
          </a:prstGeom>
          <a:noFill/>
        </p:spPr>
        <p:txBody>
          <a:bodyPr wrap="square" rtlCol="0">
            <a:spAutoFit/>
          </a:bodyPr>
          <a:lstStyle/>
          <a:p>
            <a:pPr defTabSz="868680">
              <a:spcAft>
                <a:spcPts val="600"/>
              </a:spcAft>
            </a:pPr>
            <a:r>
              <a:rPr lang="en-US" sz="1400" kern="0" dirty="0">
                <a:solidFill>
                  <a:schemeClr val="tx2"/>
                </a:solidFill>
                <a:effectLst>
                  <a:outerShdw blurRad="50800" dist="38100" dir="2700000" algn="tl" rotWithShape="0">
                    <a:prstClr val="black">
                      <a:alpha val="40000"/>
                    </a:prstClr>
                  </a:outerShdw>
                </a:effectLst>
              </a:rPr>
              <a:t>Document all Communication with date, time, location, and who you spoke with.</a:t>
            </a:r>
          </a:p>
        </p:txBody>
      </p:sp>
      <p:sp>
        <p:nvSpPr>
          <p:cNvPr id="56" name="Welcome Subtitle"/>
          <p:cNvSpPr txBox="1"/>
          <p:nvPr/>
        </p:nvSpPr>
        <p:spPr>
          <a:xfrm>
            <a:off x="8031255" y="5050872"/>
            <a:ext cx="1484473" cy="1169551"/>
          </a:xfrm>
          <a:prstGeom prst="rect">
            <a:avLst/>
          </a:prstGeom>
          <a:noFill/>
        </p:spPr>
        <p:txBody>
          <a:bodyPr wrap="square" rtlCol="0">
            <a:spAutoFit/>
          </a:bodyPr>
          <a:lstStyle/>
          <a:p>
            <a:pPr defTabSz="868680">
              <a:spcAft>
                <a:spcPts val="600"/>
              </a:spcAft>
            </a:pPr>
            <a:r>
              <a:rPr lang="en-US" sz="1400" kern="0" dirty="0">
                <a:solidFill>
                  <a:schemeClr val="tx2"/>
                </a:solidFill>
                <a:effectLst>
                  <a:outerShdw blurRad="50800" dist="38100" dir="2700000" algn="tl" rotWithShape="0">
                    <a:prstClr val="black">
                      <a:alpha val="40000"/>
                    </a:prstClr>
                  </a:outerShdw>
                </a:effectLst>
              </a:rPr>
              <a:t>These steps need to be done as soon as you are aware of the dispute.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4630" y="3597971"/>
            <a:ext cx="892479" cy="892479"/>
          </a:xfrm>
          <a:prstGeom prst="rect">
            <a:avLst/>
          </a:prstGeom>
          <a:effectLst>
            <a:reflection stA="45000" endPos="65000" dist="4318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687" y="3525365"/>
            <a:ext cx="951582" cy="951582"/>
          </a:xfrm>
          <a:prstGeom prst="rect">
            <a:avLst/>
          </a:prstGeom>
          <a:effectLst>
            <a:reflection stA="45000" endPos="65000" dist="2794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0569" y="3602601"/>
            <a:ext cx="901082" cy="901082"/>
          </a:xfrm>
          <a:prstGeom prst="rect">
            <a:avLst/>
          </a:prstGeom>
          <a:effectLst>
            <a:reflection stA="45000" endPos="6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316" y="3525365"/>
            <a:ext cx="942814" cy="942814"/>
          </a:xfrm>
          <a:prstGeom prst="rect">
            <a:avLst/>
          </a:prstGeom>
          <a:effectLst>
            <a:reflection stA="45000" endPos="65000" dist="444500" dir="5400000" sy="-100000" algn="bl" rotWithShape="0"/>
          </a:effectLst>
        </p:spPr>
      </p:pic>
    </p:spTree>
    <p:extLst>
      <p:ext uri="{BB962C8B-B14F-4D97-AF65-F5344CB8AC3E}">
        <p14:creationId xmlns:p14="http://schemas.microsoft.com/office/powerpoint/2010/main" val="205397827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1000"/>
                                        <p:tgtEl>
                                          <p:spTgt spid="43"/>
                                        </p:tgtEl>
                                      </p:cBhvr>
                                    </p:animEffect>
                                  </p:childTnLst>
                                </p:cTn>
                              </p:par>
                              <p:par>
                                <p:cTn id="22" presetID="1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up)">
                                      <p:cBhvr>
                                        <p:cTn id="25" dur="500"/>
                                        <p:tgtEl>
                                          <p:spTgt spid="2"/>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1000"/>
                                        <p:tgtEl>
                                          <p:spTgt spid="49"/>
                                        </p:tgtEl>
                                      </p:cBhvr>
                                    </p:animEffect>
                                  </p:childTnLst>
                                </p:cTn>
                              </p:par>
                              <p:par>
                                <p:cTn id="36" presetID="1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p:tgtEl>
                                          <p:spTgt spid="5"/>
                                        </p:tgtEl>
                                        <p:attrNameLst>
                                          <p:attrName>ppt_y</p:attrName>
                                        </p:attrNameLst>
                                      </p:cBhvr>
                                      <p:tavLst>
                                        <p:tav tm="0">
                                          <p:val>
                                            <p:strVal val="#ppt_y+#ppt_h*1.125000"/>
                                          </p:val>
                                        </p:tav>
                                        <p:tav tm="100000">
                                          <p:val>
                                            <p:strVal val="#ppt_y"/>
                                          </p:val>
                                        </p:tav>
                                      </p:tavLst>
                                    </p:anim>
                                    <p:animEffect transition="in" filter="wipe(up)">
                                      <p:cBhvr>
                                        <p:cTn id="39" dur="500"/>
                                        <p:tgtEl>
                                          <p:spTgt spid="5"/>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1000"/>
                                        <p:tgtEl>
                                          <p:spTgt spid="54"/>
                                        </p:tgtEl>
                                      </p:cBhvr>
                                    </p:animEffect>
                                    <p:anim calcmode="lin" valueType="num">
                                      <p:cBhvr>
                                        <p:cTn id="43" dur="1000" fill="hold"/>
                                        <p:tgtEl>
                                          <p:spTgt spid="54"/>
                                        </p:tgtEl>
                                        <p:attrNameLst>
                                          <p:attrName>ppt_x</p:attrName>
                                        </p:attrNameLst>
                                      </p:cBhvr>
                                      <p:tavLst>
                                        <p:tav tm="0">
                                          <p:val>
                                            <p:strVal val="#ppt_x"/>
                                          </p:val>
                                        </p:tav>
                                        <p:tav tm="100000">
                                          <p:val>
                                            <p:strVal val="#ppt_x"/>
                                          </p:val>
                                        </p:tav>
                                      </p:tavLst>
                                    </p:anim>
                                    <p:anim calcmode="lin" valueType="num">
                                      <p:cBhvr>
                                        <p:cTn id="4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barn(inVertical)">
                                      <p:cBhvr>
                                        <p:cTn id="49" dur="1000"/>
                                        <p:tgtEl>
                                          <p:spTgt spid="50"/>
                                        </p:tgtEl>
                                      </p:cBhvr>
                                    </p:animEffect>
                                  </p:childTnLst>
                                </p:cTn>
                              </p:par>
                              <p:par>
                                <p:cTn id="50" presetID="12" presetClass="entr" presetSubtype="4"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p:tgtEl>
                                          <p:spTgt spid="6"/>
                                        </p:tgtEl>
                                        <p:attrNameLst>
                                          <p:attrName>ppt_y</p:attrName>
                                        </p:attrNameLst>
                                      </p:cBhvr>
                                      <p:tavLst>
                                        <p:tav tm="0">
                                          <p:val>
                                            <p:strVal val="#ppt_y+#ppt_h*1.125000"/>
                                          </p:val>
                                        </p:tav>
                                        <p:tav tm="100000">
                                          <p:val>
                                            <p:strVal val="#ppt_y"/>
                                          </p:val>
                                        </p:tav>
                                      </p:tavLst>
                                    </p:anim>
                                    <p:animEffect transition="in" filter="wipe(up)">
                                      <p:cBhvr>
                                        <p:cTn id="53" dur="500"/>
                                        <p:tgtEl>
                                          <p:spTgt spid="6"/>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barn(inVertical)">
                                      <p:cBhvr>
                                        <p:cTn id="63" dur="1000"/>
                                        <p:tgtEl>
                                          <p:spTgt spid="51"/>
                                        </p:tgtEl>
                                      </p:cBhvr>
                                    </p:animEffect>
                                  </p:childTnLst>
                                </p:cTn>
                              </p:par>
                              <p:par>
                                <p:cTn id="64" presetID="12" presetClass="entr" presetSubtype="4"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500"/>
                                        <p:tgtEl>
                                          <p:spTgt spid="7"/>
                                        </p:tgtEl>
                                        <p:attrNameLst>
                                          <p:attrName>ppt_y</p:attrName>
                                        </p:attrNameLst>
                                      </p:cBhvr>
                                      <p:tavLst>
                                        <p:tav tm="0">
                                          <p:val>
                                            <p:strVal val="#ppt_y+#ppt_h*1.125000"/>
                                          </p:val>
                                        </p:tav>
                                        <p:tav tm="100000">
                                          <p:val>
                                            <p:strVal val="#ppt_y"/>
                                          </p:val>
                                        </p:tav>
                                      </p:tavLst>
                                    </p:anim>
                                    <p:animEffect transition="in" filter="wipe(up)">
                                      <p:cBhvr>
                                        <p:cTn id="67" dur="500"/>
                                        <p:tgtEl>
                                          <p:spTgt spid="7"/>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1000"/>
                                        <p:tgtEl>
                                          <p:spTgt spid="56"/>
                                        </p:tgtEl>
                                      </p:cBhvr>
                                    </p:animEffect>
                                    <p:anim calcmode="lin" valueType="num">
                                      <p:cBhvr>
                                        <p:cTn id="71" dur="1000" fill="hold"/>
                                        <p:tgtEl>
                                          <p:spTgt spid="56"/>
                                        </p:tgtEl>
                                        <p:attrNameLst>
                                          <p:attrName>ppt_x</p:attrName>
                                        </p:attrNameLst>
                                      </p:cBhvr>
                                      <p:tavLst>
                                        <p:tav tm="0">
                                          <p:val>
                                            <p:strVal val="#ppt_x"/>
                                          </p:val>
                                        </p:tav>
                                        <p:tav tm="100000">
                                          <p:val>
                                            <p:strVal val="#ppt_x"/>
                                          </p:val>
                                        </p:tav>
                                      </p:tavLst>
                                    </p:anim>
                                    <p:anim calcmode="lin" valueType="num">
                                      <p:cBhvr>
                                        <p:cTn id="7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P spid="43" grpId="0" animBg="1"/>
      <p:bldP spid="49" grpId="0" animBg="1"/>
      <p:bldP spid="50" grpId="0" animBg="1"/>
      <p:bldP spid="51" grpId="0" animBg="1"/>
      <p:bldP spid="47" grpId="0"/>
      <p:bldP spid="54" grpId="0"/>
      <p:bldP spid="55" grpId="0"/>
      <p:bldP spid="5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Freeform 61"/>
          <p:cNvSpPr>
            <a:spLocks/>
          </p:cNvSpPr>
          <p:nvPr/>
        </p:nvSpPr>
        <p:spPr bwMode="auto">
          <a:xfrm>
            <a:off x="7066649" y="2179557"/>
            <a:ext cx="2438338" cy="3964961"/>
          </a:xfrm>
          <a:custGeom>
            <a:avLst/>
            <a:gdLst>
              <a:gd name="connsiteX0" fmla="*/ 0 w 2725738"/>
              <a:gd name="connsiteY0" fmla="*/ 0 h 4432300"/>
              <a:gd name="connsiteX1" fmla="*/ 1761612 w 2725738"/>
              <a:gd name="connsiteY1" fmla="*/ 0 h 4432300"/>
              <a:gd name="connsiteX2" fmla="*/ 1761612 w 2725738"/>
              <a:gd name="connsiteY2" fmla="*/ 171307 h 4432300"/>
              <a:gd name="connsiteX3" fmla="*/ 1761612 w 2725738"/>
              <a:gd name="connsiteY3" fmla="*/ 2516172 h 4432300"/>
              <a:gd name="connsiteX4" fmla="*/ 1761612 w 2725738"/>
              <a:gd name="connsiteY4" fmla="*/ 2684336 h 4432300"/>
              <a:gd name="connsiteX5" fmla="*/ 1873499 w 2725738"/>
              <a:gd name="connsiteY5" fmla="*/ 2953084 h 4432300"/>
              <a:gd name="connsiteX6" fmla="*/ 2725738 w 2725738"/>
              <a:gd name="connsiteY6" fmla="*/ 3457575 h 4432300"/>
              <a:gd name="connsiteX7" fmla="*/ 2711819 w 2725738"/>
              <a:gd name="connsiteY7" fmla="*/ 3457575 h 4432300"/>
              <a:gd name="connsiteX8" fmla="*/ 2693988 w 2725738"/>
              <a:gd name="connsiteY8" fmla="*/ 3457575 h 4432300"/>
              <a:gd name="connsiteX9" fmla="*/ 2693988 w 2725738"/>
              <a:gd name="connsiteY9" fmla="*/ 4432300 h 4432300"/>
              <a:gd name="connsiteX10" fmla="*/ 600075 w 2725738"/>
              <a:gd name="connsiteY10" fmla="*/ 4432300 h 4432300"/>
              <a:gd name="connsiteX11" fmla="*/ 600075 w 2725738"/>
              <a:gd name="connsiteY11" fmla="*/ 3451225 h 4432300"/>
              <a:gd name="connsiteX12" fmla="*/ 607622 w 2725738"/>
              <a:gd name="connsiteY12" fmla="*/ 3451225 h 4432300"/>
              <a:gd name="connsiteX13" fmla="*/ 606038 w 2725738"/>
              <a:gd name="connsiteY13" fmla="*/ 3449693 h 4432300"/>
              <a:gd name="connsiteX14" fmla="*/ 92842 w 2725738"/>
              <a:gd name="connsiteY14" fmla="*/ 2953084 h 4432300"/>
              <a:gd name="connsiteX15" fmla="*/ 0 w 2725738"/>
              <a:gd name="connsiteY15" fmla="*/ 2615184 h 4432300"/>
              <a:gd name="connsiteX16" fmla="*/ 0 w 2725738"/>
              <a:gd name="connsiteY16" fmla="*/ 2432876 h 4432300"/>
              <a:gd name="connsiteX17" fmla="*/ 0 w 2725738"/>
              <a:gd name="connsiteY17" fmla="*/ 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5738" h="4432300">
                <a:moveTo>
                  <a:pt x="0" y="0"/>
                </a:moveTo>
                <a:cubicBezTo>
                  <a:pt x="0" y="0"/>
                  <a:pt x="0" y="0"/>
                  <a:pt x="1761612" y="0"/>
                </a:cubicBezTo>
                <a:cubicBezTo>
                  <a:pt x="1761612" y="37719"/>
                  <a:pt x="1761612" y="94298"/>
                  <a:pt x="1761612" y="171307"/>
                </a:cubicBezTo>
                <a:cubicBezTo>
                  <a:pt x="1761612" y="171307"/>
                  <a:pt x="1761612" y="1914239"/>
                  <a:pt x="1761612" y="2516172"/>
                </a:cubicBezTo>
                <a:cubicBezTo>
                  <a:pt x="1761612" y="2593181"/>
                  <a:pt x="1761612" y="2651332"/>
                  <a:pt x="1761612" y="2684336"/>
                </a:cubicBezTo>
                <a:cubicBezTo>
                  <a:pt x="1761612" y="2836783"/>
                  <a:pt x="1830649" y="2916936"/>
                  <a:pt x="1873499" y="2953084"/>
                </a:cubicBezTo>
                <a:cubicBezTo>
                  <a:pt x="1894923" y="2973515"/>
                  <a:pt x="2725738" y="3457575"/>
                  <a:pt x="2725738" y="3457575"/>
                </a:cubicBezTo>
                <a:cubicBezTo>
                  <a:pt x="2725738" y="3457575"/>
                  <a:pt x="2725738" y="3457575"/>
                  <a:pt x="2711819" y="3457575"/>
                </a:cubicBezTo>
                <a:lnTo>
                  <a:pt x="2693988" y="3457575"/>
                </a:lnTo>
                <a:lnTo>
                  <a:pt x="2693988" y="4432300"/>
                </a:lnTo>
                <a:lnTo>
                  <a:pt x="600075" y="4432300"/>
                </a:lnTo>
                <a:lnTo>
                  <a:pt x="600075" y="3451225"/>
                </a:lnTo>
                <a:lnTo>
                  <a:pt x="607622" y="3451225"/>
                </a:lnTo>
                <a:lnTo>
                  <a:pt x="606038" y="3449693"/>
                </a:lnTo>
                <a:cubicBezTo>
                  <a:pt x="581600" y="3426045"/>
                  <a:pt x="483849" y="3331452"/>
                  <a:pt x="92842" y="2953084"/>
                </a:cubicBezTo>
                <a:cubicBezTo>
                  <a:pt x="92842" y="2953084"/>
                  <a:pt x="0" y="2915365"/>
                  <a:pt x="0" y="2615184"/>
                </a:cubicBezTo>
                <a:cubicBezTo>
                  <a:pt x="0" y="2579037"/>
                  <a:pt x="0" y="2516172"/>
                  <a:pt x="0" y="2432876"/>
                </a:cubicBezTo>
                <a:cubicBezTo>
                  <a:pt x="0" y="1879664"/>
                  <a:pt x="0" y="440055"/>
                  <a:pt x="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59"/>
          <p:cNvSpPr>
            <a:spLocks/>
          </p:cNvSpPr>
          <p:nvPr/>
        </p:nvSpPr>
        <p:spPr bwMode="auto">
          <a:xfrm>
            <a:off x="2678493" y="2179557"/>
            <a:ext cx="2394314" cy="3964961"/>
          </a:xfrm>
          <a:custGeom>
            <a:avLst/>
            <a:gdLst>
              <a:gd name="connsiteX0" fmla="*/ 828675 w 2676525"/>
              <a:gd name="connsiteY0" fmla="*/ 0 h 4432300"/>
              <a:gd name="connsiteX1" fmla="*/ 2676525 w 2676525"/>
              <a:gd name="connsiteY1" fmla="*/ 0 h 4432300"/>
              <a:gd name="connsiteX2" fmla="*/ 2676525 w 2676525"/>
              <a:gd name="connsiteY2" fmla="*/ 2432876 h 4432300"/>
              <a:gd name="connsiteX3" fmla="*/ 2676525 w 2676525"/>
              <a:gd name="connsiteY3" fmla="*/ 2615184 h 4432300"/>
              <a:gd name="connsiteX4" fmla="*/ 2597944 w 2676525"/>
              <a:gd name="connsiteY4" fmla="*/ 2953084 h 4432300"/>
              <a:gd name="connsiteX5" fmla="*/ 2195716 w 2676525"/>
              <a:gd name="connsiteY5" fmla="*/ 3368772 h 4432300"/>
              <a:gd name="connsiteX6" fmla="*/ 2114550 w 2676525"/>
              <a:gd name="connsiteY6" fmla="*/ 3452653 h 4432300"/>
              <a:gd name="connsiteX7" fmla="*/ 2114550 w 2676525"/>
              <a:gd name="connsiteY7" fmla="*/ 4432300 h 4432300"/>
              <a:gd name="connsiteX8" fmla="*/ 19050 w 2676525"/>
              <a:gd name="connsiteY8" fmla="*/ 4432300 h 4432300"/>
              <a:gd name="connsiteX9" fmla="*/ 19050 w 2676525"/>
              <a:gd name="connsiteY9" fmla="*/ 3457575 h 4432300"/>
              <a:gd name="connsiteX10" fmla="*/ 0 w 2676525"/>
              <a:gd name="connsiteY10" fmla="*/ 3457575 h 4432300"/>
              <a:gd name="connsiteX11" fmla="*/ 707231 w 2676525"/>
              <a:gd name="connsiteY11" fmla="*/ 2953084 h 4432300"/>
              <a:gd name="connsiteX12" fmla="*/ 828675 w 2676525"/>
              <a:gd name="connsiteY12" fmla="*/ 2684336 h 4432300"/>
              <a:gd name="connsiteX13" fmla="*/ 828675 w 2676525"/>
              <a:gd name="connsiteY13" fmla="*/ 2516172 h 4432300"/>
              <a:gd name="connsiteX14" fmla="*/ 828675 w 2676525"/>
              <a:gd name="connsiteY14" fmla="*/ 171307 h 4432300"/>
              <a:gd name="connsiteX15" fmla="*/ 828675 w 2676525"/>
              <a:gd name="connsiteY15" fmla="*/ 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6525" h="4432300">
                <a:moveTo>
                  <a:pt x="828675" y="0"/>
                </a:moveTo>
                <a:cubicBezTo>
                  <a:pt x="828675" y="0"/>
                  <a:pt x="828675" y="0"/>
                  <a:pt x="2676525" y="0"/>
                </a:cubicBezTo>
                <a:cubicBezTo>
                  <a:pt x="2676525" y="440055"/>
                  <a:pt x="2676525" y="1879664"/>
                  <a:pt x="2676525" y="2432876"/>
                </a:cubicBezTo>
                <a:cubicBezTo>
                  <a:pt x="2676525" y="2516172"/>
                  <a:pt x="2676525" y="2579037"/>
                  <a:pt x="2676525" y="2615184"/>
                </a:cubicBezTo>
                <a:cubicBezTo>
                  <a:pt x="2676525" y="2915365"/>
                  <a:pt x="2597944" y="2953084"/>
                  <a:pt x="2597944" y="2953084"/>
                </a:cubicBezTo>
                <a:cubicBezTo>
                  <a:pt x="2597944" y="2953084"/>
                  <a:pt x="2597944" y="2953084"/>
                  <a:pt x="2195716" y="3368772"/>
                </a:cubicBezTo>
                <a:lnTo>
                  <a:pt x="2114550" y="3452653"/>
                </a:lnTo>
                <a:lnTo>
                  <a:pt x="2114550" y="4432300"/>
                </a:lnTo>
                <a:lnTo>
                  <a:pt x="19050" y="4432300"/>
                </a:lnTo>
                <a:lnTo>
                  <a:pt x="19050" y="3457575"/>
                </a:lnTo>
                <a:lnTo>
                  <a:pt x="0" y="3457575"/>
                </a:lnTo>
                <a:cubicBezTo>
                  <a:pt x="0" y="3457575"/>
                  <a:pt x="685800" y="2971943"/>
                  <a:pt x="707231" y="2953084"/>
                </a:cubicBezTo>
                <a:cubicBezTo>
                  <a:pt x="752475" y="2912221"/>
                  <a:pt x="828675" y="2821067"/>
                  <a:pt x="828675" y="2684336"/>
                </a:cubicBezTo>
                <a:cubicBezTo>
                  <a:pt x="828675" y="2651332"/>
                  <a:pt x="828675" y="2593181"/>
                  <a:pt x="828675" y="2516172"/>
                </a:cubicBezTo>
                <a:cubicBezTo>
                  <a:pt x="828675" y="1914239"/>
                  <a:pt x="828675" y="171307"/>
                  <a:pt x="828675" y="171307"/>
                </a:cubicBezTo>
                <a:cubicBezTo>
                  <a:pt x="828675" y="94298"/>
                  <a:pt x="828675" y="37719"/>
                  <a:pt x="828675"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0"/>
          <p:cNvSpPr>
            <a:spLocks/>
          </p:cNvSpPr>
          <p:nvPr/>
        </p:nvSpPr>
        <p:spPr bwMode="auto">
          <a:xfrm>
            <a:off x="4565826" y="1904054"/>
            <a:ext cx="3050407" cy="4240465"/>
          </a:xfrm>
          <a:custGeom>
            <a:avLst/>
            <a:gdLst>
              <a:gd name="connsiteX0" fmla="*/ 561975 w 3409950"/>
              <a:gd name="connsiteY0" fmla="*/ 0 h 4740276"/>
              <a:gd name="connsiteX1" fmla="*/ 2800350 w 3409950"/>
              <a:gd name="connsiteY1" fmla="*/ 0 h 4740276"/>
              <a:gd name="connsiteX2" fmla="*/ 2800350 w 3409950"/>
              <a:gd name="connsiteY2" fmla="*/ 183878 h 4740276"/>
              <a:gd name="connsiteX3" fmla="*/ 2800350 w 3409950"/>
              <a:gd name="connsiteY3" fmla="*/ 2740880 h 4740276"/>
              <a:gd name="connsiteX4" fmla="*/ 2800350 w 3409950"/>
              <a:gd name="connsiteY4" fmla="*/ 2923186 h 4740276"/>
              <a:gd name="connsiteX5" fmla="*/ 2890838 w 3409950"/>
              <a:gd name="connsiteY5" fmla="*/ 3262653 h 4740276"/>
              <a:gd name="connsiteX6" fmla="*/ 3409950 w 3409950"/>
              <a:gd name="connsiteY6" fmla="*/ 3767138 h 4740276"/>
              <a:gd name="connsiteX7" fmla="*/ 3397250 w 3409950"/>
              <a:gd name="connsiteY7" fmla="*/ 3767138 h 4740276"/>
              <a:gd name="connsiteX8" fmla="*/ 3397250 w 3409950"/>
              <a:gd name="connsiteY8" fmla="*/ 4740276 h 4740276"/>
              <a:gd name="connsiteX9" fmla="*/ 6350 w 3409950"/>
              <a:gd name="connsiteY9" fmla="*/ 4740276 h 4740276"/>
              <a:gd name="connsiteX10" fmla="*/ 6350 w 3409950"/>
              <a:gd name="connsiteY10" fmla="*/ 3767138 h 4740276"/>
              <a:gd name="connsiteX11" fmla="*/ 833 w 3409950"/>
              <a:gd name="connsiteY11" fmla="*/ 3767138 h 4740276"/>
              <a:gd name="connsiteX12" fmla="*/ 0 w 3409950"/>
              <a:gd name="connsiteY12" fmla="*/ 3767138 h 4740276"/>
              <a:gd name="connsiteX13" fmla="*/ 6350 w 3409950"/>
              <a:gd name="connsiteY13" fmla="*/ 3760544 h 4740276"/>
              <a:gd name="connsiteX14" fmla="*/ 6350 w 3409950"/>
              <a:gd name="connsiteY14" fmla="*/ 3759201 h 4740276"/>
              <a:gd name="connsiteX15" fmla="*/ 7643 w 3409950"/>
              <a:gd name="connsiteY15" fmla="*/ 3759201 h 4740276"/>
              <a:gd name="connsiteX16" fmla="*/ 85509 w 3409950"/>
              <a:gd name="connsiteY16" fmla="*/ 3678336 h 4740276"/>
              <a:gd name="connsiteX17" fmla="*/ 485775 w 3409950"/>
              <a:gd name="connsiteY17" fmla="*/ 3262653 h 4740276"/>
              <a:gd name="connsiteX18" fmla="*/ 561975 w 3409950"/>
              <a:gd name="connsiteY18" fmla="*/ 2923186 h 4740276"/>
              <a:gd name="connsiteX19" fmla="*/ 561975 w 3409950"/>
              <a:gd name="connsiteY19" fmla="*/ 2740880 h 4740276"/>
              <a:gd name="connsiteX20" fmla="*/ 561975 w 3409950"/>
              <a:gd name="connsiteY20" fmla="*/ 183878 h 4740276"/>
              <a:gd name="connsiteX21" fmla="*/ 561975 w 3409950"/>
              <a:gd name="connsiteY21" fmla="*/ 0 h 474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9950" h="4740276">
                <a:moveTo>
                  <a:pt x="561975" y="0"/>
                </a:moveTo>
                <a:lnTo>
                  <a:pt x="2800350" y="0"/>
                </a:lnTo>
                <a:cubicBezTo>
                  <a:pt x="2800350" y="36147"/>
                  <a:pt x="2800350" y="100583"/>
                  <a:pt x="2800350" y="183878"/>
                </a:cubicBezTo>
                <a:cubicBezTo>
                  <a:pt x="2800350" y="183878"/>
                  <a:pt x="2800350" y="2085520"/>
                  <a:pt x="2800350" y="2740880"/>
                </a:cubicBezTo>
                <a:cubicBezTo>
                  <a:pt x="2800350" y="2824175"/>
                  <a:pt x="2800350" y="2887039"/>
                  <a:pt x="2800350" y="2923186"/>
                </a:cubicBezTo>
                <a:cubicBezTo>
                  <a:pt x="2800350" y="3223363"/>
                  <a:pt x="2890838" y="3262653"/>
                  <a:pt x="2890838" y="3262653"/>
                </a:cubicBezTo>
                <a:cubicBezTo>
                  <a:pt x="3409950" y="3767138"/>
                  <a:pt x="3409950" y="3767138"/>
                  <a:pt x="3409950" y="3767138"/>
                </a:cubicBezTo>
                <a:lnTo>
                  <a:pt x="3397250" y="3767138"/>
                </a:lnTo>
                <a:lnTo>
                  <a:pt x="3397250" y="4740276"/>
                </a:lnTo>
                <a:lnTo>
                  <a:pt x="6350" y="4740276"/>
                </a:lnTo>
                <a:lnTo>
                  <a:pt x="6350" y="3767138"/>
                </a:lnTo>
                <a:lnTo>
                  <a:pt x="833" y="3767138"/>
                </a:lnTo>
                <a:cubicBezTo>
                  <a:pt x="0" y="3767138"/>
                  <a:pt x="0" y="3767138"/>
                  <a:pt x="0" y="3767138"/>
                </a:cubicBezTo>
                <a:lnTo>
                  <a:pt x="6350" y="3760544"/>
                </a:lnTo>
                <a:lnTo>
                  <a:pt x="6350" y="3759201"/>
                </a:lnTo>
                <a:lnTo>
                  <a:pt x="7643" y="3759201"/>
                </a:lnTo>
                <a:lnTo>
                  <a:pt x="85509" y="3678336"/>
                </a:lnTo>
                <a:cubicBezTo>
                  <a:pt x="485775" y="3262653"/>
                  <a:pt x="485775" y="3262653"/>
                  <a:pt x="485775" y="3262653"/>
                </a:cubicBezTo>
                <a:cubicBezTo>
                  <a:pt x="485775" y="3262653"/>
                  <a:pt x="561975" y="3223363"/>
                  <a:pt x="561975" y="2923186"/>
                </a:cubicBezTo>
                <a:cubicBezTo>
                  <a:pt x="561975" y="2887039"/>
                  <a:pt x="561975" y="2824175"/>
                  <a:pt x="561975" y="2740880"/>
                </a:cubicBezTo>
                <a:cubicBezTo>
                  <a:pt x="561975" y="2085520"/>
                  <a:pt x="561975" y="183878"/>
                  <a:pt x="561975" y="183878"/>
                </a:cubicBezTo>
                <a:cubicBezTo>
                  <a:pt x="561975" y="100583"/>
                  <a:pt x="561975" y="36147"/>
                  <a:pt x="561975" y="0"/>
                </a:cubicBezTo>
                <a:close/>
              </a:path>
            </a:pathLst>
          </a:custGeom>
          <a:gradFill>
            <a:gsLst>
              <a:gs pos="86000">
                <a:schemeClr val="accent1">
                  <a:alpha val="0"/>
                </a:schemeClr>
              </a:gs>
              <a:gs pos="56000">
                <a:schemeClr val="accent1">
                  <a:alpha val="0"/>
                </a:schemeClr>
              </a:gs>
              <a:gs pos="76000">
                <a:schemeClr val="accent1">
                  <a:alpha val="29000"/>
                </a:schemeClr>
              </a:gs>
              <a:gs pos="33000">
                <a:schemeClr val="accent1">
                  <a:alpha val="0"/>
                </a:schemeClr>
              </a:gs>
              <a:gs pos="0">
                <a:schemeClr val="accent1">
                  <a:alpha val="0"/>
                </a:schemeClr>
              </a:gs>
              <a:gs pos="100000">
                <a:schemeClr val="accent1">
                  <a:alpha val="11000"/>
                </a:schemeClr>
              </a:gs>
            </a:gsLst>
            <a:lin ang="5400000" scaled="0"/>
          </a:gradFill>
          <a:ln>
            <a:solidFill>
              <a:schemeClr val="accent1"/>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2"/>
          <p:cNvSpPr>
            <a:spLocks/>
          </p:cNvSpPr>
          <p:nvPr/>
        </p:nvSpPr>
        <p:spPr bwMode="auto">
          <a:xfrm>
            <a:off x="8641557" y="2530738"/>
            <a:ext cx="2906976" cy="3626974"/>
          </a:xfrm>
          <a:custGeom>
            <a:avLst/>
            <a:gdLst>
              <a:gd name="connsiteX0" fmla="*/ 0 w 3249613"/>
              <a:gd name="connsiteY0" fmla="*/ 0 h 4054475"/>
              <a:gd name="connsiteX1" fmla="*/ 1495060 w 3249613"/>
              <a:gd name="connsiteY1" fmla="*/ 0 h 4054475"/>
              <a:gd name="connsiteX2" fmla="*/ 1495060 w 3249613"/>
              <a:gd name="connsiteY2" fmla="*/ 150846 h 4054475"/>
              <a:gd name="connsiteX3" fmla="*/ 1495060 w 3249613"/>
              <a:gd name="connsiteY3" fmla="*/ 2240688 h 4054475"/>
              <a:gd name="connsiteX4" fmla="*/ 1495060 w 3249613"/>
              <a:gd name="connsiteY4" fmla="*/ 2389962 h 4054475"/>
              <a:gd name="connsiteX5" fmla="*/ 1768837 w 3249613"/>
              <a:gd name="connsiteY5" fmla="*/ 2657085 h 4054475"/>
              <a:gd name="connsiteX6" fmla="*/ 3115083 w 3249613"/>
              <a:gd name="connsiteY6" fmla="*/ 3042794 h 4054475"/>
              <a:gd name="connsiteX7" fmla="*/ 3221907 w 3249613"/>
              <a:gd name="connsiteY7" fmla="*/ 3073400 h 4054475"/>
              <a:gd name="connsiteX8" fmla="*/ 3248025 w 3249613"/>
              <a:gd name="connsiteY8" fmla="*/ 3073400 h 4054475"/>
              <a:gd name="connsiteX9" fmla="*/ 3248025 w 3249613"/>
              <a:gd name="connsiteY9" fmla="*/ 3080883 h 4054475"/>
              <a:gd name="connsiteX10" fmla="*/ 3249613 w 3249613"/>
              <a:gd name="connsiteY10" fmla="*/ 3081338 h 4054475"/>
              <a:gd name="connsiteX11" fmla="*/ 3248025 w 3249613"/>
              <a:gd name="connsiteY11" fmla="*/ 3081337 h 4054475"/>
              <a:gd name="connsiteX12" fmla="*/ 3248025 w 3249613"/>
              <a:gd name="connsiteY12" fmla="*/ 4054475 h 4054475"/>
              <a:gd name="connsiteX13" fmla="*/ 933450 w 3249613"/>
              <a:gd name="connsiteY13" fmla="*/ 4054475 h 4054475"/>
              <a:gd name="connsiteX14" fmla="*/ 933450 w 3249613"/>
              <a:gd name="connsiteY14" fmla="*/ 3073400 h 4054475"/>
              <a:gd name="connsiteX15" fmla="*/ 953245 w 3249613"/>
              <a:gd name="connsiteY15" fmla="*/ 3073400 h 4054475"/>
              <a:gd name="connsiteX16" fmla="*/ 928428 w 3249613"/>
              <a:gd name="connsiteY16" fmla="*/ 3058932 h 4054475"/>
              <a:gd name="connsiteX17" fmla="*/ 111891 w 3249613"/>
              <a:gd name="connsiteY17" fmla="*/ 2575376 h 4054475"/>
              <a:gd name="connsiteX18" fmla="*/ 0 w 3249613"/>
              <a:gd name="connsiteY18" fmla="*/ 2306683 h 4054475"/>
              <a:gd name="connsiteX19" fmla="*/ 0 w 3249613"/>
              <a:gd name="connsiteY19" fmla="*/ 2138552 h 4054475"/>
              <a:gd name="connsiteX20" fmla="*/ 0 w 3249613"/>
              <a:gd name="connsiteY20" fmla="*/ 0 h 405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9613" h="4054475">
                <a:moveTo>
                  <a:pt x="0" y="0"/>
                </a:moveTo>
                <a:cubicBezTo>
                  <a:pt x="0" y="0"/>
                  <a:pt x="0" y="0"/>
                  <a:pt x="1495060" y="0"/>
                </a:cubicBezTo>
                <a:cubicBezTo>
                  <a:pt x="1495060" y="31426"/>
                  <a:pt x="1495060" y="83280"/>
                  <a:pt x="1495060" y="150846"/>
                </a:cubicBezTo>
                <a:cubicBezTo>
                  <a:pt x="1495060" y="150846"/>
                  <a:pt x="1495060" y="1704871"/>
                  <a:pt x="1495060" y="2240688"/>
                </a:cubicBezTo>
                <a:cubicBezTo>
                  <a:pt x="1495060" y="2308254"/>
                  <a:pt x="1495060" y="2360107"/>
                  <a:pt x="1495060" y="2389962"/>
                </a:cubicBezTo>
                <a:cubicBezTo>
                  <a:pt x="1495060" y="2564377"/>
                  <a:pt x="1737888" y="2647657"/>
                  <a:pt x="1768837" y="2657085"/>
                </a:cubicBezTo>
                <a:cubicBezTo>
                  <a:pt x="1768837" y="2657085"/>
                  <a:pt x="1768837" y="2657085"/>
                  <a:pt x="3115083" y="3042794"/>
                </a:cubicBezTo>
                <a:lnTo>
                  <a:pt x="3221907" y="3073400"/>
                </a:lnTo>
                <a:lnTo>
                  <a:pt x="3248025" y="3073400"/>
                </a:lnTo>
                <a:lnTo>
                  <a:pt x="3248025" y="3080883"/>
                </a:lnTo>
                <a:lnTo>
                  <a:pt x="3249613" y="3081338"/>
                </a:lnTo>
                <a:lnTo>
                  <a:pt x="3248025" y="3081337"/>
                </a:lnTo>
                <a:lnTo>
                  <a:pt x="3248025" y="4054475"/>
                </a:lnTo>
                <a:lnTo>
                  <a:pt x="933450" y="4054475"/>
                </a:lnTo>
                <a:lnTo>
                  <a:pt x="933450" y="3073400"/>
                </a:lnTo>
                <a:lnTo>
                  <a:pt x="953245" y="3073400"/>
                </a:lnTo>
                <a:lnTo>
                  <a:pt x="928428" y="3058932"/>
                </a:lnTo>
                <a:cubicBezTo>
                  <a:pt x="769105" y="2966019"/>
                  <a:pt x="130639" y="2593250"/>
                  <a:pt x="111891" y="2575376"/>
                </a:cubicBezTo>
                <a:cubicBezTo>
                  <a:pt x="69039" y="2539236"/>
                  <a:pt x="0" y="2459100"/>
                  <a:pt x="0" y="2306683"/>
                </a:cubicBezTo>
                <a:cubicBezTo>
                  <a:pt x="0" y="2273685"/>
                  <a:pt x="0" y="2215547"/>
                  <a:pt x="0" y="2138552"/>
                </a:cubicBezTo>
                <a:cubicBezTo>
                  <a:pt x="0" y="1665588"/>
                  <a:pt x="0" y="483963"/>
                  <a:pt x="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58"/>
          <p:cNvSpPr>
            <a:spLocks noChangeArrowheads="1"/>
          </p:cNvSpPr>
          <p:nvPr/>
        </p:nvSpPr>
        <p:spPr bwMode="auto">
          <a:xfrm>
            <a:off x="643467" y="2517545"/>
            <a:ext cx="2776326" cy="3626974"/>
          </a:xfrm>
          <a:custGeom>
            <a:avLst/>
            <a:gdLst>
              <a:gd name="connsiteX0" fmla="*/ 1570430 w 3103563"/>
              <a:gd name="connsiteY0" fmla="*/ 0 h 4054475"/>
              <a:gd name="connsiteX1" fmla="*/ 3103563 w 3103563"/>
              <a:gd name="connsiteY1" fmla="*/ 0 h 4054475"/>
              <a:gd name="connsiteX2" fmla="*/ 3103563 w 3103563"/>
              <a:gd name="connsiteY2" fmla="*/ 2138495 h 4054475"/>
              <a:gd name="connsiteX3" fmla="*/ 3103563 w 3103563"/>
              <a:gd name="connsiteY3" fmla="*/ 2306621 h 4054475"/>
              <a:gd name="connsiteX4" fmla="*/ 2982150 w 3103563"/>
              <a:gd name="connsiteY4" fmla="*/ 2575308 h 4054475"/>
              <a:gd name="connsiteX5" fmla="*/ 2305193 w 3103563"/>
              <a:gd name="connsiteY5" fmla="*/ 3058675 h 4054475"/>
              <a:gd name="connsiteX6" fmla="*/ 2293938 w 3103563"/>
              <a:gd name="connsiteY6" fmla="*/ 3066732 h 4054475"/>
              <a:gd name="connsiteX7" fmla="*/ 2293938 w 3103563"/>
              <a:gd name="connsiteY7" fmla="*/ 4054475 h 4054475"/>
              <a:gd name="connsiteX8" fmla="*/ 0 w 3103563"/>
              <a:gd name="connsiteY8" fmla="*/ 4054475 h 4054475"/>
              <a:gd name="connsiteX9" fmla="*/ 0 w 3103563"/>
              <a:gd name="connsiteY9" fmla="*/ 3058652 h 4054475"/>
              <a:gd name="connsiteX10" fmla="*/ 42349 w 3103563"/>
              <a:gd name="connsiteY10" fmla="*/ 3058652 h 4054475"/>
              <a:gd name="connsiteX11" fmla="*/ 69255 w 3103563"/>
              <a:gd name="connsiteY11" fmla="*/ 3049954 h 4054475"/>
              <a:gd name="connsiteX12" fmla="*/ 1284753 w 3103563"/>
              <a:gd name="connsiteY12" fmla="*/ 2657014 h 4054475"/>
              <a:gd name="connsiteX13" fmla="*/ 1570430 w 3103563"/>
              <a:gd name="connsiteY13" fmla="*/ 2389898 h 4054475"/>
              <a:gd name="connsiteX14" fmla="*/ 1570430 w 3103563"/>
              <a:gd name="connsiteY14" fmla="*/ 2240628 h 4054475"/>
              <a:gd name="connsiteX15" fmla="*/ 1570430 w 3103563"/>
              <a:gd name="connsiteY15" fmla="*/ 150842 h 4054475"/>
              <a:gd name="connsiteX16" fmla="*/ 1570430 w 3103563"/>
              <a:gd name="connsiteY16" fmla="*/ 0 h 405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3563" h="4054475">
                <a:moveTo>
                  <a:pt x="1570430" y="0"/>
                </a:moveTo>
                <a:cubicBezTo>
                  <a:pt x="1570430" y="0"/>
                  <a:pt x="1570430" y="0"/>
                  <a:pt x="3103563" y="0"/>
                </a:cubicBezTo>
                <a:cubicBezTo>
                  <a:pt x="3103563" y="483950"/>
                  <a:pt x="3103563" y="1665544"/>
                  <a:pt x="3103563" y="2138495"/>
                </a:cubicBezTo>
                <a:cubicBezTo>
                  <a:pt x="3103563" y="2215488"/>
                  <a:pt x="3103563" y="2273625"/>
                  <a:pt x="3103563" y="2306621"/>
                </a:cubicBezTo>
                <a:cubicBezTo>
                  <a:pt x="3103563" y="2443321"/>
                  <a:pt x="3027383" y="2534455"/>
                  <a:pt x="2982150" y="2575308"/>
                </a:cubicBezTo>
                <a:cubicBezTo>
                  <a:pt x="2964296" y="2591512"/>
                  <a:pt x="2435905" y="2965393"/>
                  <a:pt x="2305193" y="3058675"/>
                </a:cubicBezTo>
                <a:lnTo>
                  <a:pt x="2293938" y="3066732"/>
                </a:lnTo>
                <a:lnTo>
                  <a:pt x="2293938" y="4054475"/>
                </a:lnTo>
                <a:lnTo>
                  <a:pt x="0" y="4054475"/>
                </a:lnTo>
                <a:lnTo>
                  <a:pt x="0" y="3058652"/>
                </a:lnTo>
                <a:lnTo>
                  <a:pt x="42349" y="3058652"/>
                </a:lnTo>
                <a:lnTo>
                  <a:pt x="69255" y="3049954"/>
                </a:lnTo>
                <a:cubicBezTo>
                  <a:pt x="182033" y="3013495"/>
                  <a:pt x="482775" y="2916273"/>
                  <a:pt x="1284753" y="2657014"/>
                </a:cubicBezTo>
                <a:cubicBezTo>
                  <a:pt x="1315702" y="2649158"/>
                  <a:pt x="1570430" y="2576879"/>
                  <a:pt x="1570430" y="2389898"/>
                </a:cubicBezTo>
                <a:cubicBezTo>
                  <a:pt x="1570430" y="2360044"/>
                  <a:pt x="1570430" y="2308192"/>
                  <a:pt x="1570430" y="2240628"/>
                </a:cubicBezTo>
                <a:cubicBezTo>
                  <a:pt x="1570430" y="1704825"/>
                  <a:pt x="1570430" y="150842"/>
                  <a:pt x="1570430" y="150842"/>
                </a:cubicBezTo>
                <a:cubicBezTo>
                  <a:pt x="1570430" y="83277"/>
                  <a:pt x="1570430" y="31425"/>
                  <a:pt x="157043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Icon"/>
          <p:cNvSpPr/>
          <p:nvPr/>
        </p:nvSpPr>
        <p:spPr>
          <a:xfrm>
            <a:off x="5767071" y="1857331"/>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accent1"/>
                </a:solidFill>
                <a:latin typeface="ElegantIcons" panose="02000503000000000000" pitchFamily="2" charset="2"/>
                <a:ea typeface="+mn-ea"/>
                <a:cs typeface="+mn-cs"/>
              </a:rPr>
              <a:t>1</a:t>
            </a:r>
            <a:endParaRPr kumimoji="0" lang="en-US" sz="3200" b="0" i="0" u="none" strike="noStrike" kern="0" cap="none" spc="0" normalizeH="0" baseline="0" noProof="0">
              <a:ln>
                <a:noFill/>
              </a:ln>
              <a:solidFill>
                <a:schemeClr val="accent1"/>
              </a:solidFill>
              <a:effectLst/>
              <a:uLnTx/>
              <a:uFillTx/>
              <a:latin typeface="ElegantIcons" panose="02000503000000000000" pitchFamily="2" charset="2"/>
            </a:endParaRPr>
          </a:p>
        </p:txBody>
      </p:sp>
      <p:sp>
        <p:nvSpPr>
          <p:cNvPr id="65" name="Icon"/>
          <p:cNvSpPr/>
          <p:nvPr/>
        </p:nvSpPr>
        <p:spPr>
          <a:xfrm>
            <a:off x="3896491" y="2244461"/>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3</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6" name="Icon"/>
          <p:cNvSpPr/>
          <p:nvPr/>
        </p:nvSpPr>
        <p:spPr>
          <a:xfrm>
            <a:off x="2404582" y="2543814"/>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5</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7" name="Icon"/>
          <p:cNvSpPr/>
          <p:nvPr/>
        </p:nvSpPr>
        <p:spPr>
          <a:xfrm>
            <a:off x="7369589" y="2244461"/>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2</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8" name="Icon"/>
          <p:cNvSpPr/>
          <p:nvPr/>
        </p:nvSpPr>
        <p:spPr>
          <a:xfrm>
            <a:off x="8985632" y="2543814"/>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4</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9" name="Title"/>
          <p:cNvSpPr txBox="1"/>
          <p:nvPr/>
        </p:nvSpPr>
        <p:spPr>
          <a:xfrm>
            <a:off x="5099992" y="2462440"/>
            <a:ext cx="2005210" cy="366254"/>
          </a:xfrm>
          <a:prstGeom prst="rect">
            <a:avLst/>
          </a:prstGeom>
          <a:noFill/>
        </p:spPr>
        <p:txBody>
          <a:bodyPr wrap="square" rtlCol="0">
            <a:spAutoFit/>
          </a:bodyPr>
          <a:lstStyle/>
          <a:p>
            <a:pPr algn="ctr" defTabSz="813816">
              <a:spcAft>
                <a:spcPts val="600"/>
              </a:spcAft>
              <a:defRPr/>
            </a:pPr>
            <a:r>
              <a:rPr lang="en-US" sz="1780"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contact</a:t>
            </a:r>
            <a:endParaRPr lang="en-US" sz="20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70" name="Subtitle Text"/>
          <p:cNvSpPr txBox="1"/>
          <p:nvPr/>
        </p:nvSpPr>
        <p:spPr>
          <a:xfrm>
            <a:off x="5197681" y="2864428"/>
            <a:ext cx="1809831" cy="1624417"/>
          </a:xfrm>
          <a:prstGeom prst="rect">
            <a:avLst/>
          </a:prstGeom>
          <a:noFill/>
        </p:spPr>
        <p:txBody>
          <a:bodyPr wrap="square" rtlCol="0">
            <a:spAutoFit/>
          </a:bodyPr>
          <a:lstStyle/>
          <a:p>
            <a:pPr algn="ctr" defTabSz="813816">
              <a:spcAft>
                <a:spcPts val="600"/>
              </a:spcAft>
            </a:pPr>
            <a:r>
              <a:rPr lang="en-US" sz="1424" kern="0" spc="267">
                <a:solidFill>
                  <a:schemeClr val="tx2"/>
                </a:solidFill>
                <a:effectLst>
                  <a:outerShdw blurRad="50800" dist="38100" dir="2700000" algn="tl" rotWithShape="0">
                    <a:prstClr val="black">
                      <a:alpha val="40000"/>
                    </a:prstClr>
                  </a:outerShdw>
                </a:effectLst>
                <a:latin typeface="+mn-lt"/>
                <a:ea typeface="+mn-ea"/>
                <a:cs typeface="+mn-cs"/>
              </a:rPr>
              <a:t>Contact International Jurisdictional Director and provide all of the info to date.</a:t>
            </a:r>
            <a:endParaRPr lang="en-US" sz="1600" kern="0" spc="300">
              <a:solidFill>
                <a:schemeClr val="tx2"/>
              </a:solidFill>
              <a:effectLst>
                <a:outerShdw blurRad="50800" dist="38100" dir="2700000" algn="tl" rotWithShape="0">
                  <a:prstClr val="black">
                    <a:alpha val="40000"/>
                  </a:prstClr>
                </a:outerShdw>
              </a:effectLst>
            </a:endParaRPr>
          </a:p>
        </p:txBody>
      </p:sp>
      <p:sp>
        <p:nvSpPr>
          <p:cNvPr id="71" name="Title"/>
          <p:cNvSpPr txBox="1"/>
          <p:nvPr/>
        </p:nvSpPr>
        <p:spPr>
          <a:xfrm>
            <a:off x="3543257" y="2883993"/>
            <a:ext cx="1372029" cy="475771"/>
          </a:xfrm>
          <a:prstGeom prst="rect">
            <a:avLst/>
          </a:prstGeom>
          <a:noFill/>
        </p:spPr>
        <p:txBody>
          <a:bodyPr wrap="square" rtlCol="0">
            <a:spAutoFit/>
          </a:bodyPr>
          <a:lstStyle/>
          <a:p>
            <a:pPr algn="ctr" defTabSz="813816">
              <a:spcAft>
                <a:spcPts val="600"/>
              </a:spcAft>
              <a:defRPr/>
            </a:pPr>
            <a:r>
              <a:rPr lang="en-US" sz="1246"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Dispute Form</a:t>
            </a:r>
            <a:endParaRPr lang="en-US" sz="14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76" name="Subtitle Text"/>
          <p:cNvSpPr txBox="1"/>
          <p:nvPr/>
        </p:nvSpPr>
        <p:spPr>
          <a:xfrm>
            <a:off x="3455830" y="3328453"/>
            <a:ext cx="1590155" cy="1624417"/>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Fill out Jurisdictional Dispute Form and send it to the International Jurisdictional Director.</a:t>
            </a:r>
            <a:endParaRPr lang="en-US" sz="1400" kern="0" spc="300">
              <a:solidFill>
                <a:schemeClr val="tx2"/>
              </a:solidFill>
              <a:effectLst>
                <a:outerShdw blurRad="50800" dist="38100" dir="2700000" algn="tl" rotWithShape="0">
                  <a:prstClr val="black">
                    <a:alpha val="40000"/>
                  </a:prstClr>
                </a:outerShdw>
              </a:effectLst>
            </a:endParaRPr>
          </a:p>
        </p:txBody>
      </p:sp>
      <p:sp>
        <p:nvSpPr>
          <p:cNvPr id="77" name="Title"/>
          <p:cNvSpPr txBox="1"/>
          <p:nvPr/>
        </p:nvSpPr>
        <p:spPr>
          <a:xfrm>
            <a:off x="7107825" y="2935304"/>
            <a:ext cx="1372029" cy="284052"/>
          </a:xfrm>
          <a:prstGeom prst="rect">
            <a:avLst/>
          </a:prstGeom>
          <a:noFill/>
        </p:spPr>
        <p:txBody>
          <a:bodyPr wrap="square" rtlCol="0">
            <a:spAutoFit/>
          </a:bodyPr>
          <a:lstStyle/>
          <a:p>
            <a:pPr algn="ctr" defTabSz="813816">
              <a:spcAft>
                <a:spcPts val="600"/>
              </a:spcAft>
              <a:defRPr/>
            </a:pPr>
            <a:r>
              <a:rPr lang="en-US" sz="1246"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Notify</a:t>
            </a:r>
            <a:endParaRPr lang="en-US" sz="14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78" name="Subtitle Text"/>
          <p:cNvSpPr txBox="1"/>
          <p:nvPr/>
        </p:nvSpPr>
        <p:spPr>
          <a:xfrm>
            <a:off x="7121428" y="3216171"/>
            <a:ext cx="1399603" cy="1046234"/>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Notify your Int. Vice President of the dispute.</a:t>
            </a:r>
            <a:endParaRPr lang="en-US" sz="1400" kern="0">
              <a:solidFill>
                <a:schemeClr val="tx2"/>
              </a:solidFill>
              <a:effectLst>
                <a:outerShdw blurRad="50800" dist="38100" dir="2700000" algn="tl" rotWithShape="0">
                  <a:prstClr val="black">
                    <a:alpha val="40000"/>
                  </a:prstClr>
                </a:outerShdw>
              </a:effectLst>
            </a:endParaRPr>
          </a:p>
        </p:txBody>
      </p:sp>
      <p:sp>
        <p:nvSpPr>
          <p:cNvPr id="79" name="Title"/>
          <p:cNvSpPr txBox="1"/>
          <p:nvPr/>
        </p:nvSpPr>
        <p:spPr>
          <a:xfrm>
            <a:off x="2083801" y="3162362"/>
            <a:ext cx="1372029" cy="270395"/>
          </a:xfrm>
          <a:prstGeom prst="rect">
            <a:avLst/>
          </a:prstGeom>
          <a:noFill/>
        </p:spPr>
        <p:txBody>
          <a:bodyPr wrap="square" rtlCol="0">
            <a:spAutoFit/>
          </a:bodyPr>
          <a:lstStyle/>
          <a:p>
            <a:pPr algn="ctr" defTabSz="813816">
              <a:spcAft>
                <a:spcPts val="600"/>
              </a:spcAft>
              <a:defRPr/>
            </a:pPr>
            <a:r>
              <a:rPr lang="en-US" sz="1157"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action</a:t>
            </a:r>
            <a:endParaRPr lang="en-US" sz="13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80" name="Subtitle Text"/>
          <p:cNvSpPr txBox="1"/>
          <p:nvPr/>
        </p:nvSpPr>
        <p:spPr>
          <a:xfrm>
            <a:off x="2108970" y="3443229"/>
            <a:ext cx="1248722" cy="1046234"/>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Int. J.D.  will then provide a course of action. </a:t>
            </a:r>
            <a:endParaRPr lang="en-US" sz="1400" kern="0">
              <a:solidFill>
                <a:schemeClr val="tx2"/>
              </a:solidFill>
              <a:effectLst>
                <a:outerShdw blurRad="50800" dist="38100" dir="2700000" algn="tl" rotWithShape="0">
                  <a:prstClr val="black">
                    <a:alpha val="40000"/>
                  </a:prstClr>
                </a:outerShdw>
              </a:effectLst>
            </a:endParaRPr>
          </a:p>
        </p:txBody>
      </p:sp>
      <p:sp>
        <p:nvSpPr>
          <p:cNvPr id="81" name="Title"/>
          <p:cNvSpPr txBox="1"/>
          <p:nvPr/>
        </p:nvSpPr>
        <p:spPr>
          <a:xfrm>
            <a:off x="8652698" y="3162362"/>
            <a:ext cx="1372029" cy="270395"/>
          </a:xfrm>
          <a:prstGeom prst="rect">
            <a:avLst/>
          </a:prstGeom>
          <a:noFill/>
        </p:spPr>
        <p:txBody>
          <a:bodyPr wrap="square" rtlCol="0">
            <a:spAutoFit/>
          </a:bodyPr>
          <a:lstStyle/>
          <a:p>
            <a:pPr algn="ctr" defTabSz="813816">
              <a:spcAft>
                <a:spcPts val="600"/>
              </a:spcAft>
              <a:defRPr/>
            </a:pPr>
            <a:r>
              <a:rPr lang="en-US" sz="1157"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consult</a:t>
            </a:r>
            <a:endParaRPr lang="en-US" sz="13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31" name="Page Title"/>
          <p:cNvSpPr txBox="1"/>
          <p:nvPr/>
        </p:nvSpPr>
        <p:spPr>
          <a:xfrm>
            <a:off x="2961077" y="700286"/>
            <a:ext cx="6451129" cy="530594"/>
          </a:xfrm>
          <a:prstGeom prst="rect">
            <a:avLst/>
          </a:prstGeom>
          <a:noFill/>
        </p:spPr>
        <p:txBody>
          <a:bodyPr wrap="square" rtlCol="0">
            <a:spAutoFit/>
          </a:bodyPr>
          <a:lstStyle/>
          <a:p>
            <a:pPr algn="ctr" defTabSz="813816">
              <a:spcAft>
                <a:spcPts val="600"/>
              </a:spcAft>
            </a:pPr>
            <a:r>
              <a:rPr lang="en-US" sz="2848" kern="0" cap="all" spc="445">
                <a:solidFill>
                  <a:schemeClr val="tx2"/>
                </a:solidFill>
                <a:effectLst>
                  <a:outerShdw blurRad="50800" dist="38100" dir="2700000" algn="tl" rotWithShape="0">
                    <a:prstClr val="black">
                      <a:alpha val="40000"/>
                    </a:prstClr>
                  </a:outerShdw>
                </a:effectLst>
                <a:latin typeface="Lato Black" panose="020F0A02020204030203" pitchFamily="34" charset="0"/>
                <a:ea typeface="+mn-ea"/>
                <a:cs typeface="+mn-cs"/>
              </a:rPr>
              <a:t>Procedures</a:t>
            </a:r>
            <a:endParaRPr lang="en-US" sz="3200" kern="0" cap="all" spc="500">
              <a:solidFill>
                <a:schemeClr val="tx2"/>
              </a:solidFill>
              <a:effectLst>
                <a:outerShdw blurRad="50800" dist="38100" dir="2700000" algn="tl" rotWithShape="0">
                  <a:prstClr val="black">
                    <a:alpha val="40000"/>
                  </a:prstClr>
                </a:outerShdw>
              </a:effectLst>
              <a:latin typeface="Lato Black" panose="020F0A02020204030203" pitchFamily="34" charset="0"/>
            </a:endParaRPr>
          </a:p>
        </p:txBody>
      </p:sp>
      <p:sp>
        <p:nvSpPr>
          <p:cNvPr id="32" name="Subtitle Text"/>
          <p:cNvSpPr txBox="1"/>
          <p:nvPr/>
        </p:nvSpPr>
        <p:spPr>
          <a:xfrm>
            <a:off x="3851416" y="1280883"/>
            <a:ext cx="4628439" cy="421013"/>
          </a:xfrm>
          <a:prstGeom prst="rect">
            <a:avLst/>
          </a:prstGeom>
          <a:noFill/>
        </p:spPr>
        <p:txBody>
          <a:bodyPr wrap="square" rtlCol="0">
            <a:spAutoFit/>
          </a:bodyPr>
          <a:lstStyle/>
          <a:p>
            <a:pPr algn="ctr" defTabSz="813816">
              <a:spcAft>
                <a:spcPts val="600"/>
              </a:spcAft>
            </a:pPr>
            <a:r>
              <a:rPr lang="en-US" sz="2136" kern="0">
                <a:solidFill>
                  <a:srgbClr val="979797"/>
                </a:solidFill>
                <a:effectLst>
                  <a:outerShdw blurRad="50800" dist="38100" dir="2700000" algn="tl" rotWithShape="0">
                    <a:prstClr val="black">
                      <a:alpha val="40000"/>
                    </a:prstClr>
                  </a:outerShdw>
                </a:effectLst>
                <a:latin typeface="+mn-lt"/>
                <a:ea typeface="+mn-ea"/>
                <a:cs typeface="+mn-cs"/>
              </a:rPr>
              <a:t>- If NO resolve is achieved - </a:t>
            </a:r>
            <a:endParaRPr kumimoji="0" lang="en-US" sz="2400" b="0" i="0" u="none" strike="noStrike" kern="0" cap="none" spc="0" normalizeH="0" baseline="0" noProof="0">
              <a:ln>
                <a:noFill/>
              </a:ln>
              <a:solidFill>
                <a:srgbClr val="404040"/>
              </a:solidFill>
              <a:effectLst>
                <a:outerShdw blurRad="50800" dist="38100" dir="2700000" algn="tl" rotWithShape="0">
                  <a:prstClr val="black">
                    <a:alpha val="40000"/>
                  </a:prstClr>
                </a:outerShdw>
              </a:effectLst>
              <a:uLnTx/>
              <a:uFillTx/>
            </a:endParaRPr>
          </a:p>
        </p:txBody>
      </p:sp>
      <p:sp>
        <p:nvSpPr>
          <p:cNvPr id="36" name="Subtitle Text"/>
          <p:cNvSpPr txBox="1"/>
          <p:nvPr/>
        </p:nvSpPr>
        <p:spPr>
          <a:xfrm>
            <a:off x="8697734" y="3443229"/>
            <a:ext cx="1240825" cy="1431689"/>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Int. J.D. will then consult with the Manager/ Agent and the and</a:t>
            </a:r>
            <a:endParaRPr lang="en-US" sz="1400" kern="0" spc="300">
              <a:solidFill>
                <a:schemeClr val="tx2"/>
              </a:solidFill>
              <a:effectLst>
                <a:outerShdw blurRad="50800" dist="38100" dir="2700000" algn="tl" rotWithShape="0">
                  <a:prstClr val="black">
                    <a:alpha val="40000"/>
                  </a:prstClr>
                </a:outerShdw>
              </a:effectLst>
            </a:endParaRPr>
          </a:p>
        </p:txBody>
      </p:sp>
      <p:sp>
        <p:nvSpPr>
          <p:cNvPr id="37" name="Subtitle Text"/>
          <p:cNvSpPr txBox="1"/>
          <p:nvPr/>
        </p:nvSpPr>
        <p:spPr>
          <a:xfrm>
            <a:off x="9227828" y="4751187"/>
            <a:ext cx="1203631" cy="667490"/>
          </a:xfrm>
          <a:prstGeom prst="rect">
            <a:avLst/>
          </a:prstGeom>
          <a:noFill/>
        </p:spPr>
        <p:txBody>
          <a:bodyPr wrap="square" rtlCol="0">
            <a:spAutoFit/>
          </a:bodyPr>
          <a:lstStyle/>
          <a:p>
            <a:pP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the Int. V.P. to go </a:t>
            </a:r>
            <a:endParaRPr lang="en-US" sz="1400" kern="0" spc="300">
              <a:solidFill>
                <a:schemeClr val="tx2"/>
              </a:solidFill>
              <a:effectLst>
                <a:outerShdw blurRad="50800" dist="38100" dir="2700000" algn="tl" rotWithShape="0">
                  <a:prstClr val="black">
                    <a:alpha val="40000"/>
                  </a:prstClr>
                </a:outerShdw>
              </a:effectLst>
            </a:endParaRPr>
          </a:p>
        </p:txBody>
      </p:sp>
      <p:sp>
        <p:nvSpPr>
          <p:cNvPr id="38" name="Subtitle Text"/>
          <p:cNvSpPr txBox="1"/>
          <p:nvPr/>
        </p:nvSpPr>
        <p:spPr>
          <a:xfrm>
            <a:off x="9564124" y="5152104"/>
            <a:ext cx="1752784" cy="853507"/>
          </a:xfrm>
          <a:prstGeom prst="rect">
            <a:avLst/>
          </a:prstGeom>
          <a:noFill/>
        </p:spPr>
        <p:txBody>
          <a:bodyPr wrap="square" rtlCol="0">
            <a:spAutoFit/>
          </a:bodyPr>
          <a:lstStyle/>
          <a:p>
            <a:pP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over the dispute, as well as past practice. </a:t>
            </a:r>
            <a:endParaRPr lang="en-US" sz="1400" kern="0" spc="300">
              <a:solidFill>
                <a:schemeClr val="tx2"/>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300852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1000"/>
                                        <p:tgtEl>
                                          <p:spTgt spid="70"/>
                                        </p:tgtEl>
                                      </p:cBhvr>
                                    </p:animEffect>
                                    <p:anim calcmode="lin" valueType="num">
                                      <p:cBhvr>
                                        <p:cTn id="34" dur="1000" fill="hold"/>
                                        <p:tgtEl>
                                          <p:spTgt spid="70"/>
                                        </p:tgtEl>
                                        <p:attrNameLst>
                                          <p:attrName>ppt_x</p:attrName>
                                        </p:attrNameLst>
                                      </p:cBhvr>
                                      <p:tavLst>
                                        <p:tav tm="0">
                                          <p:val>
                                            <p:strVal val="#ppt_x"/>
                                          </p:val>
                                        </p:tav>
                                        <p:tav tm="100000">
                                          <p:val>
                                            <p:strVal val="#ppt_x"/>
                                          </p:val>
                                        </p:tav>
                                      </p:tavLst>
                                    </p:anim>
                                    <p:anim calcmode="lin" valueType="num">
                                      <p:cBhvr>
                                        <p:cTn id="3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par>
                                <p:cTn id="41" presetID="23" presetClass="entr" presetSubtype="16"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1000"/>
                                        <p:tgtEl>
                                          <p:spTgt spid="77"/>
                                        </p:tgtEl>
                                      </p:cBhvr>
                                    </p:animEffect>
                                    <p:anim calcmode="lin" valueType="num">
                                      <p:cBhvr>
                                        <p:cTn id="48" dur="1000" fill="hold"/>
                                        <p:tgtEl>
                                          <p:spTgt spid="77"/>
                                        </p:tgtEl>
                                        <p:attrNameLst>
                                          <p:attrName>ppt_x</p:attrName>
                                        </p:attrNameLst>
                                      </p:cBhvr>
                                      <p:tavLst>
                                        <p:tav tm="0">
                                          <p:val>
                                            <p:strVal val="#ppt_x"/>
                                          </p:val>
                                        </p:tav>
                                        <p:tav tm="100000">
                                          <p:val>
                                            <p:strVal val="#ppt_x"/>
                                          </p:val>
                                        </p:tav>
                                      </p:tavLst>
                                    </p:anim>
                                    <p:anim calcmode="lin" valueType="num">
                                      <p:cBhvr>
                                        <p:cTn id="49" dur="1000" fill="hold"/>
                                        <p:tgtEl>
                                          <p:spTgt spid="7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anim calcmode="lin" valueType="num">
                                      <p:cBhvr>
                                        <p:cTn id="53" dur="1000" fill="hold"/>
                                        <p:tgtEl>
                                          <p:spTgt spid="78"/>
                                        </p:tgtEl>
                                        <p:attrNameLst>
                                          <p:attrName>ppt_x</p:attrName>
                                        </p:attrNameLst>
                                      </p:cBhvr>
                                      <p:tavLst>
                                        <p:tav tm="0">
                                          <p:val>
                                            <p:strVal val="#ppt_x"/>
                                          </p:val>
                                        </p:tav>
                                        <p:tav tm="100000">
                                          <p:val>
                                            <p:strVal val="#ppt_x"/>
                                          </p:val>
                                        </p:tav>
                                      </p:tavLst>
                                    </p:anim>
                                    <p:anim calcmode="lin" valueType="num">
                                      <p:cBhvr>
                                        <p:cTn id="5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down)">
                                      <p:cBhvr>
                                        <p:cTn id="59" dur="500"/>
                                        <p:tgtEl>
                                          <p:spTgt spid="60"/>
                                        </p:tgtEl>
                                      </p:cBhvr>
                                    </p:animEffect>
                                  </p:childTnLst>
                                </p:cTn>
                              </p:par>
                              <p:par>
                                <p:cTn id="60" presetID="23" presetClass="entr" presetSubtype="16"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1000"/>
                                        <p:tgtEl>
                                          <p:spTgt spid="71"/>
                                        </p:tgtEl>
                                      </p:cBhvr>
                                    </p:animEffect>
                                    <p:anim calcmode="lin" valueType="num">
                                      <p:cBhvr>
                                        <p:cTn id="67" dur="1000" fill="hold"/>
                                        <p:tgtEl>
                                          <p:spTgt spid="71"/>
                                        </p:tgtEl>
                                        <p:attrNameLst>
                                          <p:attrName>ppt_x</p:attrName>
                                        </p:attrNameLst>
                                      </p:cBhvr>
                                      <p:tavLst>
                                        <p:tav tm="0">
                                          <p:val>
                                            <p:strVal val="#ppt_x"/>
                                          </p:val>
                                        </p:tav>
                                        <p:tav tm="100000">
                                          <p:val>
                                            <p:strVal val="#ppt_x"/>
                                          </p:val>
                                        </p:tav>
                                      </p:tavLst>
                                    </p:anim>
                                    <p:anim calcmode="lin" valueType="num">
                                      <p:cBhvr>
                                        <p:cTn id="68" dur="1000" fill="hold"/>
                                        <p:tgtEl>
                                          <p:spTgt spid="7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1000"/>
                                        <p:tgtEl>
                                          <p:spTgt spid="76"/>
                                        </p:tgtEl>
                                      </p:cBhvr>
                                    </p:animEffect>
                                    <p:anim calcmode="lin" valueType="num">
                                      <p:cBhvr>
                                        <p:cTn id="72" dur="1000" fill="hold"/>
                                        <p:tgtEl>
                                          <p:spTgt spid="76"/>
                                        </p:tgtEl>
                                        <p:attrNameLst>
                                          <p:attrName>ppt_x</p:attrName>
                                        </p:attrNameLst>
                                      </p:cBhvr>
                                      <p:tavLst>
                                        <p:tav tm="0">
                                          <p:val>
                                            <p:strVal val="#ppt_x"/>
                                          </p:val>
                                        </p:tav>
                                        <p:tav tm="100000">
                                          <p:val>
                                            <p:strVal val="#ppt_x"/>
                                          </p:val>
                                        </p:tav>
                                      </p:tavLst>
                                    </p:anim>
                                    <p:anim calcmode="lin" valueType="num">
                                      <p:cBhvr>
                                        <p:cTn id="73"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wipe(down)">
                                      <p:cBhvr>
                                        <p:cTn id="78" dur="500"/>
                                        <p:tgtEl>
                                          <p:spTgt spid="63"/>
                                        </p:tgtEl>
                                      </p:cBhvr>
                                    </p:animEffect>
                                  </p:childTnLst>
                                </p:cTn>
                              </p:par>
                              <p:par>
                                <p:cTn id="79" presetID="23" presetClass="entr" presetSubtype="16"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p:cTn id="81" dur="500" fill="hold"/>
                                        <p:tgtEl>
                                          <p:spTgt spid="68"/>
                                        </p:tgtEl>
                                        <p:attrNameLst>
                                          <p:attrName>ppt_w</p:attrName>
                                        </p:attrNameLst>
                                      </p:cBhvr>
                                      <p:tavLst>
                                        <p:tav tm="0">
                                          <p:val>
                                            <p:fltVal val="0"/>
                                          </p:val>
                                        </p:tav>
                                        <p:tav tm="100000">
                                          <p:val>
                                            <p:strVal val="#ppt_w"/>
                                          </p:val>
                                        </p:tav>
                                      </p:tavLst>
                                    </p:anim>
                                    <p:anim calcmode="lin" valueType="num">
                                      <p:cBhvr>
                                        <p:cTn id="82" dur="500" fill="hold"/>
                                        <p:tgtEl>
                                          <p:spTgt spid="68"/>
                                        </p:tgtEl>
                                        <p:attrNameLst>
                                          <p:attrName>ppt_h</p:attrName>
                                        </p:attrNameLst>
                                      </p:cBhvr>
                                      <p:tavLst>
                                        <p:tav tm="0">
                                          <p:val>
                                            <p:fltVal val="0"/>
                                          </p:val>
                                        </p:tav>
                                        <p:tav tm="100000">
                                          <p:val>
                                            <p:strVal val="#ppt_h"/>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1000"/>
                                        <p:tgtEl>
                                          <p:spTgt spid="37"/>
                                        </p:tgtEl>
                                      </p:cBhvr>
                                    </p:animEffect>
                                    <p:anim calcmode="lin" valueType="num">
                                      <p:cBhvr>
                                        <p:cTn id="96" dur="1000" fill="hold"/>
                                        <p:tgtEl>
                                          <p:spTgt spid="37"/>
                                        </p:tgtEl>
                                        <p:attrNameLst>
                                          <p:attrName>ppt_x</p:attrName>
                                        </p:attrNameLst>
                                      </p:cBhvr>
                                      <p:tavLst>
                                        <p:tav tm="0">
                                          <p:val>
                                            <p:strVal val="#ppt_x"/>
                                          </p:val>
                                        </p:tav>
                                        <p:tav tm="100000">
                                          <p:val>
                                            <p:strVal val="#ppt_x"/>
                                          </p:val>
                                        </p:tav>
                                      </p:tavLst>
                                    </p:anim>
                                    <p:anim calcmode="lin" valueType="num">
                                      <p:cBhvr>
                                        <p:cTn id="97" dur="1000" fill="hold"/>
                                        <p:tgtEl>
                                          <p:spTgt spid="3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1000"/>
                                        <p:tgtEl>
                                          <p:spTgt spid="38"/>
                                        </p:tgtEl>
                                      </p:cBhvr>
                                    </p:animEffect>
                                    <p:anim calcmode="lin" valueType="num">
                                      <p:cBhvr>
                                        <p:cTn id="101" dur="1000" fill="hold"/>
                                        <p:tgtEl>
                                          <p:spTgt spid="38"/>
                                        </p:tgtEl>
                                        <p:attrNameLst>
                                          <p:attrName>ppt_x</p:attrName>
                                        </p:attrNameLst>
                                      </p:cBhvr>
                                      <p:tavLst>
                                        <p:tav tm="0">
                                          <p:val>
                                            <p:strVal val="#ppt_x"/>
                                          </p:val>
                                        </p:tav>
                                        <p:tav tm="100000">
                                          <p:val>
                                            <p:strVal val="#ppt_x"/>
                                          </p:val>
                                        </p:tav>
                                      </p:tavLst>
                                    </p:anim>
                                    <p:anim calcmode="lin" valueType="num">
                                      <p:cBhvr>
                                        <p:cTn id="10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animEffect transition="in" filter="wipe(down)">
                                      <p:cBhvr>
                                        <p:cTn id="107" dur="500"/>
                                        <p:tgtEl>
                                          <p:spTgt spid="59"/>
                                        </p:tgtEl>
                                      </p:cBhvr>
                                    </p:animEffect>
                                  </p:childTnLst>
                                </p:cTn>
                              </p:par>
                              <p:par>
                                <p:cTn id="108" presetID="23" presetClass="entr" presetSubtype="16" fill="hold" grpId="0" nodeType="withEffect">
                                  <p:stCondLst>
                                    <p:cond delay="0"/>
                                  </p:stCondLst>
                                  <p:childTnLst>
                                    <p:set>
                                      <p:cBhvr>
                                        <p:cTn id="109" dur="1" fill="hold">
                                          <p:stCondLst>
                                            <p:cond delay="0"/>
                                          </p:stCondLst>
                                        </p:cTn>
                                        <p:tgtEl>
                                          <p:spTgt spid="66"/>
                                        </p:tgtEl>
                                        <p:attrNameLst>
                                          <p:attrName>style.visibility</p:attrName>
                                        </p:attrNameLst>
                                      </p:cBhvr>
                                      <p:to>
                                        <p:strVal val="visible"/>
                                      </p:to>
                                    </p:set>
                                    <p:anim calcmode="lin" valueType="num">
                                      <p:cBhvr>
                                        <p:cTn id="110" dur="500" fill="hold"/>
                                        <p:tgtEl>
                                          <p:spTgt spid="66"/>
                                        </p:tgtEl>
                                        <p:attrNameLst>
                                          <p:attrName>ppt_w</p:attrName>
                                        </p:attrNameLst>
                                      </p:cBhvr>
                                      <p:tavLst>
                                        <p:tav tm="0">
                                          <p:val>
                                            <p:fltVal val="0"/>
                                          </p:val>
                                        </p:tav>
                                        <p:tav tm="100000">
                                          <p:val>
                                            <p:strVal val="#ppt_w"/>
                                          </p:val>
                                        </p:tav>
                                      </p:tavLst>
                                    </p:anim>
                                    <p:anim calcmode="lin" valueType="num">
                                      <p:cBhvr>
                                        <p:cTn id="111" dur="500" fill="hold"/>
                                        <p:tgtEl>
                                          <p:spTgt spid="66"/>
                                        </p:tgtEl>
                                        <p:attrNameLst>
                                          <p:attrName>ppt_h</p:attrName>
                                        </p:attrNameLst>
                                      </p:cBhvr>
                                      <p:tavLst>
                                        <p:tav tm="0">
                                          <p:val>
                                            <p:fltVal val="0"/>
                                          </p:val>
                                        </p:tav>
                                        <p:tav tm="100000">
                                          <p:val>
                                            <p:strVal val="#ppt_h"/>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fade">
                                      <p:cBhvr>
                                        <p:cTn id="114" dur="1000"/>
                                        <p:tgtEl>
                                          <p:spTgt spid="79"/>
                                        </p:tgtEl>
                                      </p:cBhvr>
                                    </p:animEffect>
                                    <p:anim calcmode="lin" valueType="num">
                                      <p:cBhvr>
                                        <p:cTn id="115" dur="1000" fill="hold"/>
                                        <p:tgtEl>
                                          <p:spTgt spid="79"/>
                                        </p:tgtEl>
                                        <p:attrNameLst>
                                          <p:attrName>ppt_x</p:attrName>
                                        </p:attrNameLst>
                                      </p:cBhvr>
                                      <p:tavLst>
                                        <p:tav tm="0">
                                          <p:val>
                                            <p:strVal val="#ppt_x"/>
                                          </p:val>
                                        </p:tav>
                                        <p:tav tm="100000">
                                          <p:val>
                                            <p:strVal val="#ppt_x"/>
                                          </p:val>
                                        </p:tav>
                                      </p:tavLst>
                                    </p:anim>
                                    <p:anim calcmode="lin" valueType="num">
                                      <p:cBhvr>
                                        <p:cTn id="116" dur="1000" fill="hold"/>
                                        <p:tgtEl>
                                          <p:spTgt spid="79"/>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80"/>
                                        </p:tgtEl>
                                        <p:attrNameLst>
                                          <p:attrName>style.visibility</p:attrName>
                                        </p:attrNameLst>
                                      </p:cBhvr>
                                      <p:to>
                                        <p:strVal val="visible"/>
                                      </p:to>
                                    </p:set>
                                    <p:animEffect transition="in" filter="fade">
                                      <p:cBhvr>
                                        <p:cTn id="119" dur="1000"/>
                                        <p:tgtEl>
                                          <p:spTgt spid="80"/>
                                        </p:tgtEl>
                                      </p:cBhvr>
                                    </p:animEffect>
                                    <p:anim calcmode="lin" valueType="num">
                                      <p:cBhvr>
                                        <p:cTn id="120" dur="1000" fill="hold"/>
                                        <p:tgtEl>
                                          <p:spTgt spid="80"/>
                                        </p:tgtEl>
                                        <p:attrNameLst>
                                          <p:attrName>ppt_x</p:attrName>
                                        </p:attrNameLst>
                                      </p:cBhvr>
                                      <p:tavLst>
                                        <p:tav tm="0">
                                          <p:val>
                                            <p:strVal val="#ppt_x"/>
                                          </p:val>
                                        </p:tav>
                                        <p:tav tm="100000">
                                          <p:val>
                                            <p:strVal val="#ppt_x"/>
                                          </p:val>
                                        </p:tav>
                                      </p:tavLst>
                                    </p:anim>
                                    <p:anim calcmode="lin" valueType="num">
                                      <p:cBhvr>
                                        <p:cTn id="12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0" grpId="0" animBg="1"/>
      <p:bldP spid="61" grpId="0" animBg="1"/>
      <p:bldP spid="63" grpId="0" animBg="1"/>
      <p:bldP spid="59" grpId="0" animBg="1"/>
      <p:bldP spid="64" grpId="0"/>
      <p:bldP spid="65" grpId="0"/>
      <p:bldP spid="66" grpId="0"/>
      <p:bldP spid="67" grpId="0"/>
      <p:bldP spid="68" grpId="0"/>
      <p:bldP spid="69" grpId="0"/>
      <p:bldP spid="70" grpId="0"/>
      <p:bldP spid="71" grpId="0"/>
      <p:bldP spid="76" grpId="0"/>
      <p:bldP spid="77" grpId="0"/>
      <p:bldP spid="78" grpId="0"/>
      <p:bldP spid="79" grpId="0"/>
      <p:bldP spid="80" grpId="0"/>
      <p:bldP spid="81" grpId="0"/>
      <p:bldP spid="31" grpId="0"/>
      <p:bldP spid="32" grpId="0"/>
      <p:bldP spid="36" grpId="0"/>
      <p:bldP spid="3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iagram"/>
          <p:cNvSpPr/>
          <p:nvPr/>
        </p:nvSpPr>
        <p:spPr>
          <a:xfrm>
            <a:off x="643467" y="2513166"/>
            <a:ext cx="2288555" cy="3673510"/>
          </a:xfrm>
          <a:prstGeom prst="round2DiagRect">
            <a:avLst>
              <a:gd name="adj1" fmla="val 34888"/>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Number"/>
          <p:cNvSpPr>
            <a:spLocks noChangeArrowheads="1"/>
          </p:cNvSpPr>
          <p:nvPr/>
        </p:nvSpPr>
        <p:spPr bwMode="auto">
          <a:xfrm>
            <a:off x="2063452" y="2696123"/>
            <a:ext cx="696158" cy="71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60704">
              <a:spcAft>
                <a:spcPts val="600"/>
              </a:spcAft>
              <a:defRPr/>
            </a:pPr>
            <a:r>
              <a:rPr lang="en-US" altLang="en-US" sz="4640" b="1" kern="0">
                <a:solidFill>
                  <a:srgbClr val="F3F3F3"/>
                </a:solidFill>
                <a:latin typeface="Lato Black" panose="020F0A02020204030203" pitchFamily="34" charset="0"/>
                <a:ea typeface="+mn-ea"/>
                <a:cs typeface="+mn-cs"/>
              </a:rPr>
              <a:t>01</a:t>
            </a:r>
            <a:endParaRPr kumimoji="0" lang="en-US" altLang="en-US" sz="4000" b="0" i="0" u="none" strike="noStrike" kern="0" cap="none" spc="0" normalizeH="0" baseline="0" noProof="0">
              <a:ln>
                <a:noFill/>
              </a:ln>
              <a:solidFill>
                <a:schemeClr val="tx1"/>
              </a:solidFill>
              <a:effectLst/>
              <a:uLnTx/>
              <a:uFillTx/>
              <a:latin typeface="Lato Black" panose="020F0A02020204030203" pitchFamily="34" charset="0"/>
            </a:endParaRPr>
          </a:p>
        </p:txBody>
      </p:sp>
      <p:sp>
        <p:nvSpPr>
          <p:cNvPr id="3" name="Icon"/>
          <p:cNvSpPr/>
          <p:nvPr/>
        </p:nvSpPr>
        <p:spPr>
          <a:xfrm>
            <a:off x="2941348" y="2730770"/>
            <a:ext cx="836984" cy="6346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56" name="Title"/>
          <p:cNvSpPr txBox="1"/>
          <p:nvPr/>
        </p:nvSpPr>
        <p:spPr>
          <a:xfrm>
            <a:off x="684301" y="3392392"/>
            <a:ext cx="1379151" cy="342273"/>
          </a:xfrm>
          <a:prstGeom prst="rect">
            <a:avLst/>
          </a:prstGeom>
          <a:noFill/>
        </p:spPr>
        <p:txBody>
          <a:bodyPr wrap="square" rtlCol="0">
            <a:spAutoFit/>
          </a:bodyPr>
          <a:lstStyle/>
          <a:p>
            <a:pPr algn="ctr" defTabSz="1060704">
              <a:spcAft>
                <a:spcPts val="600"/>
              </a:spcAft>
              <a:defRPr/>
            </a:pPr>
            <a:r>
              <a:rPr lang="en-US" sz="1624" kern="0" cap="all" spc="116">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assign</a:t>
            </a:r>
            <a:endParaRPr kumimoji="0" lang="en-US" sz="1400" b="0" i="0" u="none" strike="noStrike" kern="0" cap="all" spc="100" normalizeH="0" baseline="0" noProof="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57" name="Subtitle Text"/>
          <p:cNvSpPr txBox="1"/>
          <p:nvPr/>
        </p:nvSpPr>
        <p:spPr>
          <a:xfrm>
            <a:off x="708292" y="3697804"/>
            <a:ext cx="2101373" cy="2479221"/>
          </a:xfrm>
          <a:prstGeom prst="rect">
            <a:avLst/>
          </a:prstGeom>
          <a:noFill/>
        </p:spPr>
        <p:txBody>
          <a:bodyPr wrap="square" rtlCol="0">
            <a:spAutoFit/>
          </a:bodyPr>
          <a:lstStyle/>
          <a:p>
            <a:pPr defTabSz="1060704">
              <a:spcAft>
                <a:spcPts val="600"/>
              </a:spcAft>
            </a:pPr>
            <a:r>
              <a:rPr lang="en-US" sz="1392" kern="0" spc="348">
                <a:solidFill>
                  <a:schemeClr val="tx2"/>
                </a:solidFill>
                <a:effectLst>
                  <a:outerShdw blurRad="50800" dist="38100" dir="2700000" algn="tl" rotWithShape="0">
                    <a:prstClr val="black">
                      <a:alpha val="40000"/>
                    </a:prstClr>
                  </a:outerShdw>
                </a:effectLst>
                <a:latin typeface="+mn-lt"/>
                <a:ea typeface="+mn-ea"/>
                <a:cs typeface="+mn-cs"/>
              </a:rPr>
              <a:t>International Jurisdictional Director will assign a International Vice President to the case in an attempt to resolve it at an International Level.</a:t>
            </a:r>
            <a:endParaRPr lang="en-US" sz="1200" kern="0" spc="300">
              <a:solidFill>
                <a:schemeClr val="tx2"/>
              </a:solidFill>
              <a:effectLst>
                <a:outerShdw blurRad="50800" dist="38100" dir="2700000" algn="tl" rotWithShape="0">
                  <a:prstClr val="black">
                    <a:alpha val="40000"/>
                  </a:prstClr>
                </a:outerShdw>
              </a:effectLst>
            </a:endParaRPr>
          </a:p>
        </p:txBody>
      </p:sp>
      <p:sp>
        <p:nvSpPr>
          <p:cNvPr id="76" name="Diagram"/>
          <p:cNvSpPr/>
          <p:nvPr/>
        </p:nvSpPr>
        <p:spPr>
          <a:xfrm>
            <a:off x="4486346" y="2513166"/>
            <a:ext cx="2288555" cy="3673510"/>
          </a:xfrm>
          <a:prstGeom prst="round2DiagRect">
            <a:avLst>
              <a:gd name="adj1" fmla="val 34888"/>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Number"/>
          <p:cNvSpPr>
            <a:spLocks noChangeArrowheads="1"/>
          </p:cNvSpPr>
          <p:nvPr/>
        </p:nvSpPr>
        <p:spPr bwMode="auto">
          <a:xfrm>
            <a:off x="5906331" y="2696123"/>
            <a:ext cx="696158" cy="71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60704">
              <a:spcAft>
                <a:spcPts val="600"/>
              </a:spcAft>
              <a:defRPr/>
            </a:pPr>
            <a:r>
              <a:rPr lang="en-US" altLang="en-US" sz="4640" b="1" kern="0">
                <a:solidFill>
                  <a:srgbClr val="F3F3F3"/>
                </a:solidFill>
                <a:latin typeface="Lato Black" panose="020F0A02020204030203" pitchFamily="34" charset="0"/>
                <a:ea typeface="+mn-ea"/>
                <a:cs typeface="+mn-cs"/>
              </a:rPr>
              <a:t>02</a:t>
            </a:r>
            <a:endParaRPr kumimoji="0" lang="en-US" altLang="en-US" sz="4000" b="0" i="0" u="none" strike="noStrike" kern="0" cap="none" spc="0" normalizeH="0" baseline="0" noProof="0">
              <a:ln>
                <a:noFill/>
              </a:ln>
              <a:solidFill>
                <a:schemeClr val="tx1"/>
              </a:solidFill>
              <a:effectLst/>
              <a:uLnTx/>
              <a:uFillTx/>
              <a:latin typeface="Lato Black" panose="020F0A02020204030203" pitchFamily="34" charset="0"/>
            </a:endParaRPr>
          </a:p>
        </p:txBody>
      </p:sp>
      <p:sp>
        <p:nvSpPr>
          <p:cNvPr id="78" name="Icon"/>
          <p:cNvSpPr/>
          <p:nvPr/>
        </p:nvSpPr>
        <p:spPr>
          <a:xfrm>
            <a:off x="6784227" y="2730770"/>
            <a:ext cx="836984" cy="6346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79" name="Title"/>
          <p:cNvSpPr txBox="1"/>
          <p:nvPr/>
        </p:nvSpPr>
        <p:spPr>
          <a:xfrm>
            <a:off x="4527180" y="3392392"/>
            <a:ext cx="2075309" cy="342273"/>
          </a:xfrm>
          <a:prstGeom prst="rect">
            <a:avLst/>
          </a:prstGeom>
          <a:noFill/>
        </p:spPr>
        <p:txBody>
          <a:bodyPr wrap="square" rtlCol="0">
            <a:spAutoFit/>
          </a:bodyPr>
          <a:lstStyle/>
          <a:p>
            <a:pPr algn="ctr" defTabSz="1060704">
              <a:spcAft>
                <a:spcPts val="600"/>
              </a:spcAft>
              <a:defRPr/>
            </a:pPr>
            <a:r>
              <a:rPr lang="en-US" sz="1624" kern="0" cap="all" spc="116">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Notification</a:t>
            </a:r>
            <a:endParaRPr kumimoji="0" lang="en-US" sz="1400" b="0" i="0" u="none" strike="noStrike" kern="0" cap="all" spc="100" normalizeH="0" baseline="0" noProof="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80" name="Subtitle Text"/>
          <p:cNvSpPr txBox="1"/>
          <p:nvPr/>
        </p:nvSpPr>
        <p:spPr>
          <a:xfrm>
            <a:off x="4551171" y="3697804"/>
            <a:ext cx="2101373" cy="2048052"/>
          </a:xfrm>
          <a:prstGeom prst="rect">
            <a:avLst/>
          </a:prstGeom>
          <a:noFill/>
        </p:spPr>
        <p:txBody>
          <a:bodyPr wrap="square" rtlCol="0">
            <a:spAutoFit/>
          </a:bodyPr>
          <a:lstStyle/>
          <a:p>
            <a:pPr defTabSz="1060704">
              <a:spcAft>
                <a:spcPts val="600"/>
              </a:spcAft>
            </a:pPr>
            <a:r>
              <a:rPr lang="en-US" sz="1392" kern="0" spc="348">
                <a:solidFill>
                  <a:schemeClr val="tx2"/>
                </a:solidFill>
                <a:effectLst>
                  <a:outerShdw blurRad="50800" dist="38100" dir="2700000" algn="tl" rotWithShape="0">
                    <a:prstClr val="black">
                      <a:alpha val="40000"/>
                    </a:prstClr>
                  </a:outerShdw>
                </a:effectLst>
                <a:latin typeface="+mn-lt"/>
                <a:ea typeface="+mn-ea"/>
                <a:cs typeface="+mn-cs"/>
              </a:rPr>
              <a:t>Notification sent to the other International notifying them of the dispute and who we have assigned to the dispute.</a:t>
            </a:r>
            <a:endParaRPr kumimoji="0" lang="en-US" sz="1200" b="0" i="0" u="none" strike="noStrike" kern="0" cap="none" spc="300" normalizeH="0" baseline="0" noProof="0">
              <a:ln>
                <a:noFill/>
              </a:ln>
              <a:solidFill>
                <a:schemeClr val="tx2"/>
              </a:solidFill>
              <a:effectLst>
                <a:outerShdw blurRad="50800" dist="38100" dir="2700000" algn="tl" rotWithShape="0">
                  <a:prstClr val="black">
                    <a:alpha val="40000"/>
                  </a:prstClr>
                </a:outerShdw>
              </a:effectLst>
              <a:uLnTx/>
              <a:uFillTx/>
            </a:endParaRPr>
          </a:p>
        </p:txBody>
      </p:sp>
      <p:sp>
        <p:nvSpPr>
          <p:cNvPr id="82" name="Diagram"/>
          <p:cNvSpPr/>
          <p:nvPr/>
        </p:nvSpPr>
        <p:spPr>
          <a:xfrm>
            <a:off x="8413669" y="2513166"/>
            <a:ext cx="2288555" cy="3673510"/>
          </a:xfrm>
          <a:prstGeom prst="round2DiagRect">
            <a:avLst>
              <a:gd name="adj1" fmla="val 34888"/>
              <a:gd name="adj2" fmla="val 0"/>
            </a:avLst>
          </a:prstGeom>
          <a:gradFill>
            <a:gsLst>
              <a:gs pos="51000">
                <a:srgbClr val="DFDF13">
                  <a:alpha val="0"/>
                </a:srgbClr>
              </a:gs>
              <a:gs pos="0">
                <a:srgbClr val="DFDF13">
                  <a:alpha val="9000"/>
                </a:srgbClr>
              </a:gs>
            </a:gsLst>
            <a:lin ang="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Number"/>
          <p:cNvSpPr>
            <a:spLocks noChangeArrowheads="1"/>
          </p:cNvSpPr>
          <p:nvPr/>
        </p:nvSpPr>
        <p:spPr bwMode="auto">
          <a:xfrm>
            <a:off x="9833654" y="2696123"/>
            <a:ext cx="696158" cy="71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60704">
              <a:spcAft>
                <a:spcPts val="600"/>
              </a:spcAft>
              <a:defRPr/>
            </a:pPr>
            <a:r>
              <a:rPr lang="en-US" altLang="en-US" sz="4640" b="1" kern="0">
                <a:solidFill>
                  <a:srgbClr val="FFC000"/>
                </a:solidFill>
                <a:latin typeface="Lato Black" panose="020F0A02020204030203" pitchFamily="34" charset="0"/>
                <a:ea typeface="+mn-ea"/>
                <a:cs typeface="+mn-cs"/>
              </a:rPr>
              <a:t>03</a:t>
            </a:r>
            <a:endParaRPr kumimoji="0" lang="en-US" altLang="en-US" sz="4000" b="0" i="0" u="none" strike="noStrike" kern="0" cap="none" spc="0" normalizeH="0" baseline="0" noProof="0">
              <a:ln>
                <a:noFill/>
              </a:ln>
              <a:solidFill>
                <a:srgbClr val="FFC000"/>
              </a:solidFill>
              <a:effectLst/>
              <a:uLnTx/>
              <a:uFillTx/>
              <a:latin typeface="Lato Black" panose="020F0A02020204030203" pitchFamily="34" charset="0"/>
            </a:endParaRPr>
          </a:p>
        </p:txBody>
      </p:sp>
      <p:sp>
        <p:nvSpPr>
          <p:cNvPr id="84" name="Icon"/>
          <p:cNvSpPr/>
          <p:nvPr/>
        </p:nvSpPr>
        <p:spPr>
          <a:xfrm>
            <a:off x="10711549" y="2730770"/>
            <a:ext cx="836984" cy="6346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accent1"/>
              </a:solidFill>
              <a:effectLst/>
              <a:uLnTx/>
              <a:uFillTx/>
            </a:endParaRPr>
          </a:p>
        </p:txBody>
      </p:sp>
      <p:sp>
        <p:nvSpPr>
          <p:cNvPr id="85" name="Title"/>
          <p:cNvSpPr txBox="1"/>
          <p:nvPr/>
        </p:nvSpPr>
        <p:spPr>
          <a:xfrm>
            <a:off x="8454503" y="3392391"/>
            <a:ext cx="1379151" cy="342273"/>
          </a:xfrm>
          <a:prstGeom prst="rect">
            <a:avLst/>
          </a:prstGeom>
          <a:noFill/>
        </p:spPr>
        <p:txBody>
          <a:bodyPr wrap="square" rtlCol="0">
            <a:spAutoFit/>
          </a:bodyPr>
          <a:lstStyle/>
          <a:p>
            <a:pPr algn="ctr" defTabSz="1060704">
              <a:spcAft>
                <a:spcPts val="600"/>
              </a:spcAft>
              <a:defRPr/>
            </a:pPr>
            <a:r>
              <a:rPr lang="en-US" sz="1624" kern="0" cap="all" spc="116">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resolve</a:t>
            </a:r>
            <a:endParaRPr kumimoji="0" lang="en-US" sz="1400" b="0" i="0" u="none" strike="noStrike" kern="0" cap="all" spc="100" normalizeH="0" baseline="0" noProof="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86" name="Subtitle Text"/>
          <p:cNvSpPr txBox="1"/>
          <p:nvPr/>
        </p:nvSpPr>
        <p:spPr>
          <a:xfrm>
            <a:off x="8478494" y="3697804"/>
            <a:ext cx="2101373" cy="2048052"/>
          </a:xfrm>
          <a:prstGeom prst="rect">
            <a:avLst/>
          </a:prstGeom>
          <a:noFill/>
        </p:spPr>
        <p:txBody>
          <a:bodyPr wrap="square" rtlCol="0">
            <a:spAutoFit/>
          </a:bodyPr>
          <a:lstStyle/>
          <a:p>
            <a:pPr defTabSz="1060704">
              <a:spcAft>
                <a:spcPts val="600"/>
              </a:spcAft>
            </a:pPr>
            <a:r>
              <a:rPr lang="en-US" sz="1392" kern="0" spc="348">
                <a:solidFill>
                  <a:schemeClr val="tx2"/>
                </a:solidFill>
                <a:effectLst>
                  <a:outerShdw blurRad="50800" dist="38100" dir="2700000" algn="tl" rotWithShape="0">
                    <a:prstClr val="black">
                      <a:alpha val="40000"/>
                    </a:prstClr>
                  </a:outerShdw>
                </a:effectLst>
                <a:latin typeface="+mn-lt"/>
                <a:ea typeface="+mn-ea"/>
                <a:cs typeface="+mn-cs"/>
              </a:rPr>
              <a:t>In turn the other International assigns a Rep. to work with our V.P. to come to a resolve.</a:t>
            </a: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200" b="0" i="0" u="none" strike="noStrike" kern="0" cap="none" spc="300" normalizeH="0" baseline="0" noProof="0">
              <a:ln>
                <a:noFill/>
              </a:ln>
              <a:solidFill>
                <a:schemeClr val="tx2"/>
              </a:solidFill>
              <a:effectLst>
                <a:outerShdw blurRad="50800" dist="38100" dir="2700000" algn="tl" rotWithShape="0">
                  <a:prstClr val="black">
                    <a:alpha val="40000"/>
                  </a:prstClr>
                </a:outerShdw>
              </a:effectLst>
              <a:uLnTx/>
              <a:uFillTx/>
            </a:endParaRPr>
          </a:p>
        </p:txBody>
      </p:sp>
      <p:sp>
        <p:nvSpPr>
          <p:cNvPr id="24" name="Page Title"/>
          <p:cNvSpPr txBox="1"/>
          <p:nvPr/>
        </p:nvSpPr>
        <p:spPr>
          <a:xfrm>
            <a:off x="1605596" y="671322"/>
            <a:ext cx="8418923" cy="682684"/>
          </a:xfrm>
          <a:prstGeom prst="rect">
            <a:avLst/>
          </a:prstGeom>
          <a:noFill/>
        </p:spPr>
        <p:txBody>
          <a:bodyPr wrap="square" rtlCol="0">
            <a:spAutoFit/>
          </a:bodyPr>
          <a:lstStyle/>
          <a:p>
            <a:pPr algn="ctr" defTabSz="1060704">
              <a:spcAft>
                <a:spcPts val="600"/>
              </a:spcAft>
            </a:pPr>
            <a:r>
              <a:rPr lang="en-US" sz="3712" kern="0" cap="all" spc="580">
                <a:solidFill>
                  <a:schemeClr val="tx2"/>
                </a:solidFill>
                <a:effectLst>
                  <a:outerShdw blurRad="50800" dist="38100" dir="2700000" algn="tl" rotWithShape="0">
                    <a:prstClr val="black">
                      <a:alpha val="40000"/>
                    </a:prstClr>
                  </a:outerShdw>
                </a:effectLst>
                <a:latin typeface="Lato Black" panose="020F0A02020204030203" pitchFamily="34" charset="0"/>
                <a:ea typeface="+mn-ea"/>
                <a:cs typeface="+mn-cs"/>
              </a:rPr>
              <a:t>Procedures</a:t>
            </a:r>
            <a:endParaRPr lang="en-US" sz="3200" kern="0" cap="all" spc="500">
              <a:solidFill>
                <a:schemeClr val="tx2"/>
              </a:solidFill>
              <a:effectLst>
                <a:outerShdw blurRad="50800" dist="38100" dir="2700000" algn="tl" rotWithShape="0">
                  <a:prstClr val="black">
                    <a:alpha val="40000"/>
                  </a:prstClr>
                </a:outerShdw>
              </a:effectLst>
              <a:latin typeface="Lato Black" panose="020F0A02020204030203" pitchFamily="34" charset="0"/>
            </a:endParaRPr>
          </a:p>
        </p:txBody>
      </p:sp>
      <p:sp>
        <p:nvSpPr>
          <p:cNvPr id="26" name="Subtitle Text"/>
          <p:cNvSpPr txBox="1"/>
          <p:nvPr/>
        </p:nvSpPr>
        <p:spPr>
          <a:xfrm>
            <a:off x="2767515" y="1484046"/>
            <a:ext cx="6040256" cy="538961"/>
          </a:xfrm>
          <a:prstGeom prst="rect">
            <a:avLst/>
          </a:prstGeom>
          <a:noFill/>
        </p:spPr>
        <p:txBody>
          <a:bodyPr wrap="square" rtlCol="0">
            <a:spAutoFit/>
          </a:bodyPr>
          <a:lstStyle/>
          <a:p>
            <a:pPr algn="ctr" defTabSz="1060704">
              <a:spcAft>
                <a:spcPts val="600"/>
              </a:spcAft>
            </a:pPr>
            <a:r>
              <a:rPr lang="en-US" sz="2784" kern="0">
                <a:solidFill>
                  <a:srgbClr val="979797"/>
                </a:solidFill>
                <a:effectLst>
                  <a:outerShdw blurRad="50800" dist="38100" dir="2700000" algn="tl" rotWithShape="0">
                    <a:prstClr val="black">
                      <a:alpha val="40000"/>
                    </a:prstClr>
                  </a:outerShdw>
                </a:effectLst>
                <a:latin typeface="+mn-lt"/>
                <a:ea typeface="+mn-ea"/>
                <a:cs typeface="+mn-cs"/>
              </a:rPr>
              <a:t>- If Dispute has Merit - </a:t>
            </a:r>
            <a:endParaRPr lang="en-US" sz="2400" kern="0">
              <a:solidFill>
                <a:srgbClr val="404040"/>
              </a:solidFill>
              <a:effectLst>
                <a:outerShdw blurRad="50800" dist="38100" dir="2700000" algn="tl" rotWithShape="0">
                  <a:prstClr val="black">
                    <a:alpha val="40000"/>
                  </a:prst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769" y="2834523"/>
            <a:ext cx="427193" cy="42719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723" y="2870204"/>
            <a:ext cx="427193" cy="42719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4881" y="2794937"/>
            <a:ext cx="619801" cy="619801"/>
          </a:xfrm>
          <a:prstGeom prst="rect">
            <a:avLst/>
          </a:prstGeom>
        </p:spPr>
      </p:pic>
    </p:spTree>
    <p:extLst>
      <p:ext uri="{BB962C8B-B14F-4D97-AF65-F5344CB8AC3E}">
        <p14:creationId xmlns:p14="http://schemas.microsoft.com/office/powerpoint/2010/main" val="203606974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3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900" decel="100000" fill="hold"/>
                                        <p:tgtEl>
                                          <p:spTgt spid="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750" fill="hold"/>
                                        <p:tgtEl>
                                          <p:spTgt spid="56"/>
                                        </p:tgtEl>
                                        <p:attrNameLst>
                                          <p:attrName>ppt_x</p:attrName>
                                        </p:attrNameLst>
                                      </p:cBhvr>
                                      <p:tavLst>
                                        <p:tav tm="0">
                                          <p:val>
                                            <p:strVal val="#ppt_x"/>
                                          </p:val>
                                        </p:tav>
                                        <p:tav tm="100000">
                                          <p:val>
                                            <p:strVal val="#ppt_x"/>
                                          </p:val>
                                        </p:tav>
                                      </p:tavLst>
                                    </p:anim>
                                    <p:anim calcmode="lin" valueType="num">
                                      <p:cBhvr additive="base">
                                        <p:cTn id="42" dur="750" fill="hold"/>
                                        <p:tgtEl>
                                          <p:spTgt spid="5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750" fill="hold"/>
                                        <p:tgtEl>
                                          <p:spTgt spid="57"/>
                                        </p:tgtEl>
                                        <p:attrNameLst>
                                          <p:attrName>ppt_x</p:attrName>
                                        </p:attrNameLst>
                                      </p:cBhvr>
                                      <p:tavLst>
                                        <p:tav tm="0">
                                          <p:val>
                                            <p:strVal val="#ppt_x"/>
                                          </p:val>
                                        </p:tav>
                                        <p:tav tm="100000">
                                          <p:val>
                                            <p:strVal val="#ppt_x"/>
                                          </p:val>
                                        </p:tav>
                                      </p:tavLst>
                                    </p:anim>
                                    <p:anim calcmode="lin" valueType="num">
                                      <p:cBhvr additive="base">
                                        <p:cTn id="46"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strips(downLeft)">
                                      <p:cBhvr>
                                        <p:cTn id="51" dur="500"/>
                                        <p:tgtEl>
                                          <p:spTgt spid="76"/>
                                        </p:tgtEl>
                                      </p:cBhvr>
                                    </p:animEffect>
                                  </p:childTnLst>
                                </p:cTn>
                              </p:par>
                              <p:par>
                                <p:cTn id="52" presetID="37" presetClass="entr" presetSubtype="0" fill="hold" grpId="0"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1000"/>
                                        <p:tgtEl>
                                          <p:spTgt spid="78"/>
                                        </p:tgtEl>
                                      </p:cBhvr>
                                    </p:animEffect>
                                    <p:anim calcmode="lin" valueType="num">
                                      <p:cBhvr>
                                        <p:cTn id="55" dur="1000" fill="hold"/>
                                        <p:tgtEl>
                                          <p:spTgt spid="78"/>
                                        </p:tgtEl>
                                        <p:attrNameLst>
                                          <p:attrName>ppt_x</p:attrName>
                                        </p:attrNameLst>
                                      </p:cBhvr>
                                      <p:tavLst>
                                        <p:tav tm="0">
                                          <p:val>
                                            <p:strVal val="#ppt_x"/>
                                          </p:val>
                                        </p:tav>
                                        <p:tav tm="100000">
                                          <p:val>
                                            <p:strVal val="#ppt_x"/>
                                          </p:val>
                                        </p:tav>
                                      </p:tavLst>
                                    </p:anim>
                                    <p:anim calcmode="lin" valueType="num">
                                      <p:cBhvr>
                                        <p:cTn id="56" dur="900" decel="100000" fill="hold"/>
                                        <p:tgtEl>
                                          <p:spTgt spid="78"/>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par>
                                <p:cTn id="58" presetID="37"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900" decel="100000" fill="hold"/>
                                        <p:tgtEl>
                                          <p:spTgt spid="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0"/>
                                        <p:tgtEl>
                                          <p:spTgt spid="77"/>
                                        </p:tgtEl>
                                      </p:cBhvr>
                                    </p:animEffect>
                                    <p:anim calcmode="lin" valueType="num">
                                      <p:cBhvr>
                                        <p:cTn id="67" dur="1000" fill="hold"/>
                                        <p:tgtEl>
                                          <p:spTgt spid="77"/>
                                        </p:tgtEl>
                                        <p:attrNameLst>
                                          <p:attrName>ppt_x</p:attrName>
                                        </p:attrNameLst>
                                      </p:cBhvr>
                                      <p:tavLst>
                                        <p:tav tm="0">
                                          <p:val>
                                            <p:strVal val="#ppt_x"/>
                                          </p:val>
                                        </p:tav>
                                        <p:tav tm="100000">
                                          <p:val>
                                            <p:strVal val="#ppt_x"/>
                                          </p:val>
                                        </p:tav>
                                      </p:tavLst>
                                    </p:anim>
                                    <p:anim calcmode="lin" valueType="num">
                                      <p:cBhvr>
                                        <p:cTn id="68" dur="1000" fill="hold"/>
                                        <p:tgtEl>
                                          <p:spTgt spid="77"/>
                                        </p:tgtEl>
                                        <p:attrNameLst>
                                          <p:attrName>ppt_y</p:attrName>
                                        </p:attrNameLst>
                                      </p:cBhvr>
                                      <p:tavLst>
                                        <p:tav tm="0">
                                          <p:val>
                                            <p:strVal val="#ppt_y+.1"/>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additive="base">
                                        <p:cTn id="71" dur="750" fill="hold"/>
                                        <p:tgtEl>
                                          <p:spTgt spid="79"/>
                                        </p:tgtEl>
                                        <p:attrNameLst>
                                          <p:attrName>ppt_x</p:attrName>
                                        </p:attrNameLst>
                                      </p:cBhvr>
                                      <p:tavLst>
                                        <p:tav tm="0">
                                          <p:val>
                                            <p:strVal val="#ppt_x"/>
                                          </p:val>
                                        </p:tav>
                                        <p:tav tm="100000">
                                          <p:val>
                                            <p:strVal val="#ppt_x"/>
                                          </p:val>
                                        </p:tav>
                                      </p:tavLst>
                                    </p:anim>
                                    <p:anim calcmode="lin" valueType="num">
                                      <p:cBhvr additive="base">
                                        <p:cTn id="72" dur="750" fill="hold"/>
                                        <p:tgtEl>
                                          <p:spTgt spid="7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anim calcmode="lin" valueType="num">
                                      <p:cBhvr additive="base">
                                        <p:cTn id="75" dur="750" fill="hold"/>
                                        <p:tgtEl>
                                          <p:spTgt spid="80"/>
                                        </p:tgtEl>
                                        <p:attrNameLst>
                                          <p:attrName>ppt_x</p:attrName>
                                        </p:attrNameLst>
                                      </p:cBhvr>
                                      <p:tavLst>
                                        <p:tav tm="0">
                                          <p:val>
                                            <p:strVal val="#ppt_x"/>
                                          </p:val>
                                        </p:tav>
                                        <p:tav tm="100000">
                                          <p:val>
                                            <p:strVal val="#ppt_x"/>
                                          </p:val>
                                        </p:tav>
                                      </p:tavLst>
                                    </p:anim>
                                    <p:anim calcmode="lin" valueType="num">
                                      <p:cBhvr additive="base">
                                        <p:cTn id="76"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strips(downLeft)">
                                      <p:cBhvr>
                                        <p:cTn id="81" dur="500"/>
                                        <p:tgtEl>
                                          <p:spTgt spid="82"/>
                                        </p:tgtEl>
                                      </p:cBhvr>
                                    </p:animEffect>
                                  </p:childTnLst>
                                </p:cTn>
                              </p:par>
                              <p:par>
                                <p:cTn id="82" presetID="37" presetClass="entr" presetSubtype="0" fill="hold" grpId="0" nodeType="withEffect">
                                  <p:stCondLst>
                                    <p:cond delay="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1000"/>
                                        <p:tgtEl>
                                          <p:spTgt spid="84"/>
                                        </p:tgtEl>
                                      </p:cBhvr>
                                    </p:animEffect>
                                    <p:anim calcmode="lin" valueType="num">
                                      <p:cBhvr>
                                        <p:cTn id="85" dur="1000" fill="hold"/>
                                        <p:tgtEl>
                                          <p:spTgt spid="84"/>
                                        </p:tgtEl>
                                        <p:attrNameLst>
                                          <p:attrName>ppt_x</p:attrName>
                                        </p:attrNameLst>
                                      </p:cBhvr>
                                      <p:tavLst>
                                        <p:tav tm="0">
                                          <p:val>
                                            <p:strVal val="#ppt_x"/>
                                          </p:val>
                                        </p:tav>
                                        <p:tav tm="100000">
                                          <p:val>
                                            <p:strVal val="#ppt_x"/>
                                          </p:val>
                                        </p:tav>
                                      </p:tavLst>
                                    </p:anim>
                                    <p:anim calcmode="lin" valueType="num">
                                      <p:cBhvr>
                                        <p:cTn id="86" dur="900" decel="100000" fill="hold"/>
                                        <p:tgtEl>
                                          <p:spTgt spid="84"/>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88" presetID="37" presetClass="entr" presetSubtype="0" fill="hold"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900" decel="100000" fill="hold"/>
                                        <p:tgtEl>
                                          <p:spTgt spid="9"/>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fade">
                                      <p:cBhvr>
                                        <p:cTn id="96" dur="1000"/>
                                        <p:tgtEl>
                                          <p:spTgt spid="83"/>
                                        </p:tgtEl>
                                      </p:cBhvr>
                                    </p:animEffect>
                                    <p:anim calcmode="lin" valueType="num">
                                      <p:cBhvr>
                                        <p:cTn id="97" dur="1000" fill="hold"/>
                                        <p:tgtEl>
                                          <p:spTgt spid="83"/>
                                        </p:tgtEl>
                                        <p:attrNameLst>
                                          <p:attrName>ppt_x</p:attrName>
                                        </p:attrNameLst>
                                      </p:cBhvr>
                                      <p:tavLst>
                                        <p:tav tm="0">
                                          <p:val>
                                            <p:strVal val="#ppt_x"/>
                                          </p:val>
                                        </p:tav>
                                        <p:tav tm="100000">
                                          <p:val>
                                            <p:strVal val="#ppt_x"/>
                                          </p:val>
                                        </p:tav>
                                      </p:tavLst>
                                    </p:anim>
                                    <p:anim calcmode="lin" valueType="num">
                                      <p:cBhvr>
                                        <p:cTn id="98" dur="1000" fill="hold"/>
                                        <p:tgtEl>
                                          <p:spTgt spid="83"/>
                                        </p:tgtEl>
                                        <p:attrNameLst>
                                          <p:attrName>ppt_y</p:attrName>
                                        </p:attrNameLst>
                                      </p:cBhvr>
                                      <p:tavLst>
                                        <p:tav tm="0">
                                          <p:val>
                                            <p:strVal val="#ppt_y+.1"/>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anim calcmode="lin" valueType="num">
                                      <p:cBhvr additive="base">
                                        <p:cTn id="101" dur="750" fill="hold"/>
                                        <p:tgtEl>
                                          <p:spTgt spid="85"/>
                                        </p:tgtEl>
                                        <p:attrNameLst>
                                          <p:attrName>ppt_x</p:attrName>
                                        </p:attrNameLst>
                                      </p:cBhvr>
                                      <p:tavLst>
                                        <p:tav tm="0">
                                          <p:val>
                                            <p:strVal val="#ppt_x"/>
                                          </p:val>
                                        </p:tav>
                                        <p:tav tm="100000">
                                          <p:val>
                                            <p:strVal val="#ppt_x"/>
                                          </p:val>
                                        </p:tav>
                                      </p:tavLst>
                                    </p:anim>
                                    <p:anim calcmode="lin" valueType="num">
                                      <p:cBhvr additive="base">
                                        <p:cTn id="102" dur="750" fill="hold"/>
                                        <p:tgtEl>
                                          <p:spTgt spid="8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6"/>
                                        </p:tgtEl>
                                        <p:attrNameLst>
                                          <p:attrName>style.visibility</p:attrName>
                                        </p:attrNameLst>
                                      </p:cBhvr>
                                      <p:to>
                                        <p:strVal val="visible"/>
                                      </p:to>
                                    </p:set>
                                    <p:anim calcmode="lin" valueType="num">
                                      <p:cBhvr additive="base">
                                        <p:cTn id="105" dur="750" fill="hold"/>
                                        <p:tgtEl>
                                          <p:spTgt spid="86"/>
                                        </p:tgtEl>
                                        <p:attrNameLst>
                                          <p:attrName>ppt_x</p:attrName>
                                        </p:attrNameLst>
                                      </p:cBhvr>
                                      <p:tavLst>
                                        <p:tav tm="0">
                                          <p:val>
                                            <p:strVal val="#ppt_x"/>
                                          </p:val>
                                        </p:tav>
                                        <p:tav tm="100000">
                                          <p:val>
                                            <p:strVal val="#ppt_x"/>
                                          </p:val>
                                        </p:tav>
                                      </p:tavLst>
                                    </p:anim>
                                    <p:anim calcmode="lin" valueType="num">
                                      <p:cBhvr additive="base">
                                        <p:cTn id="106"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p:bldP spid="3" grpId="0" animBg="1"/>
      <p:bldP spid="56" grpId="0"/>
      <p:bldP spid="57" grpId="0"/>
      <p:bldP spid="76" grpId="0" animBg="1"/>
      <p:bldP spid="77" grpId="0"/>
      <p:bldP spid="78" grpId="0" animBg="1"/>
      <p:bldP spid="79" grpId="0"/>
      <p:bldP spid="80" grpId="0"/>
      <p:bldP spid="82" grpId="0" animBg="1"/>
      <p:bldP spid="83" grpId="0"/>
      <p:bldP spid="84" grpId="0" animBg="1"/>
      <p:bldP spid="85" grpId="0"/>
      <p:bldP spid="86" grpId="0"/>
      <p:bldP spid="24"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7A18EF-80D7-BB7D-E0EC-F90A000C1F9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rPr>
              <a:t>New Officers Training 2024</a:t>
            </a:r>
          </a:p>
        </p:txBody>
      </p:sp>
      <p:pic>
        <p:nvPicPr>
          <p:cNvPr id="5" name="Picture 1">
            <a:extLst>
              <a:ext uri="{FF2B5EF4-FFF2-40B4-BE49-F238E27FC236}">
                <a16:creationId xmlns:a16="http://schemas.microsoft.com/office/drawing/2014/main" id="{15E42582-ACD1-F547-16D3-72C9409C0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8915"/>
            <a:ext cx="4142465" cy="95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0BF128A-2F60-3683-D377-EEA4A6022221}"/>
              </a:ext>
            </a:extLst>
          </p:cNvPr>
          <p:cNvSpPr/>
          <p:nvPr/>
        </p:nvSpPr>
        <p:spPr>
          <a:xfrm>
            <a:off x="2188029" y="813777"/>
            <a:ext cx="8252926" cy="4905888"/>
          </a:xfrm>
          <a:prstGeom prst="rect">
            <a:avLst/>
          </a:prstGeom>
        </p:spPr>
        <p:txBody>
          <a:bodyPr/>
          <a:lstStyle/>
          <a:p>
            <a:pPr lvl="0" algn="ctr"/>
            <a:r>
              <a:rPr lang="en-US" sz="4000" b="1" dirty="0"/>
              <a:t>We Will Cover</a:t>
            </a:r>
          </a:p>
          <a:p>
            <a:pPr lvl="0" algn="ctr"/>
            <a:r>
              <a:rPr lang="en-US" sz="4000" dirty="0"/>
              <a:t>Pre-Job Briefs</a:t>
            </a:r>
            <a:br>
              <a:rPr lang="en-US" sz="4000" dirty="0"/>
            </a:br>
            <a:r>
              <a:rPr lang="en-US" sz="4000" dirty="0"/>
              <a:t>Jurisdictional Disputes / </a:t>
            </a:r>
            <a:br>
              <a:rPr lang="en-US" sz="4000" dirty="0"/>
            </a:br>
            <a:r>
              <a:rPr lang="en-US" sz="4000" dirty="0"/>
              <a:t>Grievance </a:t>
            </a:r>
          </a:p>
          <a:p>
            <a:pPr lvl="0" algn="ctr"/>
            <a:r>
              <a:rPr lang="en-US" sz="4000" dirty="0"/>
              <a:t>NMA NCA GPPMA PLA</a:t>
            </a:r>
            <a:br>
              <a:rPr lang="en-US" sz="4000" dirty="0"/>
            </a:br>
            <a:r>
              <a:rPr lang="en-US" sz="4000" dirty="0"/>
              <a:t>Preparation</a:t>
            </a:r>
            <a:br>
              <a:rPr lang="en-US" sz="4000" dirty="0"/>
            </a:br>
            <a:r>
              <a:rPr lang="en-US" sz="4000" dirty="0"/>
              <a:t>What you will need / Where to find it</a:t>
            </a:r>
            <a:br>
              <a:rPr lang="en-US" sz="4000" dirty="0"/>
            </a:br>
            <a:r>
              <a:rPr lang="en-US" sz="4000" dirty="0"/>
              <a:t>What to document moving forward</a:t>
            </a:r>
            <a:br>
              <a:rPr lang="en-US" dirty="0"/>
            </a:br>
            <a:br>
              <a:rPr lang="en-US" dirty="0"/>
            </a:br>
            <a:br>
              <a:rPr lang="en-US" dirty="0"/>
            </a:br>
            <a:br>
              <a:rPr lang="en-US" dirty="0"/>
            </a:br>
            <a:r>
              <a:rPr lang="en-US" dirty="0"/>
              <a:t>	</a:t>
            </a:r>
            <a:br>
              <a:rPr lang="en-US" dirty="0"/>
            </a:br>
            <a:endParaRPr lang="en-US" dirty="0"/>
          </a:p>
        </p:txBody>
      </p:sp>
    </p:spTree>
    <p:extLst>
      <p:ext uri="{BB962C8B-B14F-4D97-AF65-F5344CB8AC3E}">
        <p14:creationId xmlns:p14="http://schemas.microsoft.com/office/powerpoint/2010/main" val="2905721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B0E1B3-6BAE-F3B9-3B1E-FA0BEC768FCA}"/>
              </a:ext>
            </a:extLst>
          </p:cNvPr>
          <p:cNvPicPr>
            <a:picLocks noChangeAspect="1"/>
          </p:cNvPicPr>
          <p:nvPr/>
        </p:nvPicPr>
        <p:blipFill>
          <a:blip r:embed="rId2"/>
          <a:stretch>
            <a:fillRect/>
          </a:stretch>
        </p:blipFill>
        <p:spPr>
          <a:xfrm>
            <a:off x="158177" y="321988"/>
            <a:ext cx="6317527" cy="6751905"/>
          </a:xfrm>
          <a:prstGeom prst="rect">
            <a:avLst/>
          </a:prstGeom>
        </p:spPr>
      </p:pic>
      <p:pic>
        <p:nvPicPr>
          <p:cNvPr id="8" name="Picture 7">
            <a:extLst>
              <a:ext uri="{FF2B5EF4-FFF2-40B4-BE49-F238E27FC236}">
                <a16:creationId xmlns:a16="http://schemas.microsoft.com/office/drawing/2014/main" id="{A96B6B74-2469-C2B8-5F7F-011C4B519FD4}"/>
              </a:ext>
            </a:extLst>
          </p:cNvPr>
          <p:cNvPicPr>
            <a:picLocks noChangeAspect="1"/>
          </p:cNvPicPr>
          <p:nvPr/>
        </p:nvPicPr>
        <p:blipFill>
          <a:blip r:embed="rId3"/>
          <a:stretch>
            <a:fillRect/>
          </a:stretch>
        </p:blipFill>
        <p:spPr>
          <a:xfrm>
            <a:off x="6516137" y="22268"/>
            <a:ext cx="5692633" cy="6835732"/>
          </a:xfrm>
          <a:prstGeom prst="rect">
            <a:avLst/>
          </a:prstGeom>
        </p:spPr>
      </p:pic>
    </p:spTree>
    <p:extLst>
      <p:ext uri="{BB962C8B-B14F-4D97-AF65-F5344CB8AC3E}">
        <p14:creationId xmlns:p14="http://schemas.microsoft.com/office/powerpoint/2010/main" val="2704924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cNvSpPr/>
          <p:nvPr/>
        </p:nvSpPr>
        <p:spPr>
          <a:xfrm>
            <a:off x="643467" y="4365106"/>
            <a:ext cx="2087029" cy="352356"/>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536">
              <a:spcAft>
                <a:spcPts val="600"/>
              </a:spcAft>
            </a:pPr>
            <a:r>
              <a:rPr lang="en-US" sz="1128" kern="0" cap="all" spc="94">
                <a:solidFill>
                  <a:schemeClr val="accent1"/>
                </a:solidFill>
                <a:effectLst>
                  <a:outerShdw blurRad="50800" dist="38100" dir="2700000" algn="tl" rotWithShape="0">
                    <a:prstClr val="black">
                      <a:alpha val="40000"/>
                    </a:prstClr>
                  </a:outerShdw>
                </a:effectLst>
                <a:latin typeface="Lato Black" panose="020F0A02020204030203" pitchFamily="34" charset="0"/>
                <a:ea typeface="+mn-ea"/>
                <a:cs typeface="+mn-cs"/>
              </a:rPr>
              <a:t>Letters from members</a:t>
            </a:r>
            <a:endParaRPr lang="en-US" sz="1200" kern="0" cap="all" spc="100">
              <a:solidFill>
                <a:schemeClr val="accent1"/>
              </a:solidFill>
              <a:effectLst>
                <a:outerShdw blurRad="50800" dist="38100" dir="2700000" algn="tl" rotWithShape="0">
                  <a:prstClr val="black">
                    <a:alpha val="40000"/>
                  </a:prstClr>
                </a:outerShdw>
              </a:effectLst>
              <a:latin typeface="Lato Black" panose="020F0A02020204030203" pitchFamily="34" charset="0"/>
            </a:endParaRPr>
          </a:p>
        </p:txBody>
      </p:sp>
      <p:sp>
        <p:nvSpPr>
          <p:cNvPr id="66" name="Arrow"/>
          <p:cNvSpPr/>
          <p:nvPr/>
        </p:nvSpPr>
        <p:spPr>
          <a:xfrm>
            <a:off x="2832277" y="4365106"/>
            <a:ext cx="2087029" cy="352356"/>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536">
              <a:spcAft>
                <a:spcPts val="600"/>
              </a:spcAft>
            </a:pPr>
            <a:r>
              <a:rPr lang="en-US" sz="1128" kern="0" cap="all" spc="94">
                <a:solidFill>
                  <a:schemeClr val="accent1"/>
                </a:solidFill>
                <a:effectLst>
                  <a:outerShdw blurRad="50800" dist="38100" dir="2700000" algn="tl" rotWithShape="0">
                    <a:prstClr val="black">
                      <a:alpha val="40000"/>
                    </a:prstClr>
                  </a:outerShdw>
                </a:effectLst>
                <a:latin typeface="Lato Black" panose="020F0A02020204030203" pitchFamily="34" charset="0"/>
                <a:ea typeface="+mn-ea"/>
                <a:cs typeface="+mn-cs"/>
              </a:rPr>
              <a:t>Letters from Contractors</a:t>
            </a:r>
            <a:endParaRPr kumimoji="0" lang="en-US" sz="1200" b="0" i="0" u="none" strike="noStrike" kern="0" cap="all" spc="100" normalizeH="0" baseline="0" noProof="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69" name="Arrow"/>
          <p:cNvSpPr/>
          <p:nvPr/>
        </p:nvSpPr>
        <p:spPr>
          <a:xfrm>
            <a:off x="5021087" y="4365106"/>
            <a:ext cx="2087029" cy="352356"/>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536">
              <a:spcAft>
                <a:spcPts val="600"/>
              </a:spcAft>
            </a:pPr>
            <a:r>
              <a:rPr lang="en-US" sz="1128" kern="0" cap="all" spc="94">
                <a:solidFill>
                  <a:schemeClr val="accent1"/>
                </a:solidFill>
                <a:effectLst>
                  <a:outerShdw blurRad="50800" dist="38100" dir="2700000" algn="tl" rotWithShape="0">
                    <a:prstClr val="black">
                      <a:alpha val="40000"/>
                    </a:prstClr>
                  </a:outerShdw>
                </a:effectLst>
                <a:latin typeface="Lato Black" panose="020F0A02020204030203" pitchFamily="34" charset="0"/>
                <a:ea typeface="+mn-ea"/>
                <a:cs typeface="+mn-cs"/>
              </a:rPr>
              <a:t>Pre-Job minutes</a:t>
            </a:r>
            <a:endParaRPr lang="en-US" sz="1200" kern="0" cap="all" spc="100">
              <a:solidFill>
                <a:schemeClr val="accent1"/>
              </a:solidFill>
              <a:effectLst>
                <a:outerShdw blurRad="50800" dist="38100" dir="2700000" algn="tl" rotWithShape="0">
                  <a:prstClr val="black">
                    <a:alpha val="40000"/>
                  </a:prstClr>
                </a:outerShdw>
              </a:effectLst>
              <a:latin typeface="Lato Black" panose="020F0A02020204030203" pitchFamily="34" charset="0"/>
            </a:endParaRPr>
          </a:p>
        </p:txBody>
      </p:sp>
      <p:sp>
        <p:nvSpPr>
          <p:cNvPr id="70" name="Arrow"/>
          <p:cNvSpPr/>
          <p:nvPr/>
        </p:nvSpPr>
        <p:spPr>
          <a:xfrm>
            <a:off x="7209897" y="4365105"/>
            <a:ext cx="2087029" cy="352356"/>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536">
              <a:spcAft>
                <a:spcPts val="600"/>
              </a:spcAft>
            </a:pPr>
            <a:r>
              <a:rPr lang="en-US" sz="1128" kern="0" cap="all" spc="94">
                <a:solidFill>
                  <a:schemeClr val="accent1"/>
                </a:solidFill>
                <a:effectLst>
                  <a:outerShdw blurRad="50800" dist="38100" dir="2700000" algn="tl" rotWithShape="0">
                    <a:prstClr val="black">
                      <a:alpha val="40000"/>
                    </a:prstClr>
                  </a:outerShdw>
                </a:effectLst>
                <a:latin typeface="Lato Black" panose="020F0A02020204030203" pitchFamily="34" charset="0"/>
                <a:ea typeface="+mn-ea"/>
                <a:cs typeface="+mn-cs"/>
              </a:rPr>
              <a:t>Any and all documentation</a:t>
            </a:r>
            <a:endParaRPr kumimoji="0" lang="en-US" sz="1200" b="0" i="0" u="none" strike="noStrike" kern="0" cap="all" spc="100" normalizeH="0" baseline="0" noProof="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76" name="Arrow"/>
          <p:cNvSpPr/>
          <p:nvPr/>
        </p:nvSpPr>
        <p:spPr>
          <a:xfrm>
            <a:off x="9398706" y="4365105"/>
            <a:ext cx="2087029" cy="352356"/>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536">
              <a:spcAft>
                <a:spcPts val="600"/>
              </a:spcAft>
            </a:pPr>
            <a:r>
              <a:rPr lang="en-US" sz="1128" kern="0" cap="all" spc="94">
                <a:solidFill>
                  <a:schemeClr val="accent1"/>
                </a:solidFill>
                <a:effectLst>
                  <a:outerShdw blurRad="50800" dist="38100" dir="2700000" algn="tl" rotWithShape="0">
                    <a:prstClr val="black">
                      <a:alpha val="40000"/>
                    </a:prstClr>
                  </a:outerShdw>
                </a:effectLst>
                <a:latin typeface="Lato Black" panose="020F0A02020204030203" pitchFamily="34" charset="0"/>
                <a:ea typeface="+mn-ea"/>
                <a:cs typeface="+mn-cs"/>
              </a:rPr>
              <a:t>Top priority</a:t>
            </a:r>
            <a:endParaRPr lang="en-US" sz="1200" kern="0" cap="all" spc="100">
              <a:solidFill>
                <a:schemeClr val="accent1"/>
              </a:solidFill>
              <a:effectLst>
                <a:outerShdw blurRad="50800" dist="38100" dir="2700000" algn="tl" rotWithShape="0">
                  <a:prstClr val="black">
                    <a:alpha val="40000"/>
                  </a:prstClr>
                </a:outerShdw>
              </a:effectLst>
              <a:latin typeface="Lato Black" panose="020F0A02020204030203" pitchFamily="34" charset="0"/>
            </a:endParaRPr>
          </a:p>
        </p:txBody>
      </p:sp>
      <p:sp>
        <p:nvSpPr>
          <p:cNvPr id="79" name="Subtitle Text"/>
          <p:cNvSpPr txBox="1"/>
          <p:nvPr/>
        </p:nvSpPr>
        <p:spPr>
          <a:xfrm>
            <a:off x="5021087" y="4889765"/>
            <a:ext cx="2087029" cy="265907"/>
          </a:xfrm>
          <a:prstGeom prst="rect">
            <a:avLst/>
          </a:prstGeom>
          <a:noFill/>
        </p:spPr>
        <p:txBody>
          <a:bodyPr wrap="square" rtlCol="0">
            <a:spAutoFit/>
          </a:bodyPr>
          <a:lstStyle/>
          <a:p>
            <a:pPr defTabSz="859536">
              <a:spcAft>
                <a:spcPts val="600"/>
              </a:spcAft>
              <a:defRPr/>
            </a:pPr>
            <a:r>
              <a:rPr lang="en-US" sz="1128" kern="0">
                <a:solidFill>
                  <a:schemeClr val="tx2"/>
                </a:solidFill>
                <a:effectLst>
                  <a:outerShdw blurRad="50800" dist="38100" dir="2700000" algn="tl" rotWithShape="0">
                    <a:prstClr val="black">
                      <a:alpha val="40000"/>
                    </a:prstClr>
                  </a:outerShdw>
                </a:effectLst>
                <a:latin typeface="+mn-lt"/>
                <a:ea typeface="+mn-ea"/>
                <a:cs typeface="+mn-cs"/>
              </a:rPr>
              <a:t>Minutes from any meeting.</a:t>
            </a:r>
            <a:endParaRPr kumimoji="0" lang="en-US" sz="1200" b="0" i="0" u="none" strike="noStrike" kern="0" cap="none" spc="0" normalizeH="0" baseline="0" noProof="0">
              <a:ln>
                <a:noFill/>
              </a:ln>
              <a:solidFill>
                <a:schemeClr val="tx2"/>
              </a:solidFill>
              <a:effectLst>
                <a:outerShdw blurRad="50800" dist="38100" dir="2700000" algn="tl" rotWithShape="0">
                  <a:prstClr val="black">
                    <a:alpha val="40000"/>
                  </a:prstClr>
                </a:outerShdw>
              </a:effectLst>
              <a:uLnTx/>
              <a:uFillTx/>
            </a:endParaRPr>
          </a:p>
        </p:txBody>
      </p:sp>
      <p:sp>
        <p:nvSpPr>
          <p:cNvPr id="80" name="Subtitle Text"/>
          <p:cNvSpPr txBox="1"/>
          <p:nvPr/>
        </p:nvSpPr>
        <p:spPr>
          <a:xfrm>
            <a:off x="7209897" y="4889765"/>
            <a:ext cx="2087029" cy="437903"/>
          </a:xfrm>
          <a:prstGeom prst="rect">
            <a:avLst/>
          </a:prstGeom>
          <a:noFill/>
        </p:spPr>
        <p:txBody>
          <a:bodyPr wrap="square" rtlCol="0">
            <a:spAutoFit/>
          </a:bodyPr>
          <a:lstStyle/>
          <a:p>
            <a:pPr defTabSz="859536">
              <a:spcAft>
                <a:spcPts val="600"/>
              </a:spcAft>
              <a:defRPr/>
            </a:pPr>
            <a:r>
              <a:rPr lang="en-US" sz="1128" kern="0">
                <a:solidFill>
                  <a:schemeClr val="tx2"/>
                </a:solidFill>
                <a:effectLst>
                  <a:outerShdw blurRad="50800" dist="38100" dir="2700000" algn="tl" rotWithShape="0">
                    <a:prstClr val="black">
                      <a:alpha val="40000"/>
                    </a:prstClr>
                  </a:outerShdw>
                </a:effectLst>
                <a:latin typeface="+mn-lt"/>
                <a:ea typeface="+mn-ea"/>
                <a:cs typeface="+mn-cs"/>
              </a:rPr>
              <a:t>Pictures showing past practices</a:t>
            </a:r>
            <a:endParaRPr kumimoji="0" lang="en-US" sz="1200" b="0" i="0" u="none" strike="noStrike" kern="0" cap="none" spc="0" normalizeH="0" baseline="0" noProof="0">
              <a:ln>
                <a:noFill/>
              </a:ln>
              <a:solidFill>
                <a:schemeClr val="tx2"/>
              </a:solidFill>
              <a:effectLst>
                <a:outerShdw blurRad="50800" dist="38100" dir="2700000" algn="tl" rotWithShape="0">
                  <a:prstClr val="black">
                    <a:alpha val="40000"/>
                  </a:prstClr>
                </a:outerShdw>
              </a:effectLst>
              <a:uLnTx/>
              <a:uFillTx/>
            </a:endParaRPr>
          </a:p>
        </p:txBody>
      </p:sp>
      <p:sp>
        <p:nvSpPr>
          <p:cNvPr id="81" name="Subtitle Text"/>
          <p:cNvSpPr txBox="1"/>
          <p:nvPr/>
        </p:nvSpPr>
        <p:spPr>
          <a:xfrm>
            <a:off x="9461504" y="4889765"/>
            <a:ext cx="2087029" cy="265907"/>
          </a:xfrm>
          <a:prstGeom prst="rect">
            <a:avLst/>
          </a:prstGeom>
          <a:noFill/>
        </p:spPr>
        <p:txBody>
          <a:bodyPr wrap="square" rtlCol="0">
            <a:spAutoFit/>
          </a:bodyPr>
          <a:lstStyle/>
          <a:p>
            <a:pPr defTabSz="859536">
              <a:spcAft>
                <a:spcPts val="600"/>
              </a:spcAft>
              <a:defRPr/>
            </a:pPr>
            <a:r>
              <a:rPr lang="en-US" sz="1128" kern="0">
                <a:solidFill>
                  <a:schemeClr val="tx2"/>
                </a:solidFill>
                <a:effectLst>
                  <a:outerShdw blurRad="50800" dist="38100" dir="2700000" algn="tl" rotWithShape="0">
                    <a:prstClr val="black">
                      <a:alpha val="40000"/>
                    </a:prstClr>
                  </a:outerShdw>
                </a:effectLst>
                <a:latin typeface="+mn-lt"/>
                <a:ea typeface="+mn-ea"/>
                <a:cs typeface="+mn-cs"/>
              </a:rPr>
              <a:t>Time is of the essence</a:t>
            </a:r>
            <a:endParaRPr kumimoji="0" lang="en-US" sz="1200" b="0" i="0" u="none" strike="noStrike" kern="0" cap="none" spc="0" normalizeH="0" baseline="0" noProof="0">
              <a:ln>
                <a:noFill/>
              </a:ln>
              <a:solidFill>
                <a:schemeClr val="tx2"/>
              </a:solidFill>
              <a:effectLst>
                <a:outerShdw blurRad="50800" dist="38100" dir="2700000" algn="tl" rotWithShape="0">
                  <a:prstClr val="black">
                    <a:alpha val="40000"/>
                  </a:prstClr>
                </a:outerShdw>
              </a:effectLst>
              <a:uLnTx/>
              <a:uFillTx/>
            </a:endParaRPr>
          </a:p>
        </p:txBody>
      </p:sp>
      <p:sp>
        <p:nvSpPr>
          <p:cNvPr id="24" name="Page Title"/>
          <p:cNvSpPr txBox="1"/>
          <p:nvPr/>
        </p:nvSpPr>
        <p:spPr>
          <a:xfrm>
            <a:off x="3474518" y="1530330"/>
            <a:ext cx="4856487" cy="554677"/>
          </a:xfrm>
          <a:prstGeom prst="rect">
            <a:avLst/>
          </a:prstGeom>
          <a:noFill/>
        </p:spPr>
        <p:txBody>
          <a:bodyPr wrap="square" rtlCol="0">
            <a:spAutoFit/>
          </a:bodyPr>
          <a:lstStyle/>
          <a:p>
            <a:pPr algn="ctr" defTabSz="859536">
              <a:spcAft>
                <a:spcPts val="600"/>
              </a:spcAft>
            </a:pPr>
            <a:r>
              <a:rPr lang="en-US" sz="3008" kern="0" cap="all" spc="470">
                <a:solidFill>
                  <a:schemeClr val="tx2"/>
                </a:solidFill>
                <a:effectLst>
                  <a:outerShdw blurRad="50800" dist="38100" dir="2700000" algn="tl" rotWithShape="0">
                    <a:prstClr val="black">
                      <a:alpha val="40000"/>
                    </a:prstClr>
                  </a:outerShdw>
                </a:effectLst>
                <a:latin typeface="Lato Black" panose="020F0A02020204030203" pitchFamily="34" charset="0"/>
                <a:ea typeface="+mn-ea"/>
                <a:cs typeface="+mn-cs"/>
              </a:rPr>
              <a:t>Procedures</a:t>
            </a:r>
            <a:endParaRPr lang="en-US" sz="3200" kern="0" cap="all" spc="500">
              <a:solidFill>
                <a:schemeClr val="tx2"/>
              </a:solidFill>
              <a:effectLst>
                <a:outerShdw blurRad="50800" dist="38100" dir="2700000" algn="tl" rotWithShape="0">
                  <a:prstClr val="black">
                    <a:alpha val="40000"/>
                  </a:prstClr>
                </a:outerShdw>
              </a:effectLst>
              <a:latin typeface="Lato Black" panose="020F0A02020204030203" pitchFamily="34" charset="0"/>
            </a:endParaRPr>
          </a:p>
        </p:txBody>
      </p:sp>
      <p:sp>
        <p:nvSpPr>
          <p:cNvPr id="27" name="Subtitle Text"/>
          <p:cNvSpPr txBox="1"/>
          <p:nvPr/>
        </p:nvSpPr>
        <p:spPr>
          <a:xfrm>
            <a:off x="2925205" y="2171159"/>
            <a:ext cx="5955115" cy="863570"/>
          </a:xfrm>
          <a:prstGeom prst="rect">
            <a:avLst/>
          </a:prstGeom>
          <a:noFill/>
        </p:spPr>
        <p:txBody>
          <a:bodyPr wrap="square" rtlCol="0">
            <a:spAutoFit/>
          </a:bodyPr>
          <a:lstStyle/>
          <a:p>
            <a:pPr algn="ctr" defTabSz="859536">
              <a:spcAft>
                <a:spcPts val="600"/>
              </a:spcAft>
            </a:pPr>
            <a:r>
              <a:rPr lang="en-US" sz="2256" kern="0">
                <a:solidFill>
                  <a:srgbClr val="979797"/>
                </a:solidFill>
                <a:effectLst>
                  <a:outerShdw blurRad="50800" dist="38100" dir="2700000" algn="tl" rotWithShape="0">
                    <a:prstClr val="black">
                      <a:alpha val="40000"/>
                    </a:prstClr>
                  </a:outerShdw>
                </a:effectLst>
                <a:latin typeface="+mn-lt"/>
                <a:ea typeface="+mn-ea"/>
                <a:cs typeface="+mn-cs"/>
              </a:rPr>
              <a:t>Manager/Agent to provide all documentation </a:t>
            </a:r>
          </a:p>
          <a:p>
            <a:pPr algn="ctr" defTabSz="859536">
              <a:spcAft>
                <a:spcPts val="600"/>
              </a:spcAft>
            </a:pPr>
            <a:r>
              <a:rPr lang="en-US" sz="2256" kern="0">
                <a:solidFill>
                  <a:srgbClr val="979797"/>
                </a:solidFill>
                <a:effectLst>
                  <a:outerShdw blurRad="50800" dist="38100" dir="2700000" algn="tl" rotWithShape="0">
                    <a:prstClr val="black">
                      <a:alpha val="40000"/>
                    </a:prstClr>
                  </a:outerShdw>
                </a:effectLst>
                <a:latin typeface="+mn-lt"/>
                <a:ea typeface="+mn-ea"/>
                <a:cs typeface="+mn-cs"/>
              </a:rPr>
              <a:t>pertaining to the case to the J.D.</a:t>
            </a:r>
            <a:endParaRPr kumimoji="0" lang="en-US" sz="2400" b="0" i="0" u="none" strike="noStrike" kern="0" cap="none" spc="0" normalizeH="0" baseline="0" noProof="0">
              <a:ln>
                <a:noFill/>
              </a:ln>
              <a:solidFill>
                <a:schemeClr val="bg2">
                  <a:lumMod val="75000"/>
                  <a:lumOff val="25000"/>
                </a:schemeClr>
              </a:solidFill>
              <a:effectLst>
                <a:outerShdw blurRad="50800" dist="38100" dir="2700000" algn="tl" rotWithShape="0">
                  <a:prstClr val="black">
                    <a:alpha val="40000"/>
                  </a:prstClr>
                </a:outerShdw>
              </a:effectLst>
              <a:uLnTx/>
              <a:uFillTx/>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081" y="3372301"/>
            <a:ext cx="943799" cy="9437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943" y="3398702"/>
            <a:ext cx="794103" cy="7941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6539" y="3482013"/>
            <a:ext cx="771494" cy="77149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905" y="3403664"/>
            <a:ext cx="816629" cy="81662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6844" y="3345948"/>
            <a:ext cx="903823" cy="903823"/>
          </a:xfrm>
          <a:prstGeom prst="rect">
            <a:avLst/>
          </a:prstGeom>
        </p:spPr>
      </p:pic>
    </p:spTree>
    <p:extLst>
      <p:ext uri="{BB962C8B-B14F-4D97-AF65-F5344CB8AC3E}">
        <p14:creationId xmlns:p14="http://schemas.microsoft.com/office/powerpoint/2010/main" val="294900686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500" fill="hold"/>
                                        <p:tgtEl>
                                          <p:spTgt spid="66"/>
                                        </p:tgtEl>
                                        <p:attrNameLst>
                                          <p:attrName>ppt_x</p:attrName>
                                        </p:attrNameLst>
                                      </p:cBhvr>
                                      <p:tavLst>
                                        <p:tav tm="0">
                                          <p:val>
                                            <p:strVal val="0-#ppt_w/2"/>
                                          </p:val>
                                        </p:tav>
                                        <p:tav tm="100000">
                                          <p:val>
                                            <p:strVal val="#ppt_x"/>
                                          </p:val>
                                        </p:tav>
                                      </p:tavLst>
                                    </p:anim>
                                    <p:anim calcmode="lin" valueType="num">
                                      <p:cBhvr additive="base">
                                        <p:cTn id="33"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2" presetClass="entr" presetSubtype="8"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 calcmode="lin" valueType="num">
                                      <p:cBhvr additive="base">
                                        <p:cTn id="41" dur="500" fill="hold"/>
                                        <p:tgtEl>
                                          <p:spTgt spid="69"/>
                                        </p:tgtEl>
                                        <p:attrNameLst>
                                          <p:attrName>ppt_x</p:attrName>
                                        </p:attrNameLst>
                                      </p:cBhvr>
                                      <p:tavLst>
                                        <p:tav tm="0">
                                          <p:val>
                                            <p:strVal val="0-#ppt_w/2"/>
                                          </p:val>
                                        </p:tav>
                                        <p:tav tm="100000">
                                          <p:val>
                                            <p:strVal val="#ppt_x"/>
                                          </p:val>
                                        </p:tav>
                                      </p:tavLst>
                                    </p:anim>
                                    <p:anim calcmode="lin" valueType="num">
                                      <p:cBhvr additive="base">
                                        <p:cTn id="42" dur="500" fill="hold"/>
                                        <p:tgtEl>
                                          <p:spTgt spid="69"/>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25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1000"/>
                                        <p:tgtEl>
                                          <p:spTgt spid="79"/>
                                        </p:tgtEl>
                                      </p:cBhvr>
                                    </p:animEffect>
                                    <p:anim calcmode="lin" valueType="num">
                                      <p:cBhvr>
                                        <p:cTn id="47" dur="1000" fill="hold"/>
                                        <p:tgtEl>
                                          <p:spTgt spid="79"/>
                                        </p:tgtEl>
                                        <p:attrNameLst>
                                          <p:attrName>ppt_x</p:attrName>
                                        </p:attrNameLst>
                                      </p:cBhvr>
                                      <p:tavLst>
                                        <p:tav tm="0">
                                          <p:val>
                                            <p:strVal val="#ppt_x"/>
                                          </p:val>
                                        </p:tav>
                                        <p:tav tm="100000">
                                          <p:val>
                                            <p:strVal val="#ppt_x"/>
                                          </p:val>
                                        </p:tav>
                                      </p:tavLst>
                                    </p:anim>
                                    <p:anim calcmode="lin" valueType="num">
                                      <p:cBhvr>
                                        <p:cTn id="4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par>
                                <p:cTn id="54" presetID="2" presetClass="entr" presetSubtype="8"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additive="base">
                                        <p:cTn id="56" dur="500" fill="hold"/>
                                        <p:tgtEl>
                                          <p:spTgt spid="70"/>
                                        </p:tgtEl>
                                        <p:attrNameLst>
                                          <p:attrName>ppt_x</p:attrName>
                                        </p:attrNameLst>
                                      </p:cBhvr>
                                      <p:tavLst>
                                        <p:tav tm="0">
                                          <p:val>
                                            <p:strVal val="0-#ppt_w/2"/>
                                          </p:val>
                                        </p:tav>
                                        <p:tav tm="100000">
                                          <p:val>
                                            <p:strVal val="#ppt_x"/>
                                          </p:val>
                                        </p:tav>
                                      </p:tavLst>
                                    </p:anim>
                                    <p:anim calcmode="lin" valueType="num">
                                      <p:cBhvr additive="base">
                                        <p:cTn id="57" dur="500" fill="hold"/>
                                        <p:tgtEl>
                                          <p:spTgt spid="70"/>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42" presetClass="entr" presetSubtype="0" fill="hold" grpId="0" nodeType="afterEffect">
                                  <p:stCondLst>
                                    <p:cond delay="25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anim calcmode="lin" valueType="num">
                                      <p:cBhvr>
                                        <p:cTn id="62" dur="1000" fill="hold"/>
                                        <p:tgtEl>
                                          <p:spTgt spid="80"/>
                                        </p:tgtEl>
                                        <p:attrNameLst>
                                          <p:attrName>ppt_x</p:attrName>
                                        </p:attrNameLst>
                                      </p:cBhvr>
                                      <p:tavLst>
                                        <p:tav tm="0">
                                          <p:val>
                                            <p:strVal val="#ppt_x"/>
                                          </p:val>
                                        </p:tav>
                                        <p:tav tm="100000">
                                          <p:val>
                                            <p:strVal val="#ppt_x"/>
                                          </p:val>
                                        </p:tav>
                                      </p:tavLst>
                                    </p:anim>
                                    <p:anim calcmode="lin" valueType="num">
                                      <p:cBhvr>
                                        <p:cTn id="6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par>
                                <p:cTn id="69" presetID="2" presetClass="entr" presetSubtype="8"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additive="base">
                                        <p:cTn id="71" dur="500" fill="hold"/>
                                        <p:tgtEl>
                                          <p:spTgt spid="76"/>
                                        </p:tgtEl>
                                        <p:attrNameLst>
                                          <p:attrName>ppt_x</p:attrName>
                                        </p:attrNameLst>
                                      </p:cBhvr>
                                      <p:tavLst>
                                        <p:tav tm="0">
                                          <p:val>
                                            <p:strVal val="0-#ppt_w/2"/>
                                          </p:val>
                                        </p:tav>
                                        <p:tav tm="100000">
                                          <p:val>
                                            <p:strVal val="#ppt_x"/>
                                          </p:val>
                                        </p:tav>
                                      </p:tavLst>
                                    </p:anim>
                                    <p:anim calcmode="lin" valueType="num">
                                      <p:cBhvr additive="base">
                                        <p:cTn id="72" dur="500" fill="hold"/>
                                        <p:tgtEl>
                                          <p:spTgt spid="76"/>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42" presetClass="entr" presetSubtype="0" fill="hold" grpId="0" nodeType="afterEffect">
                                  <p:stCondLst>
                                    <p:cond delay="250"/>
                                  </p:stCondLst>
                                  <p:childTnLst>
                                    <p:set>
                                      <p:cBhvr>
                                        <p:cTn id="75" dur="1" fill="hold">
                                          <p:stCondLst>
                                            <p:cond delay="0"/>
                                          </p:stCondLst>
                                        </p:cTn>
                                        <p:tgtEl>
                                          <p:spTgt spid="81"/>
                                        </p:tgtEl>
                                        <p:attrNameLst>
                                          <p:attrName>style.visibility</p:attrName>
                                        </p:attrNameLst>
                                      </p:cBhvr>
                                      <p:to>
                                        <p:strVal val="visible"/>
                                      </p:to>
                                    </p:set>
                                    <p:animEffect transition="in" filter="fade">
                                      <p:cBhvr>
                                        <p:cTn id="76" dur="1000"/>
                                        <p:tgtEl>
                                          <p:spTgt spid="81"/>
                                        </p:tgtEl>
                                      </p:cBhvr>
                                    </p:animEffect>
                                    <p:anim calcmode="lin" valueType="num">
                                      <p:cBhvr>
                                        <p:cTn id="77" dur="1000" fill="hold"/>
                                        <p:tgtEl>
                                          <p:spTgt spid="81"/>
                                        </p:tgtEl>
                                        <p:attrNameLst>
                                          <p:attrName>ppt_x</p:attrName>
                                        </p:attrNameLst>
                                      </p:cBhvr>
                                      <p:tavLst>
                                        <p:tav tm="0">
                                          <p:val>
                                            <p:strVal val="#ppt_x"/>
                                          </p:val>
                                        </p:tav>
                                        <p:tav tm="100000">
                                          <p:val>
                                            <p:strVal val="#ppt_x"/>
                                          </p:val>
                                        </p:tav>
                                      </p:tavLst>
                                    </p:anim>
                                    <p:anim calcmode="lin" valueType="num">
                                      <p:cBhvr>
                                        <p:cTn id="78"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6" grpId="0" animBg="1"/>
      <p:bldP spid="69" grpId="0" animBg="1"/>
      <p:bldP spid="70" grpId="0" animBg="1"/>
      <p:bldP spid="76" grpId="0" animBg="1"/>
      <p:bldP spid="79" grpId="0"/>
      <p:bldP spid="80" grpId="0"/>
      <p:bldP spid="81" grpId="0"/>
      <p:bldP spid="24"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Freeform 61"/>
          <p:cNvSpPr>
            <a:spLocks/>
          </p:cNvSpPr>
          <p:nvPr/>
        </p:nvSpPr>
        <p:spPr bwMode="auto">
          <a:xfrm>
            <a:off x="7066649" y="2179557"/>
            <a:ext cx="2438338" cy="3964961"/>
          </a:xfrm>
          <a:custGeom>
            <a:avLst/>
            <a:gdLst>
              <a:gd name="connsiteX0" fmla="*/ 0 w 2725738"/>
              <a:gd name="connsiteY0" fmla="*/ 0 h 4432300"/>
              <a:gd name="connsiteX1" fmla="*/ 1761612 w 2725738"/>
              <a:gd name="connsiteY1" fmla="*/ 0 h 4432300"/>
              <a:gd name="connsiteX2" fmla="*/ 1761612 w 2725738"/>
              <a:gd name="connsiteY2" fmla="*/ 171307 h 4432300"/>
              <a:gd name="connsiteX3" fmla="*/ 1761612 w 2725738"/>
              <a:gd name="connsiteY3" fmla="*/ 2516172 h 4432300"/>
              <a:gd name="connsiteX4" fmla="*/ 1761612 w 2725738"/>
              <a:gd name="connsiteY4" fmla="*/ 2684336 h 4432300"/>
              <a:gd name="connsiteX5" fmla="*/ 1873499 w 2725738"/>
              <a:gd name="connsiteY5" fmla="*/ 2953084 h 4432300"/>
              <a:gd name="connsiteX6" fmla="*/ 2725738 w 2725738"/>
              <a:gd name="connsiteY6" fmla="*/ 3457575 h 4432300"/>
              <a:gd name="connsiteX7" fmla="*/ 2711819 w 2725738"/>
              <a:gd name="connsiteY7" fmla="*/ 3457575 h 4432300"/>
              <a:gd name="connsiteX8" fmla="*/ 2693988 w 2725738"/>
              <a:gd name="connsiteY8" fmla="*/ 3457575 h 4432300"/>
              <a:gd name="connsiteX9" fmla="*/ 2693988 w 2725738"/>
              <a:gd name="connsiteY9" fmla="*/ 4432300 h 4432300"/>
              <a:gd name="connsiteX10" fmla="*/ 600075 w 2725738"/>
              <a:gd name="connsiteY10" fmla="*/ 4432300 h 4432300"/>
              <a:gd name="connsiteX11" fmla="*/ 600075 w 2725738"/>
              <a:gd name="connsiteY11" fmla="*/ 3451225 h 4432300"/>
              <a:gd name="connsiteX12" fmla="*/ 607622 w 2725738"/>
              <a:gd name="connsiteY12" fmla="*/ 3451225 h 4432300"/>
              <a:gd name="connsiteX13" fmla="*/ 606038 w 2725738"/>
              <a:gd name="connsiteY13" fmla="*/ 3449693 h 4432300"/>
              <a:gd name="connsiteX14" fmla="*/ 92842 w 2725738"/>
              <a:gd name="connsiteY14" fmla="*/ 2953084 h 4432300"/>
              <a:gd name="connsiteX15" fmla="*/ 0 w 2725738"/>
              <a:gd name="connsiteY15" fmla="*/ 2615184 h 4432300"/>
              <a:gd name="connsiteX16" fmla="*/ 0 w 2725738"/>
              <a:gd name="connsiteY16" fmla="*/ 2432876 h 4432300"/>
              <a:gd name="connsiteX17" fmla="*/ 0 w 2725738"/>
              <a:gd name="connsiteY17" fmla="*/ 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5738" h="4432300">
                <a:moveTo>
                  <a:pt x="0" y="0"/>
                </a:moveTo>
                <a:cubicBezTo>
                  <a:pt x="0" y="0"/>
                  <a:pt x="0" y="0"/>
                  <a:pt x="1761612" y="0"/>
                </a:cubicBezTo>
                <a:cubicBezTo>
                  <a:pt x="1761612" y="37719"/>
                  <a:pt x="1761612" y="94298"/>
                  <a:pt x="1761612" y="171307"/>
                </a:cubicBezTo>
                <a:cubicBezTo>
                  <a:pt x="1761612" y="171307"/>
                  <a:pt x="1761612" y="1914239"/>
                  <a:pt x="1761612" y="2516172"/>
                </a:cubicBezTo>
                <a:cubicBezTo>
                  <a:pt x="1761612" y="2593181"/>
                  <a:pt x="1761612" y="2651332"/>
                  <a:pt x="1761612" y="2684336"/>
                </a:cubicBezTo>
                <a:cubicBezTo>
                  <a:pt x="1761612" y="2836783"/>
                  <a:pt x="1830649" y="2916936"/>
                  <a:pt x="1873499" y="2953084"/>
                </a:cubicBezTo>
                <a:cubicBezTo>
                  <a:pt x="1894923" y="2973515"/>
                  <a:pt x="2725738" y="3457575"/>
                  <a:pt x="2725738" y="3457575"/>
                </a:cubicBezTo>
                <a:cubicBezTo>
                  <a:pt x="2725738" y="3457575"/>
                  <a:pt x="2725738" y="3457575"/>
                  <a:pt x="2711819" y="3457575"/>
                </a:cubicBezTo>
                <a:lnTo>
                  <a:pt x="2693988" y="3457575"/>
                </a:lnTo>
                <a:lnTo>
                  <a:pt x="2693988" y="4432300"/>
                </a:lnTo>
                <a:lnTo>
                  <a:pt x="600075" y="4432300"/>
                </a:lnTo>
                <a:lnTo>
                  <a:pt x="600075" y="3451225"/>
                </a:lnTo>
                <a:lnTo>
                  <a:pt x="607622" y="3451225"/>
                </a:lnTo>
                <a:lnTo>
                  <a:pt x="606038" y="3449693"/>
                </a:lnTo>
                <a:cubicBezTo>
                  <a:pt x="581600" y="3426045"/>
                  <a:pt x="483849" y="3331452"/>
                  <a:pt x="92842" y="2953084"/>
                </a:cubicBezTo>
                <a:cubicBezTo>
                  <a:pt x="92842" y="2953084"/>
                  <a:pt x="0" y="2915365"/>
                  <a:pt x="0" y="2615184"/>
                </a:cubicBezTo>
                <a:cubicBezTo>
                  <a:pt x="0" y="2579037"/>
                  <a:pt x="0" y="2516172"/>
                  <a:pt x="0" y="2432876"/>
                </a:cubicBezTo>
                <a:cubicBezTo>
                  <a:pt x="0" y="1879664"/>
                  <a:pt x="0" y="440055"/>
                  <a:pt x="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59"/>
          <p:cNvSpPr>
            <a:spLocks/>
          </p:cNvSpPr>
          <p:nvPr/>
        </p:nvSpPr>
        <p:spPr bwMode="auto">
          <a:xfrm>
            <a:off x="2678493" y="2179557"/>
            <a:ext cx="2394314" cy="3964961"/>
          </a:xfrm>
          <a:custGeom>
            <a:avLst/>
            <a:gdLst>
              <a:gd name="connsiteX0" fmla="*/ 828675 w 2676525"/>
              <a:gd name="connsiteY0" fmla="*/ 0 h 4432300"/>
              <a:gd name="connsiteX1" fmla="*/ 2676525 w 2676525"/>
              <a:gd name="connsiteY1" fmla="*/ 0 h 4432300"/>
              <a:gd name="connsiteX2" fmla="*/ 2676525 w 2676525"/>
              <a:gd name="connsiteY2" fmla="*/ 2432876 h 4432300"/>
              <a:gd name="connsiteX3" fmla="*/ 2676525 w 2676525"/>
              <a:gd name="connsiteY3" fmla="*/ 2615184 h 4432300"/>
              <a:gd name="connsiteX4" fmla="*/ 2597944 w 2676525"/>
              <a:gd name="connsiteY4" fmla="*/ 2953084 h 4432300"/>
              <a:gd name="connsiteX5" fmla="*/ 2195716 w 2676525"/>
              <a:gd name="connsiteY5" fmla="*/ 3368772 h 4432300"/>
              <a:gd name="connsiteX6" fmla="*/ 2114550 w 2676525"/>
              <a:gd name="connsiteY6" fmla="*/ 3452653 h 4432300"/>
              <a:gd name="connsiteX7" fmla="*/ 2114550 w 2676525"/>
              <a:gd name="connsiteY7" fmla="*/ 4432300 h 4432300"/>
              <a:gd name="connsiteX8" fmla="*/ 19050 w 2676525"/>
              <a:gd name="connsiteY8" fmla="*/ 4432300 h 4432300"/>
              <a:gd name="connsiteX9" fmla="*/ 19050 w 2676525"/>
              <a:gd name="connsiteY9" fmla="*/ 3457575 h 4432300"/>
              <a:gd name="connsiteX10" fmla="*/ 0 w 2676525"/>
              <a:gd name="connsiteY10" fmla="*/ 3457575 h 4432300"/>
              <a:gd name="connsiteX11" fmla="*/ 707231 w 2676525"/>
              <a:gd name="connsiteY11" fmla="*/ 2953084 h 4432300"/>
              <a:gd name="connsiteX12" fmla="*/ 828675 w 2676525"/>
              <a:gd name="connsiteY12" fmla="*/ 2684336 h 4432300"/>
              <a:gd name="connsiteX13" fmla="*/ 828675 w 2676525"/>
              <a:gd name="connsiteY13" fmla="*/ 2516172 h 4432300"/>
              <a:gd name="connsiteX14" fmla="*/ 828675 w 2676525"/>
              <a:gd name="connsiteY14" fmla="*/ 171307 h 4432300"/>
              <a:gd name="connsiteX15" fmla="*/ 828675 w 2676525"/>
              <a:gd name="connsiteY15" fmla="*/ 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6525" h="4432300">
                <a:moveTo>
                  <a:pt x="828675" y="0"/>
                </a:moveTo>
                <a:cubicBezTo>
                  <a:pt x="828675" y="0"/>
                  <a:pt x="828675" y="0"/>
                  <a:pt x="2676525" y="0"/>
                </a:cubicBezTo>
                <a:cubicBezTo>
                  <a:pt x="2676525" y="440055"/>
                  <a:pt x="2676525" y="1879664"/>
                  <a:pt x="2676525" y="2432876"/>
                </a:cubicBezTo>
                <a:cubicBezTo>
                  <a:pt x="2676525" y="2516172"/>
                  <a:pt x="2676525" y="2579037"/>
                  <a:pt x="2676525" y="2615184"/>
                </a:cubicBezTo>
                <a:cubicBezTo>
                  <a:pt x="2676525" y="2915365"/>
                  <a:pt x="2597944" y="2953084"/>
                  <a:pt x="2597944" y="2953084"/>
                </a:cubicBezTo>
                <a:cubicBezTo>
                  <a:pt x="2597944" y="2953084"/>
                  <a:pt x="2597944" y="2953084"/>
                  <a:pt x="2195716" y="3368772"/>
                </a:cubicBezTo>
                <a:lnTo>
                  <a:pt x="2114550" y="3452653"/>
                </a:lnTo>
                <a:lnTo>
                  <a:pt x="2114550" y="4432300"/>
                </a:lnTo>
                <a:lnTo>
                  <a:pt x="19050" y="4432300"/>
                </a:lnTo>
                <a:lnTo>
                  <a:pt x="19050" y="3457575"/>
                </a:lnTo>
                <a:lnTo>
                  <a:pt x="0" y="3457575"/>
                </a:lnTo>
                <a:cubicBezTo>
                  <a:pt x="0" y="3457575"/>
                  <a:pt x="685800" y="2971943"/>
                  <a:pt x="707231" y="2953084"/>
                </a:cubicBezTo>
                <a:cubicBezTo>
                  <a:pt x="752475" y="2912221"/>
                  <a:pt x="828675" y="2821067"/>
                  <a:pt x="828675" y="2684336"/>
                </a:cubicBezTo>
                <a:cubicBezTo>
                  <a:pt x="828675" y="2651332"/>
                  <a:pt x="828675" y="2593181"/>
                  <a:pt x="828675" y="2516172"/>
                </a:cubicBezTo>
                <a:cubicBezTo>
                  <a:pt x="828675" y="1914239"/>
                  <a:pt x="828675" y="171307"/>
                  <a:pt x="828675" y="171307"/>
                </a:cubicBezTo>
                <a:cubicBezTo>
                  <a:pt x="828675" y="94298"/>
                  <a:pt x="828675" y="37719"/>
                  <a:pt x="828675"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0"/>
          <p:cNvSpPr>
            <a:spLocks/>
          </p:cNvSpPr>
          <p:nvPr/>
        </p:nvSpPr>
        <p:spPr bwMode="auto">
          <a:xfrm>
            <a:off x="4565826" y="1904054"/>
            <a:ext cx="3050407" cy="4240465"/>
          </a:xfrm>
          <a:custGeom>
            <a:avLst/>
            <a:gdLst>
              <a:gd name="connsiteX0" fmla="*/ 561975 w 3409950"/>
              <a:gd name="connsiteY0" fmla="*/ 0 h 4740276"/>
              <a:gd name="connsiteX1" fmla="*/ 2800350 w 3409950"/>
              <a:gd name="connsiteY1" fmla="*/ 0 h 4740276"/>
              <a:gd name="connsiteX2" fmla="*/ 2800350 w 3409950"/>
              <a:gd name="connsiteY2" fmla="*/ 183878 h 4740276"/>
              <a:gd name="connsiteX3" fmla="*/ 2800350 w 3409950"/>
              <a:gd name="connsiteY3" fmla="*/ 2740880 h 4740276"/>
              <a:gd name="connsiteX4" fmla="*/ 2800350 w 3409950"/>
              <a:gd name="connsiteY4" fmla="*/ 2923186 h 4740276"/>
              <a:gd name="connsiteX5" fmla="*/ 2890838 w 3409950"/>
              <a:gd name="connsiteY5" fmla="*/ 3262653 h 4740276"/>
              <a:gd name="connsiteX6" fmla="*/ 3409950 w 3409950"/>
              <a:gd name="connsiteY6" fmla="*/ 3767138 h 4740276"/>
              <a:gd name="connsiteX7" fmla="*/ 3397250 w 3409950"/>
              <a:gd name="connsiteY7" fmla="*/ 3767138 h 4740276"/>
              <a:gd name="connsiteX8" fmla="*/ 3397250 w 3409950"/>
              <a:gd name="connsiteY8" fmla="*/ 4740276 h 4740276"/>
              <a:gd name="connsiteX9" fmla="*/ 6350 w 3409950"/>
              <a:gd name="connsiteY9" fmla="*/ 4740276 h 4740276"/>
              <a:gd name="connsiteX10" fmla="*/ 6350 w 3409950"/>
              <a:gd name="connsiteY10" fmla="*/ 3767138 h 4740276"/>
              <a:gd name="connsiteX11" fmla="*/ 833 w 3409950"/>
              <a:gd name="connsiteY11" fmla="*/ 3767138 h 4740276"/>
              <a:gd name="connsiteX12" fmla="*/ 0 w 3409950"/>
              <a:gd name="connsiteY12" fmla="*/ 3767138 h 4740276"/>
              <a:gd name="connsiteX13" fmla="*/ 6350 w 3409950"/>
              <a:gd name="connsiteY13" fmla="*/ 3760544 h 4740276"/>
              <a:gd name="connsiteX14" fmla="*/ 6350 w 3409950"/>
              <a:gd name="connsiteY14" fmla="*/ 3759201 h 4740276"/>
              <a:gd name="connsiteX15" fmla="*/ 7643 w 3409950"/>
              <a:gd name="connsiteY15" fmla="*/ 3759201 h 4740276"/>
              <a:gd name="connsiteX16" fmla="*/ 85509 w 3409950"/>
              <a:gd name="connsiteY16" fmla="*/ 3678336 h 4740276"/>
              <a:gd name="connsiteX17" fmla="*/ 485775 w 3409950"/>
              <a:gd name="connsiteY17" fmla="*/ 3262653 h 4740276"/>
              <a:gd name="connsiteX18" fmla="*/ 561975 w 3409950"/>
              <a:gd name="connsiteY18" fmla="*/ 2923186 h 4740276"/>
              <a:gd name="connsiteX19" fmla="*/ 561975 w 3409950"/>
              <a:gd name="connsiteY19" fmla="*/ 2740880 h 4740276"/>
              <a:gd name="connsiteX20" fmla="*/ 561975 w 3409950"/>
              <a:gd name="connsiteY20" fmla="*/ 183878 h 4740276"/>
              <a:gd name="connsiteX21" fmla="*/ 561975 w 3409950"/>
              <a:gd name="connsiteY21" fmla="*/ 0 h 474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9950" h="4740276">
                <a:moveTo>
                  <a:pt x="561975" y="0"/>
                </a:moveTo>
                <a:lnTo>
                  <a:pt x="2800350" y="0"/>
                </a:lnTo>
                <a:cubicBezTo>
                  <a:pt x="2800350" y="36147"/>
                  <a:pt x="2800350" y="100583"/>
                  <a:pt x="2800350" y="183878"/>
                </a:cubicBezTo>
                <a:cubicBezTo>
                  <a:pt x="2800350" y="183878"/>
                  <a:pt x="2800350" y="2085520"/>
                  <a:pt x="2800350" y="2740880"/>
                </a:cubicBezTo>
                <a:cubicBezTo>
                  <a:pt x="2800350" y="2824175"/>
                  <a:pt x="2800350" y="2887039"/>
                  <a:pt x="2800350" y="2923186"/>
                </a:cubicBezTo>
                <a:cubicBezTo>
                  <a:pt x="2800350" y="3223363"/>
                  <a:pt x="2890838" y="3262653"/>
                  <a:pt x="2890838" y="3262653"/>
                </a:cubicBezTo>
                <a:cubicBezTo>
                  <a:pt x="3409950" y="3767138"/>
                  <a:pt x="3409950" y="3767138"/>
                  <a:pt x="3409950" y="3767138"/>
                </a:cubicBezTo>
                <a:lnTo>
                  <a:pt x="3397250" y="3767138"/>
                </a:lnTo>
                <a:lnTo>
                  <a:pt x="3397250" y="4740276"/>
                </a:lnTo>
                <a:lnTo>
                  <a:pt x="6350" y="4740276"/>
                </a:lnTo>
                <a:lnTo>
                  <a:pt x="6350" y="3767138"/>
                </a:lnTo>
                <a:lnTo>
                  <a:pt x="833" y="3767138"/>
                </a:lnTo>
                <a:cubicBezTo>
                  <a:pt x="0" y="3767138"/>
                  <a:pt x="0" y="3767138"/>
                  <a:pt x="0" y="3767138"/>
                </a:cubicBezTo>
                <a:lnTo>
                  <a:pt x="6350" y="3760544"/>
                </a:lnTo>
                <a:lnTo>
                  <a:pt x="6350" y="3759201"/>
                </a:lnTo>
                <a:lnTo>
                  <a:pt x="7643" y="3759201"/>
                </a:lnTo>
                <a:lnTo>
                  <a:pt x="85509" y="3678336"/>
                </a:lnTo>
                <a:cubicBezTo>
                  <a:pt x="485775" y="3262653"/>
                  <a:pt x="485775" y="3262653"/>
                  <a:pt x="485775" y="3262653"/>
                </a:cubicBezTo>
                <a:cubicBezTo>
                  <a:pt x="485775" y="3262653"/>
                  <a:pt x="561975" y="3223363"/>
                  <a:pt x="561975" y="2923186"/>
                </a:cubicBezTo>
                <a:cubicBezTo>
                  <a:pt x="561975" y="2887039"/>
                  <a:pt x="561975" y="2824175"/>
                  <a:pt x="561975" y="2740880"/>
                </a:cubicBezTo>
                <a:cubicBezTo>
                  <a:pt x="561975" y="2085520"/>
                  <a:pt x="561975" y="183878"/>
                  <a:pt x="561975" y="183878"/>
                </a:cubicBezTo>
                <a:cubicBezTo>
                  <a:pt x="561975" y="100583"/>
                  <a:pt x="561975" y="36147"/>
                  <a:pt x="561975" y="0"/>
                </a:cubicBezTo>
                <a:close/>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2"/>
          <p:cNvSpPr>
            <a:spLocks/>
          </p:cNvSpPr>
          <p:nvPr/>
        </p:nvSpPr>
        <p:spPr bwMode="auto">
          <a:xfrm>
            <a:off x="8641557" y="2530738"/>
            <a:ext cx="2906976" cy="3626974"/>
          </a:xfrm>
          <a:custGeom>
            <a:avLst/>
            <a:gdLst>
              <a:gd name="connsiteX0" fmla="*/ 0 w 3249613"/>
              <a:gd name="connsiteY0" fmla="*/ 0 h 4054475"/>
              <a:gd name="connsiteX1" fmla="*/ 1495060 w 3249613"/>
              <a:gd name="connsiteY1" fmla="*/ 0 h 4054475"/>
              <a:gd name="connsiteX2" fmla="*/ 1495060 w 3249613"/>
              <a:gd name="connsiteY2" fmla="*/ 150846 h 4054475"/>
              <a:gd name="connsiteX3" fmla="*/ 1495060 w 3249613"/>
              <a:gd name="connsiteY3" fmla="*/ 2240688 h 4054475"/>
              <a:gd name="connsiteX4" fmla="*/ 1495060 w 3249613"/>
              <a:gd name="connsiteY4" fmla="*/ 2389962 h 4054475"/>
              <a:gd name="connsiteX5" fmla="*/ 1768837 w 3249613"/>
              <a:gd name="connsiteY5" fmla="*/ 2657085 h 4054475"/>
              <a:gd name="connsiteX6" fmla="*/ 3115083 w 3249613"/>
              <a:gd name="connsiteY6" fmla="*/ 3042794 h 4054475"/>
              <a:gd name="connsiteX7" fmla="*/ 3221907 w 3249613"/>
              <a:gd name="connsiteY7" fmla="*/ 3073400 h 4054475"/>
              <a:gd name="connsiteX8" fmla="*/ 3248025 w 3249613"/>
              <a:gd name="connsiteY8" fmla="*/ 3073400 h 4054475"/>
              <a:gd name="connsiteX9" fmla="*/ 3248025 w 3249613"/>
              <a:gd name="connsiteY9" fmla="*/ 3080883 h 4054475"/>
              <a:gd name="connsiteX10" fmla="*/ 3249613 w 3249613"/>
              <a:gd name="connsiteY10" fmla="*/ 3081338 h 4054475"/>
              <a:gd name="connsiteX11" fmla="*/ 3248025 w 3249613"/>
              <a:gd name="connsiteY11" fmla="*/ 3081337 h 4054475"/>
              <a:gd name="connsiteX12" fmla="*/ 3248025 w 3249613"/>
              <a:gd name="connsiteY12" fmla="*/ 4054475 h 4054475"/>
              <a:gd name="connsiteX13" fmla="*/ 933450 w 3249613"/>
              <a:gd name="connsiteY13" fmla="*/ 4054475 h 4054475"/>
              <a:gd name="connsiteX14" fmla="*/ 933450 w 3249613"/>
              <a:gd name="connsiteY14" fmla="*/ 3073400 h 4054475"/>
              <a:gd name="connsiteX15" fmla="*/ 953245 w 3249613"/>
              <a:gd name="connsiteY15" fmla="*/ 3073400 h 4054475"/>
              <a:gd name="connsiteX16" fmla="*/ 928428 w 3249613"/>
              <a:gd name="connsiteY16" fmla="*/ 3058932 h 4054475"/>
              <a:gd name="connsiteX17" fmla="*/ 111891 w 3249613"/>
              <a:gd name="connsiteY17" fmla="*/ 2575376 h 4054475"/>
              <a:gd name="connsiteX18" fmla="*/ 0 w 3249613"/>
              <a:gd name="connsiteY18" fmla="*/ 2306683 h 4054475"/>
              <a:gd name="connsiteX19" fmla="*/ 0 w 3249613"/>
              <a:gd name="connsiteY19" fmla="*/ 2138552 h 4054475"/>
              <a:gd name="connsiteX20" fmla="*/ 0 w 3249613"/>
              <a:gd name="connsiteY20" fmla="*/ 0 h 405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9613" h="4054475">
                <a:moveTo>
                  <a:pt x="0" y="0"/>
                </a:moveTo>
                <a:cubicBezTo>
                  <a:pt x="0" y="0"/>
                  <a:pt x="0" y="0"/>
                  <a:pt x="1495060" y="0"/>
                </a:cubicBezTo>
                <a:cubicBezTo>
                  <a:pt x="1495060" y="31426"/>
                  <a:pt x="1495060" y="83280"/>
                  <a:pt x="1495060" y="150846"/>
                </a:cubicBezTo>
                <a:cubicBezTo>
                  <a:pt x="1495060" y="150846"/>
                  <a:pt x="1495060" y="1704871"/>
                  <a:pt x="1495060" y="2240688"/>
                </a:cubicBezTo>
                <a:cubicBezTo>
                  <a:pt x="1495060" y="2308254"/>
                  <a:pt x="1495060" y="2360107"/>
                  <a:pt x="1495060" y="2389962"/>
                </a:cubicBezTo>
                <a:cubicBezTo>
                  <a:pt x="1495060" y="2564377"/>
                  <a:pt x="1737888" y="2647657"/>
                  <a:pt x="1768837" y="2657085"/>
                </a:cubicBezTo>
                <a:cubicBezTo>
                  <a:pt x="1768837" y="2657085"/>
                  <a:pt x="1768837" y="2657085"/>
                  <a:pt x="3115083" y="3042794"/>
                </a:cubicBezTo>
                <a:lnTo>
                  <a:pt x="3221907" y="3073400"/>
                </a:lnTo>
                <a:lnTo>
                  <a:pt x="3248025" y="3073400"/>
                </a:lnTo>
                <a:lnTo>
                  <a:pt x="3248025" y="3080883"/>
                </a:lnTo>
                <a:lnTo>
                  <a:pt x="3249613" y="3081338"/>
                </a:lnTo>
                <a:lnTo>
                  <a:pt x="3248025" y="3081337"/>
                </a:lnTo>
                <a:lnTo>
                  <a:pt x="3248025" y="4054475"/>
                </a:lnTo>
                <a:lnTo>
                  <a:pt x="933450" y="4054475"/>
                </a:lnTo>
                <a:lnTo>
                  <a:pt x="933450" y="3073400"/>
                </a:lnTo>
                <a:lnTo>
                  <a:pt x="953245" y="3073400"/>
                </a:lnTo>
                <a:lnTo>
                  <a:pt x="928428" y="3058932"/>
                </a:lnTo>
                <a:cubicBezTo>
                  <a:pt x="769105" y="2966019"/>
                  <a:pt x="130639" y="2593250"/>
                  <a:pt x="111891" y="2575376"/>
                </a:cubicBezTo>
                <a:cubicBezTo>
                  <a:pt x="69039" y="2539236"/>
                  <a:pt x="0" y="2459100"/>
                  <a:pt x="0" y="2306683"/>
                </a:cubicBezTo>
                <a:cubicBezTo>
                  <a:pt x="0" y="2273685"/>
                  <a:pt x="0" y="2215547"/>
                  <a:pt x="0" y="2138552"/>
                </a:cubicBezTo>
                <a:cubicBezTo>
                  <a:pt x="0" y="1665588"/>
                  <a:pt x="0" y="483963"/>
                  <a:pt x="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58"/>
          <p:cNvSpPr>
            <a:spLocks noChangeArrowheads="1"/>
          </p:cNvSpPr>
          <p:nvPr/>
        </p:nvSpPr>
        <p:spPr bwMode="auto">
          <a:xfrm>
            <a:off x="643467" y="2517545"/>
            <a:ext cx="2776326" cy="3626974"/>
          </a:xfrm>
          <a:custGeom>
            <a:avLst/>
            <a:gdLst>
              <a:gd name="connsiteX0" fmla="*/ 1570430 w 3103563"/>
              <a:gd name="connsiteY0" fmla="*/ 0 h 4054475"/>
              <a:gd name="connsiteX1" fmla="*/ 3103563 w 3103563"/>
              <a:gd name="connsiteY1" fmla="*/ 0 h 4054475"/>
              <a:gd name="connsiteX2" fmla="*/ 3103563 w 3103563"/>
              <a:gd name="connsiteY2" fmla="*/ 2138495 h 4054475"/>
              <a:gd name="connsiteX3" fmla="*/ 3103563 w 3103563"/>
              <a:gd name="connsiteY3" fmla="*/ 2306621 h 4054475"/>
              <a:gd name="connsiteX4" fmla="*/ 2982150 w 3103563"/>
              <a:gd name="connsiteY4" fmla="*/ 2575308 h 4054475"/>
              <a:gd name="connsiteX5" fmla="*/ 2305193 w 3103563"/>
              <a:gd name="connsiteY5" fmla="*/ 3058675 h 4054475"/>
              <a:gd name="connsiteX6" fmla="*/ 2293938 w 3103563"/>
              <a:gd name="connsiteY6" fmla="*/ 3066732 h 4054475"/>
              <a:gd name="connsiteX7" fmla="*/ 2293938 w 3103563"/>
              <a:gd name="connsiteY7" fmla="*/ 4054475 h 4054475"/>
              <a:gd name="connsiteX8" fmla="*/ 0 w 3103563"/>
              <a:gd name="connsiteY8" fmla="*/ 4054475 h 4054475"/>
              <a:gd name="connsiteX9" fmla="*/ 0 w 3103563"/>
              <a:gd name="connsiteY9" fmla="*/ 3058652 h 4054475"/>
              <a:gd name="connsiteX10" fmla="*/ 42349 w 3103563"/>
              <a:gd name="connsiteY10" fmla="*/ 3058652 h 4054475"/>
              <a:gd name="connsiteX11" fmla="*/ 69255 w 3103563"/>
              <a:gd name="connsiteY11" fmla="*/ 3049954 h 4054475"/>
              <a:gd name="connsiteX12" fmla="*/ 1284753 w 3103563"/>
              <a:gd name="connsiteY12" fmla="*/ 2657014 h 4054475"/>
              <a:gd name="connsiteX13" fmla="*/ 1570430 w 3103563"/>
              <a:gd name="connsiteY13" fmla="*/ 2389898 h 4054475"/>
              <a:gd name="connsiteX14" fmla="*/ 1570430 w 3103563"/>
              <a:gd name="connsiteY14" fmla="*/ 2240628 h 4054475"/>
              <a:gd name="connsiteX15" fmla="*/ 1570430 w 3103563"/>
              <a:gd name="connsiteY15" fmla="*/ 150842 h 4054475"/>
              <a:gd name="connsiteX16" fmla="*/ 1570430 w 3103563"/>
              <a:gd name="connsiteY16" fmla="*/ 0 h 405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3563" h="4054475">
                <a:moveTo>
                  <a:pt x="1570430" y="0"/>
                </a:moveTo>
                <a:cubicBezTo>
                  <a:pt x="1570430" y="0"/>
                  <a:pt x="1570430" y="0"/>
                  <a:pt x="3103563" y="0"/>
                </a:cubicBezTo>
                <a:cubicBezTo>
                  <a:pt x="3103563" y="483950"/>
                  <a:pt x="3103563" y="1665544"/>
                  <a:pt x="3103563" y="2138495"/>
                </a:cubicBezTo>
                <a:cubicBezTo>
                  <a:pt x="3103563" y="2215488"/>
                  <a:pt x="3103563" y="2273625"/>
                  <a:pt x="3103563" y="2306621"/>
                </a:cubicBezTo>
                <a:cubicBezTo>
                  <a:pt x="3103563" y="2443321"/>
                  <a:pt x="3027383" y="2534455"/>
                  <a:pt x="2982150" y="2575308"/>
                </a:cubicBezTo>
                <a:cubicBezTo>
                  <a:pt x="2964296" y="2591512"/>
                  <a:pt x="2435905" y="2965393"/>
                  <a:pt x="2305193" y="3058675"/>
                </a:cubicBezTo>
                <a:lnTo>
                  <a:pt x="2293938" y="3066732"/>
                </a:lnTo>
                <a:lnTo>
                  <a:pt x="2293938" y="4054475"/>
                </a:lnTo>
                <a:lnTo>
                  <a:pt x="0" y="4054475"/>
                </a:lnTo>
                <a:lnTo>
                  <a:pt x="0" y="3058652"/>
                </a:lnTo>
                <a:lnTo>
                  <a:pt x="42349" y="3058652"/>
                </a:lnTo>
                <a:lnTo>
                  <a:pt x="69255" y="3049954"/>
                </a:lnTo>
                <a:cubicBezTo>
                  <a:pt x="182033" y="3013495"/>
                  <a:pt x="482775" y="2916273"/>
                  <a:pt x="1284753" y="2657014"/>
                </a:cubicBezTo>
                <a:cubicBezTo>
                  <a:pt x="1315702" y="2649158"/>
                  <a:pt x="1570430" y="2576879"/>
                  <a:pt x="1570430" y="2389898"/>
                </a:cubicBezTo>
                <a:cubicBezTo>
                  <a:pt x="1570430" y="2360044"/>
                  <a:pt x="1570430" y="2308192"/>
                  <a:pt x="1570430" y="2240628"/>
                </a:cubicBezTo>
                <a:cubicBezTo>
                  <a:pt x="1570430" y="1704825"/>
                  <a:pt x="1570430" y="150842"/>
                  <a:pt x="1570430" y="150842"/>
                </a:cubicBezTo>
                <a:cubicBezTo>
                  <a:pt x="1570430" y="83277"/>
                  <a:pt x="1570430" y="31425"/>
                  <a:pt x="157043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Icon"/>
          <p:cNvSpPr/>
          <p:nvPr/>
        </p:nvSpPr>
        <p:spPr>
          <a:xfrm>
            <a:off x="5767071" y="1857331"/>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accent1"/>
                </a:solidFill>
                <a:latin typeface="ElegantIcons" panose="02000503000000000000" pitchFamily="2" charset="2"/>
                <a:ea typeface="+mn-ea"/>
                <a:cs typeface="+mn-cs"/>
              </a:rPr>
              <a:t>1</a:t>
            </a:r>
            <a:endParaRPr kumimoji="0" lang="en-US" sz="3200" b="0" i="0" u="none" strike="noStrike" kern="0" cap="none" spc="0" normalizeH="0" baseline="0" noProof="0">
              <a:ln>
                <a:noFill/>
              </a:ln>
              <a:solidFill>
                <a:schemeClr val="accent1"/>
              </a:solidFill>
              <a:effectLst/>
              <a:uLnTx/>
              <a:uFillTx/>
              <a:latin typeface="ElegantIcons" panose="02000503000000000000" pitchFamily="2" charset="2"/>
            </a:endParaRPr>
          </a:p>
        </p:txBody>
      </p:sp>
      <p:sp>
        <p:nvSpPr>
          <p:cNvPr id="65" name="Icon"/>
          <p:cNvSpPr/>
          <p:nvPr/>
        </p:nvSpPr>
        <p:spPr>
          <a:xfrm>
            <a:off x="3896491" y="2244461"/>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3</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6" name="Icon"/>
          <p:cNvSpPr/>
          <p:nvPr/>
        </p:nvSpPr>
        <p:spPr>
          <a:xfrm>
            <a:off x="2404582" y="2543814"/>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5</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7" name="Icon"/>
          <p:cNvSpPr/>
          <p:nvPr/>
        </p:nvSpPr>
        <p:spPr>
          <a:xfrm>
            <a:off x="7369589" y="2244461"/>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2</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8" name="Icon"/>
          <p:cNvSpPr/>
          <p:nvPr/>
        </p:nvSpPr>
        <p:spPr>
          <a:xfrm>
            <a:off x="8985632" y="2543814"/>
            <a:ext cx="671051" cy="6710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defTabSz="813816">
              <a:spcAft>
                <a:spcPts val="600"/>
              </a:spcAft>
              <a:defRPr/>
            </a:pPr>
            <a:r>
              <a:rPr lang="en-US" sz="2848" kern="0">
                <a:solidFill>
                  <a:schemeClr val="tx2"/>
                </a:solidFill>
                <a:latin typeface="ElegantIcons" panose="02000503000000000000" pitchFamily="2" charset="2"/>
                <a:ea typeface="+mn-ea"/>
                <a:cs typeface="+mn-cs"/>
              </a:rPr>
              <a:t>4</a:t>
            </a:r>
            <a:endParaRPr kumimoji="0" lang="en-US" sz="3200" b="0" i="0" u="none" strike="noStrike" kern="0" cap="none" spc="0" normalizeH="0" baseline="0" noProof="0">
              <a:ln>
                <a:noFill/>
              </a:ln>
              <a:solidFill>
                <a:schemeClr val="tx2"/>
              </a:solidFill>
              <a:effectLst/>
              <a:uLnTx/>
              <a:uFillTx/>
              <a:latin typeface="ElegantIcons" panose="02000503000000000000" pitchFamily="2" charset="2"/>
            </a:endParaRPr>
          </a:p>
        </p:txBody>
      </p:sp>
      <p:sp>
        <p:nvSpPr>
          <p:cNvPr id="69" name="Title"/>
          <p:cNvSpPr txBox="1"/>
          <p:nvPr/>
        </p:nvSpPr>
        <p:spPr>
          <a:xfrm>
            <a:off x="5099992" y="2462440"/>
            <a:ext cx="2005210" cy="366254"/>
          </a:xfrm>
          <a:prstGeom prst="rect">
            <a:avLst/>
          </a:prstGeom>
          <a:noFill/>
        </p:spPr>
        <p:txBody>
          <a:bodyPr wrap="square" rtlCol="0">
            <a:spAutoFit/>
          </a:bodyPr>
          <a:lstStyle/>
          <a:p>
            <a:pPr algn="ctr" defTabSz="813816">
              <a:spcAft>
                <a:spcPts val="600"/>
              </a:spcAft>
              <a:defRPr/>
            </a:pPr>
            <a:r>
              <a:rPr lang="en-US" sz="1780"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report</a:t>
            </a:r>
            <a:endParaRPr lang="en-US" sz="20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70" name="Subtitle Text"/>
          <p:cNvSpPr txBox="1"/>
          <p:nvPr/>
        </p:nvSpPr>
        <p:spPr>
          <a:xfrm>
            <a:off x="5197681" y="2864428"/>
            <a:ext cx="1809831" cy="1404156"/>
          </a:xfrm>
          <a:prstGeom prst="rect">
            <a:avLst/>
          </a:prstGeom>
          <a:noFill/>
        </p:spPr>
        <p:txBody>
          <a:bodyPr wrap="square" rtlCol="0">
            <a:spAutoFit/>
          </a:bodyPr>
          <a:lstStyle/>
          <a:p>
            <a:pPr algn="ctr" defTabSz="813816">
              <a:spcAft>
                <a:spcPts val="600"/>
              </a:spcAft>
            </a:pPr>
            <a:r>
              <a:rPr lang="en-US" sz="1424" kern="0" spc="267">
                <a:solidFill>
                  <a:schemeClr val="tx2"/>
                </a:solidFill>
                <a:effectLst>
                  <a:outerShdw blurRad="50800" dist="38100" dir="2700000" algn="tl" rotWithShape="0">
                    <a:prstClr val="black">
                      <a:alpha val="40000"/>
                    </a:prstClr>
                  </a:outerShdw>
                </a:effectLst>
                <a:latin typeface="+mn-lt"/>
                <a:ea typeface="+mn-ea"/>
                <a:cs typeface="+mn-cs"/>
              </a:rPr>
              <a:t>Int. V.P. to fill out J.D. report and send to Jurisdictional Director.</a:t>
            </a:r>
            <a:endParaRPr lang="en-US" sz="1600" kern="0" spc="300">
              <a:solidFill>
                <a:schemeClr val="tx2"/>
              </a:solidFill>
              <a:effectLst>
                <a:outerShdw blurRad="50800" dist="38100" dir="2700000" algn="tl" rotWithShape="0">
                  <a:prstClr val="black">
                    <a:alpha val="40000"/>
                  </a:prstClr>
                </a:outerShdw>
              </a:effectLst>
            </a:endParaRPr>
          </a:p>
        </p:txBody>
      </p:sp>
      <p:sp>
        <p:nvSpPr>
          <p:cNvPr id="71" name="Title"/>
          <p:cNvSpPr txBox="1"/>
          <p:nvPr/>
        </p:nvSpPr>
        <p:spPr>
          <a:xfrm>
            <a:off x="3543257" y="2883993"/>
            <a:ext cx="1372029" cy="284052"/>
          </a:xfrm>
          <a:prstGeom prst="rect">
            <a:avLst/>
          </a:prstGeom>
          <a:noFill/>
        </p:spPr>
        <p:txBody>
          <a:bodyPr wrap="square" rtlCol="0">
            <a:spAutoFit/>
          </a:bodyPr>
          <a:lstStyle/>
          <a:p>
            <a:pPr algn="ctr" defTabSz="813816">
              <a:spcAft>
                <a:spcPts val="600"/>
              </a:spcAft>
              <a:defRPr/>
            </a:pPr>
            <a:r>
              <a:rPr lang="en-US" sz="1246"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5 Days</a:t>
            </a:r>
            <a:endParaRPr lang="en-US" sz="14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76" name="Subtitle Text"/>
          <p:cNvSpPr txBox="1"/>
          <p:nvPr/>
        </p:nvSpPr>
        <p:spPr>
          <a:xfrm>
            <a:off x="3455830" y="3328453"/>
            <a:ext cx="1590155" cy="1431689"/>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We have five days from the time it is filed to decide to go to arbitration.</a:t>
            </a:r>
            <a:endParaRPr lang="en-US" sz="1400" kern="0" spc="300">
              <a:solidFill>
                <a:schemeClr val="tx2"/>
              </a:solidFill>
              <a:effectLst>
                <a:outerShdw blurRad="50800" dist="38100" dir="2700000" algn="tl" rotWithShape="0">
                  <a:prstClr val="black">
                    <a:alpha val="40000"/>
                  </a:prstClr>
                </a:outerShdw>
              </a:effectLst>
            </a:endParaRPr>
          </a:p>
        </p:txBody>
      </p:sp>
      <p:sp>
        <p:nvSpPr>
          <p:cNvPr id="77" name="Title"/>
          <p:cNvSpPr txBox="1"/>
          <p:nvPr/>
        </p:nvSpPr>
        <p:spPr>
          <a:xfrm>
            <a:off x="7107825" y="2935304"/>
            <a:ext cx="1372029" cy="284052"/>
          </a:xfrm>
          <a:prstGeom prst="rect">
            <a:avLst/>
          </a:prstGeom>
          <a:noFill/>
        </p:spPr>
        <p:txBody>
          <a:bodyPr wrap="square" rtlCol="0">
            <a:spAutoFit/>
          </a:bodyPr>
          <a:lstStyle/>
          <a:p>
            <a:pPr algn="ctr" defTabSz="813816">
              <a:spcAft>
                <a:spcPts val="600"/>
              </a:spcAft>
              <a:defRPr/>
            </a:pPr>
            <a:r>
              <a:rPr lang="en-US" sz="1246"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files</a:t>
            </a:r>
            <a:endParaRPr lang="en-US" sz="14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78" name="Subtitle Text"/>
          <p:cNvSpPr txBox="1"/>
          <p:nvPr/>
        </p:nvSpPr>
        <p:spPr>
          <a:xfrm>
            <a:off x="7087759" y="3292068"/>
            <a:ext cx="1609974" cy="853507"/>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J.D. then files dispute with PLAN Administrator</a:t>
            </a:r>
            <a:endParaRPr lang="en-US" sz="1400" kern="0">
              <a:solidFill>
                <a:schemeClr val="tx2"/>
              </a:solidFill>
              <a:effectLst>
                <a:outerShdw blurRad="50800" dist="38100" dir="2700000" algn="tl" rotWithShape="0">
                  <a:prstClr val="black">
                    <a:alpha val="40000"/>
                  </a:prstClr>
                </a:outerShdw>
              </a:effectLst>
            </a:endParaRPr>
          </a:p>
        </p:txBody>
      </p:sp>
      <p:sp>
        <p:nvSpPr>
          <p:cNvPr id="79" name="Title"/>
          <p:cNvSpPr txBox="1"/>
          <p:nvPr/>
        </p:nvSpPr>
        <p:spPr>
          <a:xfrm>
            <a:off x="2083801" y="3162362"/>
            <a:ext cx="1372029" cy="270395"/>
          </a:xfrm>
          <a:prstGeom prst="rect">
            <a:avLst/>
          </a:prstGeom>
          <a:noFill/>
        </p:spPr>
        <p:txBody>
          <a:bodyPr wrap="square" rtlCol="0">
            <a:spAutoFit/>
          </a:bodyPr>
          <a:lstStyle/>
          <a:p>
            <a:pPr algn="ctr" defTabSz="813816">
              <a:spcAft>
                <a:spcPts val="600"/>
              </a:spcAft>
              <a:defRPr/>
            </a:pPr>
            <a:r>
              <a:rPr lang="en-US" sz="1157"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3 Days</a:t>
            </a:r>
            <a:endParaRPr lang="en-US" sz="13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80" name="Subtitle Text"/>
          <p:cNvSpPr txBox="1"/>
          <p:nvPr/>
        </p:nvSpPr>
        <p:spPr>
          <a:xfrm>
            <a:off x="2108970" y="3443229"/>
            <a:ext cx="1248722" cy="1238962"/>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Arbitrator will have decision within three days.</a:t>
            </a:r>
            <a:endParaRPr lang="en-US" sz="1000" kern="0">
              <a:solidFill>
                <a:schemeClr val="tx2"/>
              </a:solidFill>
              <a:effectLst>
                <a:outerShdw blurRad="50800" dist="38100" dir="2700000" algn="tl" rotWithShape="0">
                  <a:prstClr val="black">
                    <a:alpha val="40000"/>
                  </a:prstClr>
                </a:outerShdw>
              </a:effectLst>
            </a:endParaRPr>
          </a:p>
        </p:txBody>
      </p:sp>
      <p:sp>
        <p:nvSpPr>
          <p:cNvPr id="81" name="Title"/>
          <p:cNvSpPr txBox="1"/>
          <p:nvPr/>
        </p:nvSpPr>
        <p:spPr>
          <a:xfrm>
            <a:off x="8652698" y="3162362"/>
            <a:ext cx="1372029" cy="270395"/>
          </a:xfrm>
          <a:prstGeom prst="rect">
            <a:avLst/>
          </a:prstGeom>
          <a:noFill/>
        </p:spPr>
        <p:txBody>
          <a:bodyPr wrap="square" rtlCol="0">
            <a:spAutoFit/>
          </a:bodyPr>
          <a:lstStyle/>
          <a:p>
            <a:pPr algn="ctr" defTabSz="813816">
              <a:spcAft>
                <a:spcPts val="600"/>
              </a:spcAft>
              <a:defRPr/>
            </a:pPr>
            <a:r>
              <a:rPr lang="en-US" sz="1157" kern="0" cap="all" spc="89">
                <a:solidFill>
                  <a:srgbClr val="FFC000"/>
                </a:solidFill>
                <a:effectLst>
                  <a:outerShdw blurRad="50800" dist="38100" dir="2700000" algn="tl" rotWithShape="0">
                    <a:prstClr val="black">
                      <a:alpha val="40000"/>
                    </a:prstClr>
                  </a:outerShdw>
                </a:effectLst>
                <a:latin typeface="Lato Black" panose="020F0A02020204030203" pitchFamily="34" charset="0"/>
                <a:ea typeface="+mn-ea"/>
                <a:cs typeface="+mn-cs"/>
              </a:rPr>
              <a:t>7 Days</a:t>
            </a:r>
            <a:endParaRPr lang="en-US" sz="1300" kern="0" cap="all" spc="100">
              <a:solidFill>
                <a:srgbClr val="FFC000"/>
              </a:solidFill>
              <a:effectLst>
                <a:outerShdw blurRad="50800" dist="38100" dir="2700000" algn="tl" rotWithShape="0">
                  <a:prstClr val="black">
                    <a:alpha val="40000"/>
                  </a:prstClr>
                </a:outerShdw>
              </a:effectLst>
              <a:latin typeface="Lato Black" panose="020F0A02020204030203" pitchFamily="34" charset="0"/>
            </a:endParaRPr>
          </a:p>
        </p:txBody>
      </p:sp>
      <p:sp>
        <p:nvSpPr>
          <p:cNvPr id="31" name="Page Title"/>
          <p:cNvSpPr txBox="1"/>
          <p:nvPr/>
        </p:nvSpPr>
        <p:spPr>
          <a:xfrm>
            <a:off x="2961077" y="700286"/>
            <a:ext cx="6451129" cy="530594"/>
          </a:xfrm>
          <a:prstGeom prst="rect">
            <a:avLst/>
          </a:prstGeom>
          <a:noFill/>
        </p:spPr>
        <p:txBody>
          <a:bodyPr wrap="square" rtlCol="0">
            <a:spAutoFit/>
          </a:bodyPr>
          <a:lstStyle/>
          <a:p>
            <a:pPr algn="ctr" defTabSz="813816">
              <a:spcAft>
                <a:spcPts val="600"/>
              </a:spcAft>
            </a:pPr>
            <a:r>
              <a:rPr lang="en-US" sz="2848" kern="0" cap="all" spc="445">
                <a:solidFill>
                  <a:schemeClr val="tx2"/>
                </a:solidFill>
                <a:effectLst>
                  <a:outerShdw blurRad="50800" dist="38100" dir="2700000" algn="tl" rotWithShape="0">
                    <a:prstClr val="black">
                      <a:alpha val="40000"/>
                    </a:prstClr>
                  </a:outerShdw>
                </a:effectLst>
                <a:latin typeface="Lato Black" panose="020F0A02020204030203" pitchFamily="34" charset="0"/>
                <a:ea typeface="+mn-ea"/>
                <a:cs typeface="+mn-cs"/>
              </a:rPr>
              <a:t>Procedures</a:t>
            </a:r>
            <a:endParaRPr lang="en-US" sz="3200" kern="0" cap="all" spc="500">
              <a:solidFill>
                <a:schemeClr val="tx2"/>
              </a:solidFill>
              <a:effectLst>
                <a:outerShdw blurRad="50800" dist="38100" dir="2700000" algn="tl" rotWithShape="0">
                  <a:prstClr val="black">
                    <a:alpha val="40000"/>
                  </a:prstClr>
                </a:outerShdw>
              </a:effectLst>
              <a:latin typeface="Lato Black" panose="020F0A02020204030203" pitchFamily="34" charset="0"/>
            </a:endParaRPr>
          </a:p>
        </p:txBody>
      </p:sp>
      <p:sp>
        <p:nvSpPr>
          <p:cNvPr id="32" name="Subtitle Text"/>
          <p:cNvSpPr txBox="1"/>
          <p:nvPr/>
        </p:nvSpPr>
        <p:spPr>
          <a:xfrm>
            <a:off x="3646919" y="1280883"/>
            <a:ext cx="5003100" cy="421013"/>
          </a:xfrm>
          <a:prstGeom prst="rect">
            <a:avLst/>
          </a:prstGeom>
          <a:noFill/>
        </p:spPr>
        <p:txBody>
          <a:bodyPr wrap="square" rtlCol="0">
            <a:spAutoFit/>
          </a:bodyPr>
          <a:lstStyle/>
          <a:p>
            <a:pPr algn="ctr" defTabSz="813816">
              <a:spcAft>
                <a:spcPts val="600"/>
              </a:spcAft>
            </a:pPr>
            <a:r>
              <a:rPr lang="en-US" sz="2136" kern="0">
                <a:solidFill>
                  <a:srgbClr val="979797"/>
                </a:solidFill>
                <a:effectLst>
                  <a:outerShdw blurRad="50800" dist="38100" dir="2700000" algn="tl" rotWithShape="0">
                    <a:prstClr val="black">
                      <a:alpha val="40000"/>
                    </a:prstClr>
                  </a:outerShdw>
                </a:effectLst>
                <a:latin typeface="+mn-lt"/>
                <a:ea typeface="+mn-ea"/>
                <a:cs typeface="+mn-cs"/>
              </a:rPr>
              <a:t>- If NO resolve at this level - </a:t>
            </a:r>
            <a:endParaRPr lang="en-US" sz="2400" kern="0">
              <a:solidFill>
                <a:schemeClr val="bg2">
                  <a:lumMod val="75000"/>
                  <a:lumOff val="25000"/>
                </a:schemeClr>
              </a:solidFill>
              <a:effectLst>
                <a:outerShdw blurRad="50800" dist="38100" dir="2700000" algn="tl" rotWithShape="0">
                  <a:prstClr val="black">
                    <a:alpha val="40000"/>
                  </a:prstClr>
                </a:outerShdw>
              </a:effectLst>
            </a:endParaRPr>
          </a:p>
        </p:txBody>
      </p:sp>
      <p:sp>
        <p:nvSpPr>
          <p:cNvPr id="36" name="Subtitle Text"/>
          <p:cNvSpPr txBox="1"/>
          <p:nvPr/>
        </p:nvSpPr>
        <p:spPr>
          <a:xfrm>
            <a:off x="8697734" y="3443229"/>
            <a:ext cx="1240825" cy="1431689"/>
          </a:xfrm>
          <a:prstGeom prst="rect">
            <a:avLst/>
          </a:prstGeom>
          <a:noFill/>
        </p:spPr>
        <p:txBody>
          <a:bodyPr wrap="square" rtlCol="0">
            <a:spAutoFit/>
          </a:bodyPr>
          <a:lstStyle/>
          <a:p>
            <a:pPr algn="ctr" defTabSz="813816">
              <a:spcAft>
                <a:spcPts val="600"/>
              </a:spcAft>
            </a:pPr>
            <a:r>
              <a:rPr lang="en-US" sz="1246" kern="0" spc="267">
                <a:solidFill>
                  <a:schemeClr val="tx2"/>
                </a:solidFill>
                <a:effectLst>
                  <a:outerShdw blurRad="50800" dist="38100" dir="2700000" algn="tl" rotWithShape="0">
                    <a:prstClr val="black">
                      <a:alpha val="40000"/>
                    </a:prstClr>
                  </a:outerShdw>
                </a:effectLst>
                <a:latin typeface="+mn-lt"/>
                <a:ea typeface="+mn-ea"/>
                <a:cs typeface="+mn-cs"/>
              </a:rPr>
              <a:t>Arbitrator is chosen and a hearing set within seven days.</a:t>
            </a:r>
            <a:endParaRPr lang="en-US" sz="1400" kern="0" spc="300">
              <a:solidFill>
                <a:schemeClr val="tx2"/>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92285704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1000"/>
                                        <p:tgtEl>
                                          <p:spTgt spid="70"/>
                                        </p:tgtEl>
                                      </p:cBhvr>
                                    </p:animEffect>
                                    <p:anim calcmode="lin" valueType="num">
                                      <p:cBhvr>
                                        <p:cTn id="34" dur="1000" fill="hold"/>
                                        <p:tgtEl>
                                          <p:spTgt spid="70"/>
                                        </p:tgtEl>
                                        <p:attrNameLst>
                                          <p:attrName>ppt_x</p:attrName>
                                        </p:attrNameLst>
                                      </p:cBhvr>
                                      <p:tavLst>
                                        <p:tav tm="0">
                                          <p:val>
                                            <p:strVal val="#ppt_x"/>
                                          </p:val>
                                        </p:tav>
                                        <p:tav tm="100000">
                                          <p:val>
                                            <p:strVal val="#ppt_x"/>
                                          </p:val>
                                        </p:tav>
                                      </p:tavLst>
                                    </p:anim>
                                    <p:anim calcmode="lin" valueType="num">
                                      <p:cBhvr>
                                        <p:cTn id="3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par>
                                <p:cTn id="41" presetID="23" presetClass="entr" presetSubtype="16"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1000"/>
                                        <p:tgtEl>
                                          <p:spTgt spid="77"/>
                                        </p:tgtEl>
                                      </p:cBhvr>
                                    </p:animEffect>
                                    <p:anim calcmode="lin" valueType="num">
                                      <p:cBhvr>
                                        <p:cTn id="48" dur="1000" fill="hold"/>
                                        <p:tgtEl>
                                          <p:spTgt spid="77"/>
                                        </p:tgtEl>
                                        <p:attrNameLst>
                                          <p:attrName>ppt_x</p:attrName>
                                        </p:attrNameLst>
                                      </p:cBhvr>
                                      <p:tavLst>
                                        <p:tav tm="0">
                                          <p:val>
                                            <p:strVal val="#ppt_x"/>
                                          </p:val>
                                        </p:tav>
                                        <p:tav tm="100000">
                                          <p:val>
                                            <p:strVal val="#ppt_x"/>
                                          </p:val>
                                        </p:tav>
                                      </p:tavLst>
                                    </p:anim>
                                    <p:anim calcmode="lin" valueType="num">
                                      <p:cBhvr>
                                        <p:cTn id="49" dur="1000" fill="hold"/>
                                        <p:tgtEl>
                                          <p:spTgt spid="7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anim calcmode="lin" valueType="num">
                                      <p:cBhvr>
                                        <p:cTn id="53" dur="1000" fill="hold"/>
                                        <p:tgtEl>
                                          <p:spTgt spid="78"/>
                                        </p:tgtEl>
                                        <p:attrNameLst>
                                          <p:attrName>ppt_x</p:attrName>
                                        </p:attrNameLst>
                                      </p:cBhvr>
                                      <p:tavLst>
                                        <p:tav tm="0">
                                          <p:val>
                                            <p:strVal val="#ppt_x"/>
                                          </p:val>
                                        </p:tav>
                                        <p:tav tm="100000">
                                          <p:val>
                                            <p:strVal val="#ppt_x"/>
                                          </p:val>
                                        </p:tav>
                                      </p:tavLst>
                                    </p:anim>
                                    <p:anim calcmode="lin" valueType="num">
                                      <p:cBhvr>
                                        <p:cTn id="5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down)">
                                      <p:cBhvr>
                                        <p:cTn id="59" dur="500"/>
                                        <p:tgtEl>
                                          <p:spTgt spid="60"/>
                                        </p:tgtEl>
                                      </p:cBhvr>
                                    </p:animEffect>
                                  </p:childTnLst>
                                </p:cTn>
                              </p:par>
                              <p:par>
                                <p:cTn id="60" presetID="23" presetClass="entr" presetSubtype="16"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1000"/>
                                        <p:tgtEl>
                                          <p:spTgt spid="71"/>
                                        </p:tgtEl>
                                      </p:cBhvr>
                                    </p:animEffect>
                                    <p:anim calcmode="lin" valueType="num">
                                      <p:cBhvr>
                                        <p:cTn id="67" dur="1000" fill="hold"/>
                                        <p:tgtEl>
                                          <p:spTgt spid="71"/>
                                        </p:tgtEl>
                                        <p:attrNameLst>
                                          <p:attrName>ppt_x</p:attrName>
                                        </p:attrNameLst>
                                      </p:cBhvr>
                                      <p:tavLst>
                                        <p:tav tm="0">
                                          <p:val>
                                            <p:strVal val="#ppt_x"/>
                                          </p:val>
                                        </p:tav>
                                        <p:tav tm="100000">
                                          <p:val>
                                            <p:strVal val="#ppt_x"/>
                                          </p:val>
                                        </p:tav>
                                      </p:tavLst>
                                    </p:anim>
                                    <p:anim calcmode="lin" valueType="num">
                                      <p:cBhvr>
                                        <p:cTn id="68" dur="1000" fill="hold"/>
                                        <p:tgtEl>
                                          <p:spTgt spid="7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1000"/>
                                        <p:tgtEl>
                                          <p:spTgt spid="76"/>
                                        </p:tgtEl>
                                      </p:cBhvr>
                                    </p:animEffect>
                                    <p:anim calcmode="lin" valueType="num">
                                      <p:cBhvr>
                                        <p:cTn id="72" dur="1000" fill="hold"/>
                                        <p:tgtEl>
                                          <p:spTgt spid="76"/>
                                        </p:tgtEl>
                                        <p:attrNameLst>
                                          <p:attrName>ppt_x</p:attrName>
                                        </p:attrNameLst>
                                      </p:cBhvr>
                                      <p:tavLst>
                                        <p:tav tm="0">
                                          <p:val>
                                            <p:strVal val="#ppt_x"/>
                                          </p:val>
                                        </p:tav>
                                        <p:tav tm="100000">
                                          <p:val>
                                            <p:strVal val="#ppt_x"/>
                                          </p:val>
                                        </p:tav>
                                      </p:tavLst>
                                    </p:anim>
                                    <p:anim calcmode="lin" valueType="num">
                                      <p:cBhvr>
                                        <p:cTn id="73"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wipe(down)">
                                      <p:cBhvr>
                                        <p:cTn id="78" dur="500"/>
                                        <p:tgtEl>
                                          <p:spTgt spid="63"/>
                                        </p:tgtEl>
                                      </p:cBhvr>
                                    </p:animEffect>
                                  </p:childTnLst>
                                </p:cTn>
                              </p:par>
                              <p:par>
                                <p:cTn id="79" presetID="23" presetClass="entr" presetSubtype="16"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p:cTn id="81" dur="500" fill="hold"/>
                                        <p:tgtEl>
                                          <p:spTgt spid="68"/>
                                        </p:tgtEl>
                                        <p:attrNameLst>
                                          <p:attrName>ppt_w</p:attrName>
                                        </p:attrNameLst>
                                      </p:cBhvr>
                                      <p:tavLst>
                                        <p:tav tm="0">
                                          <p:val>
                                            <p:fltVal val="0"/>
                                          </p:val>
                                        </p:tav>
                                        <p:tav tm="100000">
                                          <p:val>
                                            <p:strVal val="#ppt_w"/>
                                          </p:val>
                                        </p:tav>
                                      </p:tavLst>
                                    </p:anim>
                                    <p:anim calcmode="lin" valueType="num">
                                      <p:cBhvr>
                                        <p:cTn id="82" dur="500" fill="hold"/>
                                        <p:tgtEl>
                                          <p:spTgt spid="68"/>
                                        </p:tgtEl>
                                        <p:attrNameLst>
                                          <p:attrName>ppt_h</p:attrName>
                                        </p:attrNameLst>
                                      </p:cBhvr>
                                      <p:tavLst>
                                        <p:tav tm="0">
                                          <p:val>
                                            <p:fltVal val="0"/>
                                          </p:val>
                                        </p:tav>
                                        <p:tav tm="100000">
                                          <p:val>
                                            <p:strVal val="#ppt_h"/>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wipe(down)">
                                      <p:cBhvr>
                                        <p:cTn id="97" dur="500"/>
                                        <p:tgtEl>
                                          <p:spTgt spid="59"/>
                                        </p:tgtEl>
                                      </p:cBhvr>
                                    </p:animEffect>
                                  </p:childTnLst>
                                </p:cTn>
                              </p:par>
                              <p:par>
                                <p:cTn id="98" presetID="23" presetClass="entr" presetSubtype="16"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 calcmode="lin" valueType="num">
                                      <p:cBhvr>
                                        <p:cTn id="100" dur="500" fill="hold"/>
                                        <p:tgtEl>
                                          <p:spTgt spid="66"/>
                                        </p:tgtEl>
                                        <p:attrNameLst>
                                          <p:attrName>ppt_w</p:attrName>
                                        </p:attrNameLst>
                                      </p:cBhvr>
                                      <p:tavLst>
                                        <p:tav tm="0">
                                          <p:val>
                                            <p:fltVal val="0"/>
                                          </p:val>
                                        </p:tav>
                                        <p:tav tm="100000">
                                          <p:val>
                                            <p:strVal val="#ppt_w"/>
                                          </p:val>
                                        </p:tav>
                                      </p:tavLst>
                                    </p:anim>
                                    <p:anim calcmode="lin" valueType="num">
                                      <p:cBhvr>
                                        <p:cTn id="101" dur="500" fill="hold"/>
                                        <p:tgtEl>
                                          <p:spTgt spid="66"/>
                                        </p:tgtEl>
                                        <p:attrNameLst>
                                          <p:attrName>ppt_h</p:attrName>
                                        </p:attrNameLst>
                                      </p:cBhvr>
                                      <p:tavLst>
                                        <p:tav tm="0">
                                          <p:val>
                                            <p:fltVal val="0"/>
                                          </p:val>
                                        </p:tav>
                                        <p:tav tm="100000">
                                          <p:val>
                                            <p:strVal val="#ppt_h"/>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1000"/>
                                        <p:tgtEl>
                                          <p:spTgt spid="79"/>
                                        </p:tgtEl>
                                      </p:cBhvr>
                                    </p:animEffect>
                                    <p:anim calcmode="lin" valueType="num">
                                      <p:cBhvr>
                                        <p:cTn id="105" dur="1000" fill="hold"/>
                                        <p:tgtEl>
                                          <p:spTgt spid="79"/>
                                        </p:tgtEl>
                                        <p:attrNameLst>
                                          <p:attrName>ppt_x</p:attrName>
                                        </p:attrNameLst>
                                      </p:cBhvr>
                                      <p:tavLst>
                                        <p:tav tm="0">
                                          <p:val>
                                            <p:strVal val="#ppt_x"/>
                                          </p:val>
                                        </p:tav>
                                        <p:tav tm="100000">
                                          <p:val>
                                            <p:strVal val="#ppt_x"/>
                                          </p:val>
                                        </p:tav>
                                      </p:tavLst>
                                    </p:anim>
                                    <p:anim calcmode="lin" valueType="num">
                                      <p:cBhvr>
                                        <p:cTn id="106" dur="1000" fill="hold"/>
                                        <p:tgtEl>
                                          <p:spTgt spid="7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fade">
                                      <p:cBhvr>
                                        <p:cTn id="109" dur="1000"/>
                                        <p:tgtEl>
                                          <p:spTgt spid="80"/>
                                        </p:tgtEl>
                                      </p:cBhvr>
                                    </p:animEffect>
                                    <p:anim calcmode="lin" valueType="num">
                                      <p:cBhvr>
                                        <p:cTn id="110" dur="1000" fill="hold"/>
                                        <p:tgtEl>
                                          <p:spTgt spid="80"/>
                                        </p:tgtEl>
                                        <p:attrNameLst>
                                          <p:attrName>ppt_x</p:attrName>
                                        </p:attrNameLst>
                                      </p:cBhvr>
                                      <p:tavLst>
                                        <p:tav tm="0">
                                          <p:val>
                                            <p:strVal val="#ppt_x"/>
                                          </p:val>
                                        </p:tav>
                                        <p:tav tm="100000">
                                          <p:val>
                                            <p:strVal val="#ppt_x"/>
                                          </p:val>
                                        </p:tav>
                                      </p:tavLst>
                                    </p:anim>
                                    <p:anim calcmode="lin" valueType="num">
                                      <p:cBhvr>
                                        <p:cTn id="11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0" grpId="0" animBg="1"/>
      <p:bldP spid="61" grpId="0" animBg="1"/>
      <p:bldP spid="63" grpId="0" animBg="1"/>
      <p:bldP spid="59" grpId="0" animBg="1"/>
      <p:bldP spid="64" grpId="0"/>
      <p:bldP spid="65" grpId="0"/>
      <p:bldP spid="66" grpId="0"/>
      <p:bldP spid="67" grpId="0"/>
      <p:bldP spid="68" grpId="0"/>
      <p:bldP spid="69" grpId="0"/>
      <p:bldP spid="70" grpId="0"/>
      <p:bldP spid="71" grpId="0"/>
      <p:bldP spid="76" grpId="0"/>
      <p:bldP spid="77" grpId="0"/>
      <p:bldP spid="78" grpId="0"/>
      <p:bldP spid="79" grpId="0"/>
      <p:bldP spid="80" grpId="0"/>
      <p:bldP spid="81" grpId="0"/>
      <p:bldP spid="31" grpId="0"/>
      <p:bldP spid="32"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p:cNvSpPr>
            <a:spLocks/>
          </p:cNvSpPr>
          <p:nvPr/>
        </p:nvSpPr>
        <p:spPr bwMode="auto">
          <a:xfrm>
            <a:off x="0" y="0"/>
            <a:ext cx="6962775" cy="6867525"/>
          </a:xfrm>
          <a:custGeom>
            <a:avLst/>
            <a:gdLst>
              <a:gd name="T0" fmla="*/ 2192 w 2192"/>
              <a:gd name="T1" fmla="*/ 1 h 2162"/>
              <a:gd name="T2" fmla="*/ 1427 w 2192"/>
              <a:gd name="T3" fmla="*/ 2161 h 2162"/>
              <a:gd name="T4" fmla="*/ 0 w 2192"/>
              <a:gd name="T5" fmla="*/ 2161 h 2162"/>
              <a:gd name="T6" fmla="*/ 0 w 2192"/>
              <a:gd name="T7" fmla="*/ 1 h 2162"/>
              <a:gd name="T8" fmla="*/ 2192 w 2192"/>
              <a:gd name="T9" fmla="*/ 1 h 2162"/>
            </a:gdLst>
            <a:ahLst/>
            <a:cxnLst>
              <a:cxn ang="0">
                <a:pos x="T0" y="T1"/>
              </a:cxn>
              <a:cxn ang="0">
                <a:pos x="T2" y="T3"/>
              </a:cxn>
              <a:cxn ang="0">
                <a:pos x="T4" y="T5"/>
              </a:cxn>
              <a:cxn ang="0">
                <a:pos x="T6" y="T7"/>
              </a:cxn>
              <a:cxn ang="0">
                <a:pos x="T8" y="T9"/>
              </a:cxn>
            </a:cxnLst>
            <a:rect l="0" t="0" r="r" b="b"/>
            <a:pathLst>
              <a:path w="2192" h="2162">
                <a:moveTo>
                  <a:pt x="2192" y="1"/>
                </a:moveTo>
                <a:cubicBezTo>
                  <a:pt x="1427" y="2161"/>
                  <a:pt x="1427" y="2161"/>
                  <a:pt x="1427" y="2161"/>
                </a:cubicBezTo>
                <a:cubicBezTo>
                  <a:pt x="892" y="2162"/>
                  <a:pt x="535" y="2159"/>
                  <a:pt x="0" y="2161"/>
                </a:cubicBezTo>
                <a:cubicBezTo>
                  <a:pt x="0" y="1"/>
                  <a:pt x="0" y="1"/>
                  <a:pt x="0" y="1"/>
                </a:cubicBezTo>
                <a:cubicBezTo>
                  <a:pt x="973" y="3"/>
                  <a:pt x="1219" y="0"/>
                  <a:pt x="2192" y="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Page Title"/>
          <p:cNvSpPr txBox="1"/>
          <p:nvPr/>
        </p:nvSpPr>
        <p:spPr>
          <a:xfrm>
            <a:off x="622792" y="2179184"/>
            <a:ext cx="4277018" cy="707886"/>
          </a:xfrm>
          <a:prstGeom prst="rect">
            <a:avLst/>
          </a:prstGeom>
          <a:noFill/>
        </p:spPr>
        <p:txBody>
          <a:bodyPr wrap="square" rtlCol="0">
            <a:spAutoFit/>
          </a:bodyPr>
          <a:lstStyle/>
          <a:p>
            <a:pPr lvl="0" algn="ctr"/>
            <a:r>
              <a:rPr lang="en-US" sz="4000" kern="0" cap="all" spc="500" dirty="0">
                <a:solidFill>
                  <a:schemeClr val="accent1"/>
                </a:solidFill>
                <a:latin typeface="Lato Black" panose="020F0A02020204030203" pitchFamily="34" charset="0"/>
              </a:rPr>
              <a:t>Arbitrator</a:t>
            </a:r>
            <a:endParaRPr kumimoji="0" lang="en-US" sz="4000" b="0" i="0" u="none" strike="noStrike" kern="0" cap="all" spc="500" normalizeH="0" baseline="0" noProof="0" dirty="0">
              <a:ln>
                <a:noFill/>
              </a:ln>
              <a:solidFill>
                <a:schemeClr val="accent1"/>
              </a:solidFill>
              <a:effectLst/>
              <a:uLnTx/>
              <a:uFillTx/>
              <a:latin typeface="Lato Black" panose="020F0A02020204030203"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185" y="2917848"/>
            <a:ext cx="2579975" cy="2579975"/>
          </a:xfrm>
          <a:prstGeom prst="rect">
            <a:avLst/>
          </a:prstGeom>
        </p:spPr>
      </p:pic>
      <p:sp>
        <p:nvSpPr>
          <p:cNvPr id="11" name="Page Title"/>
          <p:cNvSpPr txBox="1"/>
          <p:nvPr/>
        </p:nvSpPr>
        <p:spPr>
          <a:xfrm>
            <a:off x="5610345" y="3305800"/>
            <a:ext cx="6294922" cy="1200329"/>
          </a:xfrm>
          <a:prstGeom prst="rect">
            <a:avLst/>
          </a:prstGeom>
          <a:noFill/>
        </p:spPr>
        <p:txBody>
          <a:bodyPr wrap="square" rtlCol="0">
            <a:spAutoFit/>
          </a:bodyPr>
          <a:lstStyle/>
          <a:p>
            <a:pPr algn="ctr"/>
            <a:r>
              <a:rPr lang="en-US" sz="2400" dirty="0">
                <a:latin typeface="Lato Light" panose="020F0302020204030203" pitchFamily="34" charset="0"/>
                <a:cs typeface="Times New Roman" panose="02020603050405020304" pitchFamily="18" charset="0"/>
              </a:rPr>
              <a:t>An arbitrator considers and analyzes the evidence that both parties to a dispute present at a hearing.</a:t>
            </a:r>
          </a:p>
        </p:txBody>
      </p:sp>
      <p:sp>
        <p:nvSpPr>
          <p:cNvPr id="12" name="Page Title"/>
          <p:cNvSpPr txBox="1"/>
          <p:nvPr/>
        </p:nvSpPr>
        <p:spPr>
          <a:xfrm>
            <a:off x="5610345" y="4792554"/>
            <a:ext cx="6294922" cy="1477328"/>
          </a:xfrm>
          <a:prstGeom prst="rect">
            <a:avLst/>
          </a:prstGeom>
          <a:noFill/>
        </p:spPr>
        <p:txBody>
          <a:bodyPr wrap="square" rtlCol="0">
            <a:spAutoFit/>
          </a:bodyPr>
          <a:lstStyle/>
          <a:p>
            <a:pPr algn="ctr"/>
            <a:r>
              <a:rPr lang="en-US" sz="2400" dirty="0">
                <a:latin typeface="Lato Light" panose="020F0302020204030203" pitchFamily="34" charset="0"/>
                <a:cs typeface="Times New Roman" panose="02020603050405020304" pitchFamily="18" charset="0"/>
              </a:rPr>
              <a:t> </a:t>
            </a:r>
            <a:r>
              <a:rPr lang="en-US" sz="2200" dirty="0">
                <a:latin typeface="Lato Light" panose="020F0302020204030203" pitchFamily="34" charset="0"/>
                <a:cs typeface="Times New Roman" panose="02020603050405020304" pitchFamily="18" charset="0"/>
              </a:rPr>
              <a:t>The arbitrator draws on knowledge of relevant laws, precedents and policies</a:t>
            </a:r>
            <a:r>
              <a:rPr lang="en-US" sz="2200" b="1" dirty="0">
                <a:latin typeface="Lato Light" panose="020F0302020204030203" pitchFamily="34" charset="0"/>
                <a:cs typeface="Times New Roman" panose="02020603050405020304" pitchFamily="18" charset="0"/>
              </a:rPr>
              <a:t> </a:t>
            </a:r>
            <a:r>
              <a:rPr lang="en-US" sz="2200" dirty="0">
                <a:latin typeface="Lato Light" panose="020F0302020204030203" pitchFamily="34" charset="0"/>
                <a:cs typeface="Times New Roman" panose="02020603050405020304" pitchFamily="18" charset="0"/>
              </a:rPr>
              <a:t>to thoughtfully weigh the merits of each side's perspective and then determine judgement.</a:t>
            </a:r>
          </a:p>
        </p:txBody>
      </p:sp>
    </p:spTree>
    <p:extLst>
      <p:ext uri="{BB962C8B-B14F-4D97-AF65-F5344CB8AC3E}">
        <p14:creationId xmlns:p14="http://schemas.microsoft.com/office/powerpoint/2010/main" val="86244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ppt_x</p:attrName>
                                        </p:attrNameLst>
                                      </p:cBhvr>
                                      <p:tavLst>
                                        <p:tav tm="0">
                                          <p:val>
                                            <p:strVal val="#ppt_x-#ppt_w/2"/>
                                          </p:val>
                                        </p:tav>
                                        <p:tav tm="100000">
                                          <p:val>
                                            <p:strVal val="#ppt_x"/>
                                          </p:val>
                                        </p:tav>
                                      </p:tavLst>
                                    </p:anim>
                                    <p:anim calcmode="lin" valueType="num">
                                      <p:cBhvr>
                                        <p:cTn id="8" dur="1250" fill="hold"/>
                                        <p:tgtEl>
                                          <p:spTgt spid="13"/>
                                        </p:tgtEl>
                                        <p:attrNameLst>
                                          <p:attrName>ppt_y</p:attrName>
                                        </p:attrNameLst>
                                      </p:cBhvr>
                                      <p:tavLst>
                                        <p:tav tm="0">
                                          <p:val>
                                            <p:strVal val="#ppt_y"/>
                                          </p:val>
                                        </p:tav>
                                        <p:tav tm="100000">
                                          <p:val>
                                            <p:strVal val="#ppt_y"/>
                                          </p:val>
                                        </p:tav>
                                      </p:tavLst>
                                    </p:anim>
                                    <p:anim calcmode="lin" valueType="num">
                                      <p:cBhvr>
                                        <p:cTn id="9" dur="1250" fill="hold"/>
                                        <p:tgtEl>
                                          <p:spTgt spid="13"/>
                                        </p:tgtEl>
                                        <p:attrNameLst>
                                          <p:attrName>ppt_w</p:attrName>
                                        </p:attrNameLst>
                                      </p:cBhvr>
                                      <p:tavLst>
                                        <p:tav tm="0">
                                          <p:val>
                                            <p:fltVal val="0"/>
                                          </p:val>
                                        </p:tav>
                                        <p:tav tm="100000">
                                          <p:val>
                                            <p:strVal val="#ppt_w"/>
                                          </p:val>
                                        </p:tav>
                                      </p:tavLst>
                                    </p:anim>
                                    <p:anim calcmode="lin" valueType="num">
                                      <p:cBhvr>
                                        <p:cTn id="10" dur="125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42"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par>
                          <p:cTn id="17" fill="hold">
                            <p:stCondLst>
                              <p:cond delay="3500"/>
                            </p:stCondLst>
                            <p:childTnLst>
                              <p:par>
                                <p:cTn id="18" presetID="2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grpId="0"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6" name="Page Title"/>
          <p:cNvSpPr txBox="1"/>
          <p:nvPr/>
        </p:nvSpPr>
        <p:spPr>
          <a:xfrm>
            <a:off x="2497269" y="651953"/>
            <a:ext cx="7197462" cy="584775"/>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defRPr sz="3200" cap="all" spc="500">
                <a:solidFill>
                  <a:schemeClr val="tx2"/>
                </a:solidFill>
                <a:effectLst>
                  <a:outerShdw blurRad="50800" dist="38100" dir="2700000" algn="tl" rotWithShape="0">
                    <a:prstClr val="black">
                      <a:alpha val="40000"/>
                    </a:prstClr>
                  </a:outerShdw>
                </a:effectLst>
                <a:latin typeface="Lato Black" panose="020F0A02020204030203" pitchFamily="34" charset="0"/>
              </a:defRPr>
            </a:lvl1pPr>
          </a:lstStyle>
          <a:p>
            <a:pPr lvl="0"/>
            <a:r>
              <a:rPr lang="en-US" kern="0" dirty="0"/>
              <a:t>Arbitrator</a:t>
            </a:r>
          </a:p>
        </p:txBody>
      </p:sp>
      <p:sp>
        <p:nvSpPr>
          <p:cNvPr id="6" name="Man"/>
          <p:cNvSpPr>
            <a:spLocks/>
          </p:cNvSpPr>
          <p:nvPr/>
        </p:nvSpPr>
        <p:spPr bwMode="auto">
          <a:xfrm>
            <a:off x="6117585" y="2235532"/>
            <a:ext cx="1553314" cy="3749753"/>
          </a:xfrm>
          <a:custGeom>
            <a:avLst/>
            <a:gdLst>
              <a:gd name="T0" fmla="*/ 684 w 705"/>
              <a:gd name="T1" fmla="*/ 965 h 1701"/>
              <a:gd name="T2" fmla="*/ 683 w 705"/>
              <a:gd name="T3" fmla="*/ 965 h 1701"/>
              <a:gd name="T4" fmla="*/ 683 w 705"/>
              <a:gd name="T5" fmla="*/ 965 h 1701"/>
              <a:gd name="T6" fmla="*/ 682 w 705"/>
              <a:gd name="T7" fmla="*/ 965 h 1701"/>
              <a:gd name="T8" fmla="*/ 682 w 705"/>
              <a:gd name="T9" fmla="*/ 965 h 1701"/>
              <a:gd name="T10" fmla="*/ 682 w 705"/>
              <a:gd name="T11" fmla="*/ 965 h 1701"/>
              <a:gd name="T12" fmla="*/ 682 w 705"/>
              <a:gd name="T13" fmla="*/ 965 h 1701"/>
              <a:gd name="T14" fmla="*/ 681 w 705"/>
              <a:gd name="T15" fmla="*/ 965 h 1701"/>
              <a:gd name="T16" fmla="*/ 681 w 705"/>
              <a:gd name="T17" fmla="*/ 965 h 1701"/>
              <a:gd name="T18" fmla="*/ 681 w 705"/>
              <a:gd name="T19" fmla="*/ 965 h 1701"/>
              <a:gd name="T20" fmla="*/ 681 w 705"/>
              <a:gd name="T21" fmla="*/ 965 h 1701"/>
              <a:gd name="T22" fmla="*/ 680 w 705"/>
              <a:gd name="T23" fmla="*/ 965 h 1701"/>
              <a:gd name="T24" fmla="*/ 680 w 705"/>
              <a:gd name="T25" fmla="*/ 964 h 1701"/>
              <a:gd name="T26" fmla="*/ 680 w 705"/>
              <a:gd name="T27" fmla="*/ 964 h 1701"/>
              <a:gd name="T28" fmla="*/ 679 w 705"/>
              <a:gd name="T29" fmla="*/ 964 h 1701"/>
              <a:gd name="T30" fmla="*/ 679 w 705"/>
              <a:gd name="T31" fmla="*/ 965 h 1701"/>
              <a:gd name="T32" fmla="*/ 679 w 705"/>
              <a:gd name="T33" fmla="*/ 965 h 1701"/>
              <a:gd name="T34" fmla="*/ 679 w 705"/>
              <a:gd name="T35" fmla="*/ 965 h 1701"/>
              <a:gd name="T36" fmla="*/ 678 w 705"/>
              <a:gd name="T37" fmla="*/ 965 h 1701"/>
              <a:gd name="T38" fmla="*/ 678 w 705"/>
              <a:gd name="T39" fmla="*/ 965 h 1701"/>
              <a:gd name="T40" fmla="*/ 678 w 705"/>
              <a:gd name="T41" fmla="*/ 965 h 1701"/>
              <a:gd name="T42" fmla="*/ 678 w 705"/>
              <a:gd name="T43" fmla="*/ 965 h 1701"/>
              <a:gd name="T44" fmla="*/ 677 w 705"/>
              <a:gd name="T45" fmla="*/ 965 h 1701"/>
              <a:gd name="T46" fmla="*/ 677 w 705"/>
              <a:gd name="T47" fmla="*/ 965 h 1701"/>
              <a:gd name="T48" fmla="*/ 607 w 705"/>
              <a:gd name="T49" fmla="*/ 965 h 1701"/>
              <a:gd name="T50" fmla="*/ 584 w 705"/>
              <a:gd name="T51" fmla="*/ 965 h 1701"/>
              <a:gd name="T52" fmla="*/ 616 w 705"/>
              <a:gd name="T53" fmla="*/ 909 h 1701"/>
              <a:gd name="T54" fmla="*/ 638 w 705"/>
              <a:gd name="T55" fmla="*/ 612 h 1701"/>
              <a:gd name="T56" fmla="*/ 630 w 705"/>
              <a:gd name="T57" fmla="*/ 410 h 1701"/>
              <a:gd name="T58" fmla="*/ 478 w 705"/>
              <a:gd name="T59" fmla="*/ 224 h 1701"/>
              <a:gd name="T60" fmla="*/ 474 w 705"/>
              <a:gd name="T61" fmla="*/ 140 h 1701"/>
              <a:gd name="T62" fmla="*/ 406 w 705"/>
              <a:gd name="T63" fmla="*/ 8 h 1701"/>
              <a:gd name="T64" fmla="*/ 305 w 705"/>
              <a:gd name="T65" fmla="*/ 26 h 1701"/>
              <a:gd name="T66" fmla="*/ 290 w 705"/>
              <a:gd name="T67" fmla="*/ 75 h 1701"/>
              <a:gd name="T68" fmla="*/ 271 w 705"/>
              <a:gd name="T69" fmla="*/ 137 h 1701"/>
              <a:gd name="T70" fmla="*/ 275 w 705"/>
              <a:gd name="T71" fmla="*/ 175 h 1701"/>
              <a:gd name="T72" fmla="*/ 279 w 705"/>
              <a:gd name="T73" fmla="*/ 194 h 1701"/>
              <a:gd name="T74" fmla="*/ 310 w 705"/>
              <a:gd name="T75" fmla="*/ 233 h 1701"/>
              <a:gd name="T76" fmla="*/ 353 w 705"/>
              <a:gd name="T77" fmla="*/ 284 h 1701"/>
              <a:gd name="T78" fmla="*/ 335 w 705"/>
              <a:gd name="T79" fmla="*/ 402 h 1701"/>
              <a:gd name="T80" fmla="*/ 183 w 705"/>
              <a:gd name="T81" fmla="*/ 600 h 1701"/>
              <a:gd name="T82" fmla="*/ 72 w 705"/>
              <a:gd name="T83" fmla="*/ 514 h 1701"/>
              <a:gd name="T84" fmla="*/ 16 w 705"/>
              <a:gd name="T85" fmla="*/ 668 h 1701"/>
              <a:gd name="T86" fmla="*/ 102 w 705"/>
              <a:gd name="T87" fmla="*/ 692 h 1701"/>
              <a:gd name="T88" fmla="*/ 172 w 705"/>
              <a:gd name="T89" fmla="*/ 697 h 1701"/>
              <a:gd name="T90" fmla="*/ 314 w 705"/>
              <a:gd name="T91" fmla="*/ 717 h 1701"/>
              <a:gd name="T92" fmla="*/ 319 w 705"/>
              <a:gd name="T93" fmla="*/ 847 h 1701"/>
              <a:gd name="T94" fmla="*/ 309 w 705"/>
              <a:gd name="T95" fmla="*/ 992 h 1701"/>
              <a:gd name="T96" fmla="*/ 338 w 705"/>
              <a:gd name="T97" fmla="*/ 1225 h 1701"/>
              <a:gd name="T98" fmla="*/ 370 w 705"/>
              <a:gd name="T99" fmla="*/ 1226 h 1701"/>
              <a:gd name="T100" fmla="*/ 385 w 705"/>
              <a:gd name="T101" fmla="*/ 1457 h 1701"/>
              <a:gd name="T102" fmla="*/ 337 w 705"/>
              <a:gd name="T103" fmla="*/ 1586 h 1701"/>
              <a:gd name="T104" fmla="*/ 255 w 705"/>
              <a:gd name="T105" fmla="*/ 1619 h 1701"/>
              <a:gd name="T106" fmla="*/ 418 w 705"/>
              <a:gd name="T107" fmla="*/ 1629 h 1701"/>
              <a:gd name="T108" fmla="*/ 389 w 705"/>
              <a:gd name="T109" fmla="*/ 1655 h 1701"/>
              <a:gd name="T110" fmla="*/ 473 w 705"/>
              <a:gd name="T111" fmla="*/ 1698 h 1701"/>
              <a:gd name="T112" fmla="*/ 557 w 705"/>
              <a:gd name="T113" fmla="*/ 1682 h 1701"/>
              <a:gd name="T114" fmla="*/ 598 w 705"/>
              <a:gd name="T115" fmla="*/ 1632 h 1701"/>
              <a:gd name="T116" fmla="*/ 600 w 705"/>
              <a:gd name="T117" fmla="*/ 1225 h 1701"/>
              <a:gd name="T118" fmla="*/ 705 w 705"/>
              <a:gd name="T119" fmla="*/ 1197 h 1701"/>
              <a:gd name="T120" fmla="*/ 684 w 705"/>
              <a:gd name="T121" fmla="*/ 965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1701">
                <a:moveTo>
                  <a:pt x="684" y="965"/>
                </a:moveTo>
                <a:cubicBezTo>
                  <a:pt x="684" y="965"/>
                  <a:pt x="684" y="965"/>
                  <a:pt x="684" y="965"/>
                </a:cubicBezTo>
                <a:cubicBezTo>
                  <a:pt x="683" y="965"/>
                  <a:pt x="683" y="965"/>
                  <a:pt x="683" y="965"/>
                </a:cubicBezTo>
                <a:cubicBezTo>
                  <a:pt x="683" y="965"/>
                  <a:pt x="683" y="965"/>
                  <a:pt x="683" y="965"/>
                </a:cubicBezTo>
                <a:cubicBezTo>
                  <a:pt x="683" y="965"/>
                  <a:pt x="683" y="965"/>
                  <a:pt x="683" y="965"/>
                </a:cubicBezTo>
                <a:cubicBezTo>
                  <a:pt x="683" y="965"/>
                  <a:pt x="683" y="965"/>
                  <a:pt x="683" y="965"/>
                </a:cubicBezTo>
                <a:cubicBezTo>
                  <a:pt x="683" y="965"/>
                  <a:pt x="683" y="965"/>
                  <a:pt x="683" y="965"/>
                </a:cubicBezTo>
                <a:cubicBezTo>
                  <a:pt x="682" y="965"/>
                  <a:pt x="682" y="965"/>
                  <a:pt x="682" y="965"/>
                </a:cubicBezTo>
                <a:cubicBezTo>
                  <a:pt x="682" y="965"/>
                  <a:pt x="682" y="965"/>
                  <a:pt x="682" y="965"/>
                </a:cubicBezTo>
                <a:cubicBezTo>
                  <a:pt x="682" y="965"/>
                  <a:pt x="682" y="965"/>
                  <a:pt x="682" y="965"/>
                </a:cubicBezTo>
                <a:cubicBezTo>
                  <a:pt x="682" y="965"/>
                  <a:pt x="682" y="965"/>
                  <a:pt x="682" y="965"/>
                </a:cubicBezTo>
                <a:cubicBezTo>
                  <a:pt x="682" y="965"/>
                  <a:pt x="682" y="965"/>
                  <a:pt x="682" y="965"/>
                </a:cubicBezTo>
                <a:cubicBezTo>
                  <a:pt x="682" y="965"/>
                  <a:pt x="682" y="965"/>
                  <a:pt x="682" y="965"/>
                </a:cubicBezTo>
                <a:cubicBezTo>
                  <a:pt x="682" y="965"/>
                  <a:pt x="682" y="965"/>
                  <a:pt x="682" y="965"/>
                </a:cubicBezTo>
                <a:cubicBezTo>
                  <a:pt x="681" y="965"/>
                  <a:pt x="681" y="965"/>
                  <a:pt x="681" y="965"/>
                </a:cubicBezTo>
                <a:cubicBezTo>
                  <a:pt x="681" y="965"/>
                  <a:pt x="681" y="965"/>
                  <a:pt x="681" y="965"/>
                </a:cubicBezTo>
                <a:cubicBezTo>
                  <a:pt x="681" y="965"/>
                  <a:pt x="681" y="965"/>
                  <a:pt x="681" y="965"/>
                </a:cubicBezTo>
                <a:cubicBezTo>
                  <a:pt x="681" y="965"/>
                  <a:pt x="681" y="965"/>
                  <a:pt x="681" y="965"/>
                </a:cubicBezTo>
                <a:cubicBezTo>
                  <a:pt x="681" y="965"/>
                  <a:pt x="681" y="965"/>
                  <a:pt x="681" y="965"/>
                </a:cubicBezTo>
                <a:cubicBezTo>
                  <a:pt x="681" y="965"/>
                  <a:pt x="681" y="965"/>
                  <a:pt x="681" y="965"/>
                </a:cubicBezTo>
                <a:cubicBezTo>
                  <a:pt x="681" y="965"/>
                  <a:pt x="681" y="965"/>
                  <a:pt x="681" y="965"/>
                </a:cubicBezTo>
                <a:cubicBezTo>
                  <a:pt x="681" y="965"/>
                  <a:pt x="681" y="965"/>
                  <a:pt x="681" y="965"/>
                </a:cubicBezTo>
                <a:cubicBezTo>
                  <a:pt x="680" y="965"/>
                  <a:pt x="680" y="965"/>
                  <a:pt x="680" y="965"/>
                </a:cubicBezTo>
                <a:cubicBezTo>
                  <a:pt x="680" y="965"/>
                  <a:pt x="680" y="965"/>
                  <a:pt x="680" y="965"/>
                </a:cubicBezTo>
                <a:cubicBezTo>
                  <a:pt x="680" y="964"/>
                  <a:pt x="680" y="964"/>
                  <a:pt x="680" y="964"/>
                </a:cubicBezTo>
                <a:cubicBezTo>
                  <a:pt x="680" y="964"/>
                  <a:pt x="680" y="964"/>
                  <a:pt x="680" y="964"/>
                </a:cubicBezTo>
                <a:cubicBezTo>
                  <a:pt x="680" y="964"/>
                  <a:pt x="680" y="964"/>
                  <a:pt x="680" y="964"/>
                </a:cubicBezTo>
                <a:cubicBezTo>
                  <a:pt x="680" y="964"/>
                  <a:pt x="680" y="964"/>
                  <a:pt x="680" y="964"/>
                </a:cubicBezTo>
                <a:cubicBezTo>
                  <a:pt x="680" y="964"/>
                  <a:pt x="680" y="964"/>
                  <a:pt x="680" y="964"/>
                </a:cubicBezTo>
                <a:cubicBezTo>
                  <a:pt x="679" y="964"/>
                  <a:pt x="679" y="964"/>
                  <a:pt x="679" y="964"/>
                </a:cubicBezTo>
                <a:cubicBezTo>
                  <a:pt x="679" y="964"/>
                  <a:pt x="679" y="964"/>
                  <a:pt x="679" y="964"/>
                </a:cubicBezTo>
                <a:cubicBezTo>
                  <a:pt x="679" y="965"/>
                  <a:pt x="679" y="965"/>
                  <a:pt x="679" y="965"/>
                </a:cubicBezTo>
                <a:cubicBezTo>
                  <a:pt x="679" y="965"/>
                  <a:pt x="679" y="965"/>
                  <a:pt x="679" y="965"/>
                </a:cubicBezTo>
                <a:cubicBezTo>
                  <a:pt x="679" y="965"/>
                  <a:pt x="679" y="965"/>
                  <a:pt x="679" y="965"/>
                </a:cubicBezTo>
                <a:cubicBezTo>
                  <a:pt x="679" y="965"/>
                  <a:pt x="679" y="965"/>
                  <a:pt x="679" y="965"/>
                </a:cubicBezTo>
                <a:cubicBezTo>
                  <a:pt x="679" y="965"/>
                  <a:pt x="679" y="965"/>
                  <a:pt x="679" y="965"/>
                </a:cubicBezTo>
                <a:cubicBezTo>
                  <a:pt x="678" y="965"/>
                  <a:pt x="678" y="965"/>
                  <a:pt x="678" y="965"/>
                </a:cubicBezTo>
                <a:cubicBezTo>
                  <a:pt x="678" y="965"/>
                  <a:pt x="678" y="965"/>
                  <a:pt x="678" y="965"/>
                </a:cubicBezTo>
                <a:cubicBezTo>
                  <a:pt x="678" y="965"/>
                  <a:pt x="678" y="965"/>
                  <a:pt x="678" y="965"/>
                </a:cubicBezTo>
                <a:cubicBezTo>
                  <a:pt x="678" y="965"/>
                  <a:pt x="678" y="965"/>
                  <a:pt x="678" y="965"/>
                </a:cubicBezTo>
                <a:cubicBezTo>
                  <a:pt x="678" y="965"/>
                  <a:pt x="678" y="965"/>
                  <a:pt x="678" y="965"/>
                </a:cubicBezTo>
                <a:cubicBezTo>
                  <a:pt x="678" y="965"/>
                  <a:pt x="678" y="965"/>
                  <a:pt x="678" y="965"/>
                </a:cubicBezTo>
                <a:cubicBezTo>
                  <a:pt x="678" y="965"/>
                  <a:pt x="678" y="965"/>
                  <a:pt x="678" y="965"/>
                </a:cubicBezTo>
                <a:cubicBezTo>
                  <a:pt x="678" y="965"/>
                  <a:pt x="678" y="965"/>
                  <a:pt x="678" y="965"/>
                </a:cubicBezTo>
                <a:cubicBezTo>
                  <a:pt x="678" y="965"/>
                  <a:pt x="678" y="965"/>
                  <a:pt x="678" y="965"/>
                </a:cubicBezTo>
                <a:cubicBezTo>
                  <a:pt x="677" y="965"/>
                  <a:pt x="677" y="965"/>
                  <a:pt x="677" y="965"/>
                </a:cubicBezTo>
                <a:cubicBezTo>
                  <a:pt x="677" y="965"/>
                  <a:pt x="677" y="965"/>
                  <a:pt x="677" y="965"/>
                </a:cubicBezTo>
                <a:cubicBezTo>
                  <a:pt x="677" y="965"/>
                  <a:pt x="677" y="965"/>
                  <a:pt x="677" y="965"/>
                </a:cubicBezTo>
                <a:cubicBezTo>
                  <a:pt x="677" y="965"/>
                  <a:pt x="677" y="965"/>
                  <a:pt x="677" y="965"/>
                </a:cubicBezTo>
                <a:cubicBezTo>
                  <a:pt x="607" y="965"/>
                  <a:pt x="607" y="965"/>
                  <a:pt x="607" y="965"/>
                </a:cubicBezTo>
                <a:cubicBezTo>
                  <a:pt x="599" y="965"/>
                  <a:pt x="599" y="965"/>
                  <a:pt x="599" y="965"/>
                </a:cubicBezTo>
                <a:cubicBezTo>
                  <a:pt x="584" y="965"/>
                  <a:pt x="584" y="965"/>
                  <a:pt x="584" y="965"/>
                </a:cubicBezTo>
                <a:cubicBezTo>
                  <a:pt x="584" y="945"/>
                  <a:pt x="586" y="929"/>
                  <a:pt x="589" y="924"/>
                </a:cubicBezTo>
                <a:cubicBezTo>
                  <a:pt x="594" y="913"/>
                  <a:pt x="581" y="917"/>
                  <a:pt x="616" y="909"/>
                </a:cubicBezTo>
                <a:cubicBezTo>
                  <a:pt x="651" y="901"/>
                  <a:pt x="661" y="900"/>
                  <a:pt x="657" y="884"/>
                </a:cubicBezTo>
                <a:cubicBezTo>
                  <a:pt x="653" y="869"/>
                  <a:pt x="638" y="624"/>
                  <a:pt x="638" y="612"/>
                </a:cubicBezTo>
                <a:cubicBezTo>
                  <a:pt x="638" y="601"/>
                  <a:pt x="658" y="565"/>
                  <a:pt x="646" y="534"/>
                </a:cubicBezTo>
                <a:cubicBezTo>
                  <a:pt x="634" y="503"/>
                  <a:pt x="645" y="435"/>
                  <a:pt x="630" y="410"/>
                </a:cubicBezTo>
                <a:cubicBezTo>
                  <a:pt x="616" y="386"/>
                  <a:pt x="604" y="326"/>
                  <a:pt x="570" y="291"/>
                </a:cubicBezTo>
                <a:cubicBezTo>
                  <a:pt x="536" y="256"/>
                  <a:pt x="497" y="239"/>
                  <a:pt x="478" y="224"/>
                </a:cubicBezTo>
                <a:cubicBezTo>
                  <a:pt x="458" y="210"/>
                  <a:pt x="456" y="198"/>
                  <a:pt x="456" y="198"/>
                </a:cubicBezTo>
                <a:cubicBezTo>
                  <a:pt x="456" y="198"/>
                  <a:pt x="465" y="163"/>
                  <a:pt x="474" y="140"/>
                </a:cubicBezTo>
                <a:cubicBezTo>
                  <a:pt x="483" y="116"/>
                  <a:pt x="480" y="90"/>
                  <a:pt x="466" y="61"/>
                </a:cubicBezTo>
                <a:cubicBezTo>
                  <a:pt x="452" y="33"/>
                  <a:pt x="431" y="16"/>
                  <a:pt x="406" y="8"/>
                </a:cubicBezTo>
                <a:cubicBezTo>
                  <a:pt x="382" y="0"/>
                  <a:pt x="350" y="12"/>
                  <a:pt x="329" y="12"/>
                </a:cubicBezTo>
                <a:cubicBezTo>
                  <a:pt x="309" y="12"/>
                  <a:pt x="318" y="26"/>
                  <a:pt x="305" y="26"/>
                </a:cubicBezTo>
                <a:cubicBezTo>
                  <a:pt x="292" y="26"/>
                  <a:pt x="283" y="33"/>
                  <a:pt x="289" y="41"/>
                </a:cubicBezTo>
                <a:cubicBezTo>
                  <a:pt x="303" y="53"/>
                  <a:pt x="298" y="58"/>
                  <a:pt x="290" y="75"/>
                </a:cubicBezTo>
                <a:cubicBezTo>
                  <a:pt x="281" y="92"/>
                  <a:pt x="275" y="101"/>
                  <a:pt x="279" y="111"/>
                </a:cubicBezTo>
                <a:cubicBezTo>
                  <a:pt x="283" y="120"/>
                  <a:pt x="278" y="124"/>
                  <a:pt x="271" y="137"/>
                </a:cubicBezTo>
                <a:cubicBezTo>
                  <a:pt x="263" y="149"/>
                  <a:pt x="256" y="163"/>
                  <a:pt x="261" y="167"/>
                </a:cubicBezTo>
                <a:cubicBezTo>
                  <a:pt x="267" y="171"/>
                  <a:pt x="275" y="167"/>
                  <a:pt x="275" y="175"/>
                </a:cubicBezTo>
                <a:cubicBezTo>
                  <a:pt x="275" y="184"/>
                  <a:pt x="278" y="184"/>
                  <a:pt x="283" y="186"/>
                </a:cubicBezTo>
                <a:cubicBezTo>
                  <a:pt x="288" y="188"/>
                  <a:pt x="283" y="191"/>
                  <a:pt x="279" y="194"/>
                </a:cubicBezTo>
                <a:cubicBezTo>
                  <a:pt x="275" y="198"/>
                  <a:pt x="281" y="202"/>
                  <a:pt x="276" y="217"/>
                </a:cubicBezTo>
                <a:cubicBezTo>
                  <a:pt x="272" y="233"/>
                  <a:pt x="287" y="234"/>
                  <a:pt x="310" y="233"/>
                </a:cubicBezTo>
                <a:cubicBezTo>
                  <a:pt x="333" y="232"/>
                  <a:pt x="335" y="241"/>
                  <a:pt x="347" y="260"/>
                </a:cubicBezTo>
                <a:cubicBezTo>
                  <a:pt x="358" y="279"/>
                  <a:pt x="353" y="284"/>
                  <a:pt x="353" y="284"/>
                </a:cubicBezTo>
                <a:cubicBezTo>
                  <a:pt x="353" y="284"/>
                  <a:pt x="348" y="314"/>
                  <a:pt x="348" y="331"/>
                </a:cubicBezTo>
                <a:cubicBezTo>
                  <a:pt x="348" y="348"/>
                  <a:pt x="340" y="372"/>
                  <a:pt x="335" y="402"/>
                </a:cubicBezTo>
                <a:cubicBezTo>
                  <a:pt x="326" y="464"/>
                  <a:pt x="318" y="516"/>
                  <a:pt x="315" y="584"/>
                </a:cubicBezTo>
                <a:cubicBezTo>
                  <a:pt x="273" y="584"/>
                  <a:pt x="178" y="587"/>
                  <a:pt x="183" y="600"/>
                </a:cubicBezTo>
                <a:cubicBezTo>
                  <a:pt x="156" y="600"/>
                  <a:pt x="166" y="585"/>
                  <a:pt x="139" y="568"/>
                </a:cubicBezTo>
                <a:cubicBezTo>
                  <a:pt x="113" y="551"/>
                  <a:pt x="85" y="503"/>
                  <a:pt x="72" y="514"/>
                </a:cubicBezTo>
                <a:cubicBezTo>
                  <a:pt x="60" y="525"/>
                  <a:pt x="101" y="562"/>
                  <a:pt x="101" y="582"/>
                </a:cubicBezTo>
                <a:cubicBezTo>
                  <a:pt x="101" y="603"/>
                  <a:pt x="0" y="636"/>
                  <a:pt x="16" y="668"/>
                </a:cubicBezTo>
                <a:cubicBezTo>
                  <a:pt x="32" y="699"/>
                  <a:pt x="40" y="695"/>
                  <a:pt x="54" y="693"/>
                </a:cubicBezTo>
                <a:cubicBezTo>
                  <a:pt x="68" y="692"/>
                  <a:pt x="72" y="708"/>
                  <a:pt x="102" y="692"/>
                </a:cubicBezTo>
                <a:cubicBezTo>
                  <a:pt x="132" y="676"/>
                  <a:pt x="156" y="672"/>
                  <a:pt x="165" y="672"/>
                </a:cubicBezTo>
                <a:cubicBezTo>
                  <a:pt x="174" y="672"/>
                  <a:pt x="171" y="688"/>
                  <a:pt x="172" y="697"/>
                </a:cubicBezTo>
                <a:cubicBezTo>
                  <a:pt x="173" y="706"/>
                  <a:pt x="168" y="719"/>
                  <a:pt x="187" y="718"/>
                </a:cubicBezTo>
                <a:cubicBezTo>
                  <a:pt x="199" y="718"/>
                  <a:pt x="266" y="717"/>
                  <a:pt x="314" y="717"/>
                </a:cubicBezTo>
                <a:cubicBezTo>
                  <a:pt x="315" y="721"/>
                  <a:pt x="315" y="726"/>
                  <a:pt x="315" y="731"/>
                </a:cubicBezTo>
                <a:cubicBezTo>
                  <a:pt x="316" y="749"/>
                  <a:pt x="322" y="770"/>
                  <a:pt x="319" y="847"/>
                </a:cubicBezTo>
                <a:cubicBezTo>
                  <a:pt x="318" y="879"/>
                  <a:pt x="322" y="923"/>
                  <a:pt x="328" y="966"/>
                </a:cubicBezTo>
                <a:cubicBezTo>
                  <a:pt x="318" y="970"/>
                  <a:pt x="309" y="980"/>
                  <a:pt x="309" y="992"/>
                </a:cubicBezTo>
                <a:cubicBezTo>
                  <a:pt x="309" y="1197"/>
                  <a:pt x="309" y="1197"/>
                  <a:pt x="309" y="1197"/>
                </a:cubicBezTo>
                <a:cubicBezTo>
                  <a:pt x="309" y="1212"/>
                  <a:pt x="323" y="1225"/>
                  <a:pt x="338" y="1225"/>
                </a:cubicBezTo>
                <a:cubicBezTo>
                  <a:pt x="370" y="1225"/>
                  <a:pt x="370" y="1225"/>
                  <a:pt x="370" y="1225"/>
                </a:cubicBezTo>
                <a:cubicBezTo>
                  <a:pt x="370" y="1225"/>
                  <a:pt x="370" y="1225"/>
                  <a:pt x="370" y="1226"/>
                </a:cubicBezTo>
                <a:cubicBezTo>
                  <a:pt x="369" y="1270"/>
                  <a:pt x="391" y="1360"/>
                  <a:pt x="401" y="1373"/>
                </a:cubicBezTo>
                <a:cubicBezTo>
                  <a:pt x="411" y="1386"/>
                  <a:pt x="400" y="1414"/>
                  <a:pt x="385" y="1457"/>
                </a:cubicBezTo>
                <a:cubicBezTo>
                  <a:pt x="371" y="1500"/>
                  <a:pt x="365" y="1572"/>
                  <a:pt x="365" y="1572"/>
                </a:cubicBezTo>
                <a:cubicBezTo>
                  <a:pt x="365" y="1572"/>
                  <a:pt x="352" y="1578"/>
                  <a:pt x="337" y="1586"/>
                </a:cubicBezTo>
                <a:cubicBezTo>
                  <a:pt x="323" y="1594"/>
                  <a:pt x="306" y="1591"/>
                  <a:pt x="283" y="1591"/>
                </a:cubicBezTo>
                <a:cubicBezTo>
                  <a:pt x="259" y="1591"/>
                  <a:pt x="253" y="1611"/>
                  <a:pt x="255" y="1619"/>
                </a:cubicBezTo>
                <a:cubicBezTo>
                  <a:pt x="258" y="1626"/>
                  <a:pt x="288" y="1633"/>
                  <a:pt x="331" y="1637"/>
                </a:cubicBezTo>
                <a:cubicBezTo>
                  <a:pt x="374" y="1641"/>
                  <a:pt x="418" y="1629"/>
                  <a:pt x="418" y="1629"/>
                </a:cubicBezTo>
                <a:cubicBezTo>
                  <a:pt x="418" y="1629"/>
                  <a:pt x="430" y="1635"/>
                  <a:pt x="423" y="1641"/>
                </a:cubicBezTo>
                <a:cubicBezTo>
                  <a:pt x="417" y="1646"/>
                  <a:pt x="408" y="1655"/>
                  <a:pt x="389" y="1655"/>
                </a:cubicBezTo>
                <a:cubicBezTo>
                  <a:pt x="371" y="1655"/>
                  <a:pt x="369" y="1672"/>
                  <a:pt x="375" y="1681"/>
                </a:cubicBezTo>
                <a:cubicBezTo>
                  <a:pt x="382" y="1690"/>
                  <a:pt x="415" y="1701"/>
                  <a:pt x="473" y="1698"/>
                </a:cubicBezTo>
                <a:cubicBezTo>
                  <a:pt x="530" y="1695"/>
                  <a:pt x="559" y="1671"/>
                  <a:pt x="559" y="1671"/>
                </a:cubicBezTo>
                <a:cubicBezTo>
                  <a:pt x="557" y="1682"/>
                  <a:pt x="557" y="1682"/>
                  <a:pt x="557" y="1682"/>
                </a:cubicBezTo>
                <a:cubicBezTo>
                  <a:pt x="599" y="1678"/>
                  <a:pt x="599" y="1678"/>
                  <a:pt x="599" y="1678"/>
                </a:cubicBezTo>
                <a:cubicBezTo>
                  <a:pt x="599" y="1678"/>
                  <a:pt x="599" y="1655"/>
                  <a:pt x="598" y="1632"/>
                </a:cubicBezTo>
                <a:cubicBezTo>
                  <a:pt x="596" y="1608"/>
                  <a:pt x="611" y="1396"/>
                  <a:pt x="612" y="1334"/>
                </a:cubicBezTo>
                <a:cubicBezTo>
                  <a:pt x="613" y="1305"/>
                  <a:pt x="607" y="1265"/>
                  <a:pt x="600" y="1225"/>
                </a:cubicBezTo>
                <a:cubicBezTo>
                  <a:pt x="677" y="1225"/>
                  <a:pt x="677" y="1225"/>
                  <a:pt x="677" y="1225"/>
                </a:cubicBezTo>
                <a:cubicBezTo>
                  <a:pt x="692" y="1225"/>
                  <a:pt x="705" y="1212"/>
                  <a:pt x="705" y="1197"/>
                </a:cubicBezTo>
                <a:cubicBezTo>
                  <a:pt x="705" y="992"/>
                  <a:pt x="705" y="992"/>
                  <a:pt x="705" y="992"/>
                </a:cubicBezTo>
                <a:cubicBezTo>
                  <a:pt x="705" y="979"/>
                  <a:pt x="696" y="968"/>
                  <a:pt x="684" y="965"/>
                </a:cubicBezTo>
                <a:close/>
              </a:path>
            </a:pathLst>
          </a:custGeom>
          <a:solidFill>
            <a:schemeClr val="tx1">
              <a:lumMod val="85000"/>
              <a:lumOff val="15000"/>
            </a:schemeClr>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Text"/>
          <p:cNvSpPr txBox="1"/>
          <p:nvPr/>
        </p:nvSpPr>
        <p:spPr>
          <a:xfrm>
            <a:off x="753034" y="1940888"/>
            <a:ext cx="2361684" cy="1194512"/>
          </a:xfrm>
          <a:prstGeom prst="rect">
            <a:avLst/>
          </a:prstGeom>
          <a:solidFill>
            <a:schemeClr val="tx1">
              <a:alpha val="60000"/>
            </a:schemeClr>
          </a:solidFill>
          <a:scene3d>
            <a:camera prst="orthographicFront"/>
            <a:lightRig rig="threePt" dir="t"/>
          </a:scene3d>
          <a:sp3d>
            <a:bevelT/>
          </a:sp3d>
        </p:spPr>
        <p:txBody>
          <a:bodyPr wrap="square" lIns="144000" tIns="180000" rIns="144000" bIns="180000" rtlCol="0">
            <a:spAutoFit/>
          </a:bodyPr>
          <a:lstStyle>
            <a:defPPr>
              <a:defRPr lang="en-US"/>
            </a:defPPr>
            <a:lvl1pPr algn="just">
              <a:defRPr sz="1200">
                <a:solidFill>
                  <a:schemeClr val="bg2"/>
                </a:solidFill>
                <a:effectLst/>
              </a:defRPr>
            </a:lvl1pPr>
          </a:lstStyle>
          <a:p>
            <a:pPr algn="l"/>
            <a:r>
              <a:rPr lang="en-US" sz="1800" kern="0" dirty="0"/>
              <a:t>Existing agreements of records between the crafts involved.</a:t>
            </a:r>
            <a:endParaRPr kumimoji="0" lang="en-US" sz="1800" b="0" i="0" u="none" strike="noStrike" kern="0" cap="none" spc="0" normalizeH="0" baseline="0" noProof="0" dirty="0">
              <a:ln>
                <a:noFill/>
              </a:ln>
              <a:solidFill>
                <a:schemeClr val="bg2"/>
              </a:solidFill>
              <a:effectLst/>
              <a:uLnTx/>
              <a:uFillTx/>
            </a:endParaRPr>
          </a:p>
        </p:txBody>
      </p:sp>
      <p:sp>
        <p:nvSpPr>
          <p:cNvPr id="63" name="Text"/>
          <p:cNvSpPr txBox="1"/>
          <p:nvPr/>
        </p:nvSpPr>
        <p:spPr>
          <a:xfrm>
            <a:off x="746215" y="3324494"/>
            <a:ext cx="2361684" cy="1286845"/>
          </a:xfrm>
          <a:prstGeom prst="rect">
            <a:avLst/>
          </a:prstGeom>
          <a:solidFill>
            <a:schemeClr val="tx1">
              <a:alpha val="60000"/>
            </a:schemeClr>
          </a:solidFill>
          <a:effectLst/>
          <a:scene3d>
            <a:camera prst="orthographicFront"/>
            <a:lightRig rig="threePt" dir="t"/>
          </a:scene3d>
          <a:sp3d>
            <a:bevelT/>
          </a:sp3d>
        </p:spPr>
        <p:txBody>
          <a:bodyPr wrap="square" lIns="144000" tIns="180000" rIns="144000" bIns="180000" rtlCol="0">
            <a:spAutoFit/>
          </a:bodyPr>
          <a:lstStyle>
            <a:defPPr>
              <a:defRPr lang="en-US"/>
            </a:defPPr>
            <a:lvl1pPr algn="just">
              <a:defRPr sz="1200">
                <a:solidFill>
                  <a:schemeClr val="bg2"/>
                </a:solidFill>
                <a:effectLst/>
              </a:defRPr>
            </a:lvl1pPr>
          </a:lstStyle>
          <a:p>
            <a:r>
              <a:rPr lang="en-US" sz="2000" kern="0" dirty="0"/>
              <a:t>Established Trade practices in the industry.</a:t>
            </a:r>
            <a:endParaRPr kumimoji="0" lang="en-US" sz="2000" b="0" i="0" u="none" strike="noStrike" kern="0" cap="none" spc="0" normalizeH="0" baseline="0" noProof="0" dirty="0">
              <a:ln>
                <a:noFill/>
              </a:ln>
              <a:solidFill>
                <a:schemeClr val="bg2"/>
              </a:solidFill>
              <a:effectLst/>
              <a:uLnTx/>
              <a:uFillTx/>
            </a:endParaRPr>
          </a:p>
        </p:txBody>
      </p:sp>
      <p:sp>
        <p:nvSpPr>
          <p:cNvPr id="64" name="Text"/>
          <p:cNvSpPr txBox="1"/>
          <p:nvPr/>
        </p:nvSpPr>
        <p:spPr>
          <a:xfrm>
            <a:off x="746215" y="4800433"/>
            <a:ext cx="2361684" cy="979069"/>
          </a:xfrm>
          <a:prstGeom prst="rect">
            <a:avLst/>
          </a:prstGeom>
          <a:solidFill>
            <a:schemeClr val="tx1">
              <a:alpha val="60000"/>
            </a:schemeClr>
          </a:solidFill>
          <a:effectLst>
            <a:reflection blurRad="6350" stA="50000" endA="300" endPos="55500" dist="101600" dir="5400000" sy="-100000" algn="bl" rotWithShape="0"/>
          </a:effectLst>
          <a:scene3d>
            <a:camera prst="orthographicFront"/>
            <a:lightRig rig="threePt" dir="t"/>
          </a:scene3d>
          <a:sp3d>
            <a:bevelT/>
          </a:sp3d>
        </p:spPr>
        <p:txBody>
          <a:bodyPr wrap="square" lIns="144000" tIns="180000" rIns="144000" bIns="180000" rtlCol="0">
            <a:spAutoFit/>
          </a:bodyPr>
          <a:lstStyle>
            <a:defPPr>
              <a:defRPr lang="en-US"/>
            </a:defPPr>
            <a:lvl1pPr algn="just">
              <a:defRPr sz="1200">
                <a:solidFill>
                  <a:schemeClr val="bg2"/>
                </a:solidFill>
                <a:effectLst/>
              </a:defRPr>
            </a:lvl1pPr>
          </a:lstStyle>
          <a:p>
            <a:pPr algn="l"/>
            <a:r>
              <a:rPr lang="en-US" sz="2000" kern="0" dirty="0"/>
              <a:t>Prevailing practice in the locality.</a:t>
            </a:r>
          </a:p>
        </p:txBody>
      </p:sp>
      <p:sp>
        <p:nvSpPr>
          <p:cNvPr id="65" name="Text"/>
          <p:cNvSpPr txBox="1"/>
          <p:nvPr/>
        </p:nvSpPr>
        <p:spPr>
          <a:xfrm>
            <a:off x="9141253" y="2221115"/>
            <a:ext cx="2361684" cy="979069"/>
          </a:xfrm>
          <a:prstGeom prst="rect">
            <a:avLst/>
          </a:prstGeom>
          <a:solidFill>
            <a:schemeClr val="tx1">
              <a:alpha val="60000"/>
            </a:schemeClr>
          </a:solidFill>
          <a:effectLst>
            <a:innerShdw blurRad="63500" dist="50800" dir="13500000">
              <a:prstClr val="black">
                <a:alpha val="50000"/>
              </a:prstClr>
            </a:innerShdw>
            <a:reflection blurRad="6350" stA="50000" endA="300" endPos="55500" dist="101600" dir="5400000" sy="-100000" algn="bl" rotWithShape="0"/>
          </a:effectLst>
          <a:scene3d>
            <a:camera prst="orthographicFront"/>
            <a:lightRig rig="threePt" dir="t"/>
          </a:scene3d>
          <a:sp3d>
            <a:bevelT/>
          </a:sp3d>
        </p:spPr>
        <p:txBody>
          <a:bodyPr wrap="square" lIns="144000" tIns="180000" rIns="144000" bIns="180000" rtlCol="0">
            <a:spAutoFit/>
          </a:bodyPr>
          <a:lstStyle>
            <a:defPPr>
              <a:defRPr lang="en-US"/>
            </a:defPPr>
            <a:lvl1pPr algn="just">
              <a:defRPr sz="1200">
                <a:solidFill>
                  <a:schemeClr val="bg2"/>
                </a:solidFill>
                <a:effectLst/>
              </a:defRPr>
            </a:lvl1pPr>
          </a:lstStyle>
          <a:p>
            <a:r>
              <a:rPr lang="en-US" sz="2000" kern="0" dirty="0"/>
              <a:t>Previous decisions of records.</a:t>
            </a:r>
            <a:endParaRPr kumimoji="0" lang="en-US" sz="2000" b="0" i="0" u="none" strike="noStrike" kern="0" cap="none" spc="0" normalizeH="0" baseline="0" noProof="0" dirty="0">
              <a:ln>
                <a:noFill/>
              </a:ln>
              <a:solidFill>
                <a:schemeClr val="bg2"/>
              </a:solidFill>
              <a:effectLst/>
              <a:uLnTx/>
              <a:uFillTx/>
            </a:endParaRPr>
          </a:p>
        </p:txBody>
      </p:sp>
      <p:sp>
        <p:nvSpPr>
          <p:cNvPr id="66" name="Text"/>
          <p:cNvSpPr txBox="1"/>
          <p:nvPr/>
        </p:nvSpPr>
        <p:spPr>
          <a:xfrm>
            <a:off x="9141253" y="3374964"/>
            <a:ext cx="2361684" cy="1286845"/>
          </a:xfrm>
          <a:prstGeom prst="rect">
            <a:avLst/>
          </a:prstGeom>
          <a:solidFill>
            <a:schemeClr val="tx1">
              <a:alpha val="60000"/>
            </a:schemeClr>
          </a:solidFill>
          <a:effectLst/>
          <a:scene3d>
            <a:camera prst="orthographicFront"/>
            <a:lightRig rig="threePt" dir="t"/>
          </a:scene3d>
          <a:sp3d>
            <a:bevelT/>
          </a:sp3d>
        </p:spPr>
        <p:txBody>
          <a:bodyPr wrap="square" lIns="144000" tIns="180000" rIns="144000" bIns="180000" rtlCol="0">
            <a:spAutoFit/>
          </a:bodyPr>
          <a:lstStyle>
            <a:defPPr>
              <a:defRPr lang="en-US"/>
            </a:defPPr>
            <a:lvl1pPr algn="just">
              <a:defRPr sz="1200">
                <a:solidFill>
                  <a:schemeClr val="bg2"/>
                </a:solidFill>
                <a:effectLst/>
              </a:defRPr>
            </a:lvl1pPr>
          </a:lstStyle>
          <a:p>
            <a:pPr algn="l"/>
            <a:r>
              <a:rPr lang="en-US" sz="2000" kern="0" dirty="0"/>
              <a:t>Comprehensive and professional presentation</a:t>
            </a:r>
            <a:r>
              <a:rPr lang="en-US" kern="0" dirty="0"/>
              <a:t>. </a:t>
            </a:r>
            <a:endParaRPr kumimoji="0" lang="en-US" sz="1200" b="0" i="0" u="none" strike="noStrike" kern="0" cap="none" spc="0" normalizeH="0" baseline="0" noProof="0" dirty="0">
              <a:ln>
                <a:noFill/>
              </a:ln>
              <a:solidFill>
                <a:schemeClr val="bg2"/>
              </a:solidFill>
              <a:effectLst/>
              <a:uLnTx/>
              <a:uFillTx/>
            </a:endParaRPr>
          </a:p>
        </p:txBody>
      </p:sp>
      <p:sp>
        <p:nvSpPr>
          <p:cNvPr id="67" name="Text"/>
          <p:cNvSpPr txBox="1"/>
          <p:nvPr/>
        </p:nvSpPr>
        <p:spPr>
          <a:xfrm>
            <a:off x="9141253" y="4800433"/>
            <a:ext cx="2361684" cy="1102179"/>
          </a:xfrm>
          <a:prstGeom prst="rect">
            <a:avLst/>
          </a:prstGeom>
          <a:solidFill>
            <a:schemeClr val="tx1">
              <a:alpha val="60000"/>
            </a:schemeClr>
          </a:solidFill>
          <a:effectLst>
            <a:reflection blurRad="6350" stA="50000" endA="300" endPos="55500" dist="101600" dir="5400000" sy="-100000" algn="bl" rotWithShape="0"/>
          </a:effectLst>
          <a:scene3d>
            <a:camera prst="orthographicFront"/>
            <a:lightRig rig="threePt" dir="t"/>
          </a:scene3d>
          <a:sp3d>
            <a:bevelT/>
          </a:sp3d>
        </p:spPr>
        <p:txBody>
          <a:bodyPr wrap="square" lIns="144000" tIns="180000" rIns="144000" bIns="180000" rtlCol="0">
            <a:spAutoFit/>
          </a:bodyPr>
          <a:lstStyle>
            <a:defPPr>
              <a:defRPr lang="en-US"/>
            </a:defPPr>
            <a:lvl1pPr algn="just">
              <a:defRPr sz="1200">
                <a:solidFill>
                  <a:schemeClr val="bg2"/>
                </a:solidFill>
                <a:effectLs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kern="0" dirty="0"/>
              <a:t>Documentation of past practice.</a:t>
            </a:r>
            <a:endParaRPr kumimoji="0" lang="en-US" sz="2400" b="0" i="0" u="none" strike="noStrike" kern="0" cap="none" spc="0" normalizeH="0" baseline="0" noProof="0" dirty="0">
              <a:ln>
                <a:noFill/>
              </a:ln>
              <a:solidFill>
                <a:schemeClr val="bg2"/>
              </a:solidFill>
              <a:effectLst/>
              <a:uLnTx/>
              <a:uFillTx/>
            </a:endParaRPr>
          </a:p>
        </p:txBody>
      </p:sp>
      <p:grpSp>
        <p:nvGrpSpPr>
          <p:cNvPr id="27" name="Engineer"/>
          <p:cNvGrpSpPr/>
          <p:nvPr/>
        </p:nvGrpSpPr>
        <p:grpSpPr>
          <a:xfrm>
            <a:off x="4625791" y="2126494"/>
            <a:ext cx="1588297" cy="3858791"/>
            <a:chOff x="3368675" y="979488"/>
            <a:chExt cx="2162175" cy="5253037"/>
          </a:xfrm>
          <a:solidFill>
            <a:schemeClr val="tx1"/>
          </a:solidFill>
        </p:grpSpPr>
        <p:sp>
          <p:nvSpPr>
            <p:cNvPr id="30" name="Freeform 19"/>
            <p:cNvSpPr>
              <a:spLocks noEditPoints="1"/>
            </p:cNvSpPr>
            <p:nvPr/>
          </p:nvSpPr>
          <p:spPr bwMode="auto">
            <a:xfrm>
              <a:off x="3368675" y="1827213"/>
              <a:ext cx="2162175" cy="4405312"/>
            </a:xfrm>
            <a:custGeom>
              <a:avLst/>
              <a:gdLst>
                <a:gd name="T0" fmla="*/ 1112 w 1226"/>
                <a:gd name="T1" fmla="*/ 2323 h 2498"/>
                <a:gd name="T2" fmla="*/ 1055 w 1226"/>
                <a:gd name="T3" fmla="*/ 2056 h 2498"/>
                <a:gd name="T4" fmla="*/ 919 w 1226"/>
                <a:gd name="T5" fmla="*/ 1337 h 2498"/>
                <a:gd name="T6" fmla="*/ 878 w 1226"/>
                <a:gd name="T7" fmla="*/ 1059 h 2498"/>
                <a:gd name="T8" fmla="*/ 926 w 1226"/>
                <a:gd name="T9" fmla="*/ 1028 h 2498"/>
                <a:gd name="T10" fmla="*/ 941 w 1226"/>
                <a:gd name="T11" fmla="*/ 941 h 2498"/>
                <a:gd name="T12" fmla="*/ 1038 w 1226"/>
                <a:gd name="T13" fmla="*/ 667 h 2498"/>
                <a:gd name="T14" fmla="*/ 968 w 1226"/>
                <a:gd name="T15" fmla="*/ 329 h 2498"/>
                <a:gd name="T16" fmla="*/ 892 w 1226"/>
                <a:gd name="T17" fmla="*/ 95 h 2498"/>
                <a:gd name="T18" fmla="*/ 793 w 1226"/>
                <a:gd name="T19" fmla="*/ 47 h 2498"/>
                <a:gd name="T20" fmla="*/ 654 w 1226"/>
                <a:gd name="T21" fmla="*/ 47 h 2498"/>
                <a:gd name="T22" fmla="*/ 718 w 1226"/>
                <a:gd name="T23" fmla="*/ 637 h 2498"/>
                <a:gd name="T24" fmla="*/ 726 w 1226"/>
                <a:gd name="T25" fmla="*/ 814 h 2498"/>
                <a:gd name="T26" fmla="*/ 696 w 1226"/>
                <a:gd name="T27" fmla="*/ 787 h 2498"/>
                <a:gd name="T28" fmla="*/ 556 w 1226"/>
                <a:gd name="T29" fmla="*/ 138 h 2498"/>
                <a:gd name="T30" fmla="*/ 529 w 1226"/>
                <a:gd name="T31" fmla="*/ 72 h 2498"/>
                <a:gd name="T32" fmla="*/ 519 w 1226"/>
                <a:gd name="T33" fmla="*/ 138 h 2498"/>
                <a:gd name="T34" fmla="*/ 522 w 1226"/>
                <a:gd name="T35" fmla="*/ 453 h 2498"/>
                <a:gd name="T36" fmla="*/ 578 w 1226"/>
                <a:gd name="T37" fmla="*/ 814 h 2498"/>
                <a:gd name="T38" fmla="*/ 339 w 1226"/>
                <a:gd name="T39" fmla="*/ 820 h 2498"/>
                <a:gd name="T40" fmla="*/ 416 w 1226"/>
                <a:gd name="T41" fmla="*/ 554 h 2498"/>
                <a:gd name="T42" fmla="*/ 405 w 1226"/>
                <a:gd name="T43" fmla="*/ 14 h 2498"/>
                <a:gd name="T44" fmla="*/ 402 w 1226"/>
                <a:gd name="T45" fmla="*/ 13 h 2498"/>
                <a:gd name="T46" fmla="*/ 203 w 1226"/>
                <a:gd name="T47" fmla="*/ 100 h 2498"/>
                <a:gd name="T48" fmla="*/ 39 w 1226"/>
                <a:gd name="T49" fmla="*/ 535 h 2498"/>
                <a:gd name="T50" fmla="*/ 165 w 1226"/>
                <a:gd name="T51" fmla="*/ 940 h 2498"/>
                <a:gd name="T52" fmla="*/ 203 w 1226"/>
                <a:gd name="T53" fmla="*/ 969 h 2498"/>
                <a:gd name="T54" fmla="*/ 252 w 1226"/>
                <a:gd name="T55" fmla="*/ 1014 h 2498"/>
                <a:gd name="T56" fmla="*/ 318 w 1226"/>
                <a:gd name="T57" fmla="*/ 1192 h 2498"/>
                <a:gd name="T58" fmla="*/ 409 w 1226"/>
                <a:gd name="T59" fmla="*/ 1839 h 2498"/>
                <a:gd name="T60" fmla="*/ 472 w 1226"/>
                <a:gd name="T61" fmla="*/ 2196 h 2498"/>
                <a:gd name="T62" fmla="*/ 444 w 1226"/>
                <a:gd name="T63" fmla="*/ 2351 h 2498"/>
                <a:gd name="T64" fmla="*/ 470 w 1226"/>
                <a:gd name="T65" fmla="*/ 2461 h 2498"/>
                <a:gd name="T66" fmla="*/ 606 w 1226"/>
                <a:gd name="T67" fmla="*/ 2417 h 2498"/>
                <a:gd name="T68" fmla="*/ 597 w 1226"/>
                <a:gd name="T69" fmla="*/ 2303 h 2498"/>
                <a:gd name="T70" fmla="*/ 608 w 1226"/>
                <a:gd name="T71" fmla="*/ 2172 h 2498"/>
                <a:gd name="T72" fmla="*/ 604 w 1226"/>
                <a:gd name="T73" fmla="*/ 1942 h 2498"/>
                <a:gd name="T74" fmla="*/ 582 w 1226"/>
                <a:gd name="T75" fmla="*/ 1738 h 2498"/>
                <a:gd name="T76" fmla="*/ 595 w 1226"/>
                <a:gd name="T77" fmla="*/ 1455 h 2498"/>
                <a:gd name="T78" fmla="*/ 659 w 1226"/>
                <a:gd name="T79" fmla="*/ 1348 h 2498"/>
                <a:gd name="T80" fmla="*/ 866 w 1226"/>
                <a:gd name="T81" fmla="*/ 2135 h 2498"/>
                <a:gd name="T82" fmla="*/ 914 w 1226"/>
                <a:gd name="T83" fmla="*/ 2334 h 2498"/>
                <a:gd name="T84" fmla="*/ 978 w 1226"/>
                <a:gd name="T85" fmla="*/ 2417 h 2498"/>
                <a:gd name="T86" fmla="*/ 1079 w 1226"/>
                <a:gd name="T87" fmla="*/ 2472 h 2498"/>
                <a:gd name="T88" fmla="*/ 1182 w 1226"/>
                <a:gd name="T89" fmla="*/ 2408 h 2498"/>
                <a:gd name="T90" fmla="*/ 203 w 1226"/>
                <a:gd name="T91" fmla="*/ 672 h 2498"/>
                <a:gd name="T92" fmla="*/ 203 w 1226"/>
                <a:gd name="T93" fmla="*/ 576 h 2498"/>
                <a:gd name="T94" fmla="*/ 226 w 1226"/>
                <a:gd name="T95" fmla="*/ 736 h 2498"/>
                <a:gd name="T96" fmla="*/ 855 w 1226"/>
                <a:gd name="T97" fmla="*/ 621 h 2498"/>
                <a:gd name="T98" fmla="*/ 866 w 1226"/>
                <a:gd name="T99" fmla="*/ 548 h 2498"/>
                <a:gd name="T100" fmla="*/ 886 w 1226"/>
                <a:gd name="T101" fmla="*/ 614 h 2498"/>
                <a:gd name="T102" fmla="*/ 866 w 1226"/>
                <a:gd name="T103" fmla="*/ 711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6" h="2498">
                  <a:moveTo>
                    <a:pt x="1182" y="2408"/>
                  </a:moveTo>
                  <a:cubicBezTo>
                    <a:pt x="1149" y="2389"/>
                    <a:pt x="1125" y="2336"/>
                    <a:pt x="1112" y="2323"/>
                  </a:cubicBezTo>
                  <a:cubicBezTo>
                    <a:pt x="1099" y="2310"/>
                    <a:pt x="1116" y="2314"/>
                    <a:pt x="1106" y="2288"/>
                  </a:cubicBezTo>
                  <a:cubicBezTo>
                    <a:pt x="1095" y="2262"/>
                    <a:pt x="1062" y="2106"/>
                    <a:pt x="1055" y="2056"/>
                  </a:cubicBezTo>
                  <a:cubicBezTo>
                    <a:pt x="1049" y="2005"/>
                    <a:pt x="1053" y="1832"/>
                    <a:pt x="1029" y="1751"/>
                  </a:cubicBezTo>
                  <a:cubicBezTo>
                    <a:pt x="1005" y="1670"/>
                    <a:pt x="930" y="1409"/>
                    <a:pt x="919" y="1337"/>
                  </a:cubicBezTo>
                  <a:cubicBezTo>
                    <a:pt x="908" y="1265"/>
                    <a:pt x="893" y="1192"/>
                    <a:pt x="893" y="1153"/>
                  </a:cubicBezTo>
                  <a:cubicBezTo>
                    <a:pt x="893" y="1114"/>
                    <a:pt x="889" y="1087"/>
                    <a:pt x="878" y="1059"/>
                  </a:cubicBezTo>
                  <a:cubicBezTo>
                    <a:pt x="867" y="1030"/>
                    <a:pt x="880" y="991"/>
                    <a:pt x="880" y="991"/>
                  </a:cubicBezTo>
                  <a:cubicBezTo>
                    <a:pt x="880" y="991"/>
                    <a:pt x="908" y="1013"/>
                    <a:pt x="926" y="1028"/>
                  </a:cubicBezTo>
                  <a:cubicBezTo>
                    <a:pt x="943" y="1044"/>
                    <a:pt x="943" y="1019"/>
                    <a:pt x="935" y="984"/>
                  </a:cubicBezTo>
                  <a:cubicBezTo>
                    <a:pt x="926" y="949"/>
                    <a:pt x="932" y="930"/>
                    <a:pt x="941" y="941"/>
                  </a:cubicBezTo>
                  <a:cubicBezTo>
                    <a:pt x="950" y="951"/>
                    <a:pt x="957" y="884"/>
                    <a:pt x="978" y="842"/>
                  </a:cubicBezTo>
                  <a:cubicBezTo>
                    <a:pt x="1000" y="800"/>
                    <a:pt x="1049" y="715"/>
                    <a:pt x="1038" y="667"/>
                  </a:cubicBezTo>
                  <a:cubicBezTo>
                    <a:pt x="1027" y="619"/>
                    <a:pt x="1022" y="533"/>
                    <a:pt x="1009" y="491"/>
                  </a:cubicBezTo>
                  <a:cubicBezTo>
                    <a:pt x="996" y="450"/>
                    <a:pt x="983" y="375"/>
                    <a:pt x="968" y="329"/>
                  </a:cubicBezTo>
                  <a:cubicBezTo>
                    <a:pt x="952" y="283"/>
                    <a:pt x="954" y="261"/>
                    <a:pt x="935" y="215"/>
                  </a:cubicBezTo>
                  <a:cubicBezTo>
                    <a:pt x="915" y="169"/>
                    <a:pt x="892" y="117"/>
                    <a:pt x="892" y="95"/>
                  </a:cubicBezTo>
                  <a:cubicBezTo>
                    <a:pt x="892" y="83"/>
                    <a:pt x="887" y="72"/>
                    <a:pt x="866" y="64"/>
                  </a:cubicBezTo>
                  <a:cubicBezTo>
                    <a:pt x="856" y="57"/>
                    <a:pt x="829" y="52"/>
                    <a:pt x="793" y="47"/>
                  </a:cubicBezTo>
                  <a:cubicBezTo>
                    <a:pt x="715" y="36"/>
                    <a:pt x="658" y="15"/>
                    <a:pt x="636" y="0"/>
                  </a:cubicBezTo>
                  <a:cubicBezTo>
                    <a:pt x="640" y="11"/>
                    <a:pt x="646" y="27"/>
                    <a:pt x="654" y="47"/>
                  </a:cubicBezTo>
                  <a:cubicBezTo>
                    <a:pt x="676" y="106"/>
                    <a:pt x="673" y="214"/>
                    <a:pt x="673" y="327"/>
                  </a:cubicBezTo>
                  <a:cubicBezTo>
                    <a:pt x="673" y="440"/>
                    <a:pt x="696" y="554"/>
                    <a:pt x="718" y="637"/>
                  </a:cubicBezTo>
                  <a:cubicBezTo>
                    <a:pt x="740" y="720"/>
                    <a:pt x="773" y="795"/>
                    <a:pt x="773" y="795"/>
                  </a:cubicBezTo>
                  <a:cubicBezTo>
                    <a:pt x="773" y="795"/>
                    <a:pt x="754" y="806"/>
                    <a:pt x="726" y="814"/>
                  </a:cubicBezTo>
                  <a:cubicBezTo>
                    <a:pt x="721" y="816"/>
                    <a:pt x="711" y="817"/>
                    <a:pt x="698" y="817"/>
                  </a:cubicBezTo>
                  <a:cubicBezTo>
                    <a:pt x="699" y="808"/>
                    <a:pt x="698" y="798"/>
                    <a:pt x="696" y="787"/>
                  </a:cubicBezTo>
                  <a:cubicBezTo>
                    <a:pt x="688" y="754"/>
                    <a:pt x="649" y="522"/>
                    <a:pt x="621" y="389"/>
                  </a:cubicBezTo>
                  <a:cubicBezTo>
                    <a:pt x="592" y="256"/>
                    <a:pt x="563" y="156"/>
                    <a:pt x="556" y="138"/>
                  </a:cubicBezTo>
                  <a:cubicBezTo>
                    <a:pt x="549" y="121"/>
                    <a:pt x="571" y="114"/>
                    <a:pt x="571" y="114"/>
                  </a:cubicBezTo>
                  <a:cubicBezTo>
                    <a:pt x="529" y="72"/>
                    <a:pt x="529" y="72"/>
                    <a:pt x="529" y="72"/>
                  </a:cubicBezTo>
                  <a:cubicBezTo>
                    <a:pt x="510" y="81"/>
                    <a:pt x="495" y="111"/>
                    <a:pt x="495" y="111"/>
                  </a:cubicBezTo>
                  <a:cubicBezTo>
                    <a:pt x="495" y="111"/>
                    <a:pt x="516" y="124"/>
                    <a:pt x="519" y="138"/>
                  </a:cubicBezTo>
                  <a:cubicBezTo>
                    <a:pt x="523" y="153"/>
                    <a:pt x="516" y="170"/>
                    <a:pt x="507" y="203"/>
                  </a:cubicBezTo>
                  <a:cubicBezTo>
                    <a:pt x="497" y="236"/>
                    <a:pt x="510" y="379"/>
                    <a:pt x="522" y="453"/>
                  </a:cubicBezTo>
                  <a:cubicBezTo>
                    <a:pt x="534" y="528"/>
                    <a:pt x="557" y="694"/>
                    <a:pt x="571" y="779"/>
                  </a:cubicBezTo>
                  <a:cubicBezTo>
                    <a:pt x="574" y="793"/>
                    <a:pt x="576" y="805"/>
                    <a:pt x="578" y="814"/>
                  </a:cubicBezTo>
                  <a:cubicBezTo>
                    <a:pt x="545" y="813"/>
                    <a:pt x="511" y="811"/>
                    <a:pt x="485" y="811"/>
                  </a:cubicBezTo>
                  <a:cubicBezTo>
                    <a:pt x="411" y="811"/>
                    <a:pt x="339" y="820"/>
                    <a:pt x="339" y="820"/>
                  </a:cubicBezTo>
                  <a:cubicBezTo>
                    <a:pt x="339" y="820"/>
                    <a:pt x="352" y="784"/>
                    <a:pt x="375" y="734"/>
                  </a:cubicBezTo>
                  <a:cubicBezTo>
                    <a:pt x="397" y="684"/>
                    <a:pt x="399" y="637"/>
                    <a:pt x="416" y="554"/>
                  </a:cubicBezTo>
                  <a:cubicBezTo>
                    <a:pt x="433" y="471"/>
                    <a:pt x="419" y="416"/>
                    <a:pt x="419" y="313"/>
                  </a:cubicBezTo>
                  <a:cubicBezTo>
                    <a:pt x="419" y="211"/>
                    <a:pt x="411" y="59"/>
                    <a:pt x="405" y="14"/>
                  </a:cubicBezTo>
                  <a:cubicBezTo>
                    <a:pt x="405" y="12"/>
                    <a:pt x="404" y="11"/>
                    <a:pt x="404" y="9"/>
                  </a:cubicBezTo>
                  <a:cubicBezTo>
                    <a:pt x="402" y="13"/>
                    <a:pt x="402" y="13"/>
                    <a:pt x="402" y="13"/>
                  </a:cubicBezTo>
                  <a:cubicBezTo>
                    <a:pt x="402" y="13"/>
                    <a:pt x="305" y="64"/>
                    <a:pt x="260" y="77"/>
                  </a:cubicBezTo>
                  <a:cubicBezTo>
                    <a:pt x="240" y="83"/>
                    <a:pt x="220" y="89"/>
                    <a:pt x="203" y="100"/>
                  </a:cubicBezTo>
                  <a:cubicBezTo>
                    <a:pt x="181" y="114"/>
                    <a:pt x="164" y="135"/>
                    <a:pt x="157" y="173"/>
                  </a:cubicBezTo>
                  <a:cubicBezTo>
                    <a:pt x="144" y="242"/>
                    <a:pt x="74" y="472"/>
                    <a:pt x="39" y="535"/>
                  </a:cubicBezTo>
                  <a:cubicBezTo>
                    <a:pt x="5" y="599"/>
                    <a:pt x="0" y="685"/>
                    <a:pt x="35" y="738"/>
                  </a:cubicBezTo>
                  <a:cubicBezTo>
                    <a:pt x="70" y="792"/>
                    <a:pt x="152" y="921"/>
                    <a:pt x="165" y="940"/>
                  </a:cubicBezTo>
                  <a:cubicBezTo>
                    <a:pt x="177" y="958"/>
                    <a:pt x="181" y="971"/>
                    <a:pt x="199" y="969"/>
                  </a:cubicBezTo>
                  <a:cubicBezTo>
                    <a:pt x="200" y="969"/>
                    <a:pt x="201" y="969"/>
                    <a:pt x="203" y="969"/>
                  </a:cubicBezTo>
                  <a:cubicBezTo>
                    <a:pt x="219" y="968"/>
                    <a:pt x="230" y="969"/>
                    <a:pt x="230" y="969"/>
                  </a:cubicBezTo>
                  <a:cubicBezTo>
                    <a:pt x="230" y="969"/>
                    <a:pt x="238" y="1004"/>
                    <a:pt x="252" y="1014"/>
                  </a:cubicBezTo>
                  <a:cubicBezTo>
                    <a:pt x="267" y="1025"/>
                    <a:pt x="285" y="1059"/>
                    <a:pt x="289" y="1047"/>
                  </a:cubicBezTo>
                  <a:cubicBezTo>
                    <a:pt x="293" y="1035"/>
                    <a:pt x="305" y="1137"/>
                    <a:pt x="318" y="1192"/>
                  </a:cubicBezTo>
                  <a:cubicBezTo>
                    <a:pt x="330" y="1248"/>
                    <a:pt x="389" y="1633"/>
                    <a:pt x="389" y="1688"/>
                  </a:cubicBezTo>
                  <a:cubicBezTo>
                    <a:pt x="389" y="1742"/>
                    <a:pt x="411" y="1799"/>
                    <a:pt x="409" y="1839"/>
                  </a:cubicBezTo>
                  <a:cubicBezTo>
                    <a:pt x="407" y="1878"/>
                    <a:pt x="415" y="1981"/>
                    <a:pt x="418" y="2038"/>
                  </a:cubicBezTo>
                  <a:cubicBezTo>
                    <a:pt x="420" y="2095"/>
                    <a:pt x="472" y="2154"/>
                    <a:pt x="472" y="2196"/>
                  </a:cubicBezTo>
                  <a:cubicBezTo>
                    <a:pt x="472" y="2237"/>
                    <a:pt x="459" y="2257"/>
                    <a:pt x="466" y="2281"/>
                  </a:cubicBezTo>
                  <a:cubicBezTo>
                    <a:pt x="472" y="2305"/>
                    <a:pt x="470" y="2323"/>
                    <a:pt x="444" y="2351"/>
                  </a:cubicBezTo>
                  <a:cubicBezTo>
                    <a:pt x="418" y="2380"/>
                    <a:pt x="407" y="2406"/>
                    <a:pt x="409" y="2428"/>
                  </a:cubicBezTo>
                  <a:cubicBezTo>
                    <a:pt x="411" y="2450"/>
                    <a:pt x="418" y="2459"/>
                    <a:pt x="470" y="2461"/>
                  </a:cubicBezTo>
                  <a:cubicBezTo>
                    <a:pt x="523" y="2463"/>
                    <a:pt x="573" y="2448"/>
                    <a:pt x="573" y="2435"/>
                  </a:cubicBezTo>
                  <a:cubicBezTo>
                    <a:pt x="573" y="2421"/>
                    <a:pt x="591" y="2417"/>
                    <a:pt x="606" y="2417"/>
                  </a:cubicBezTo>
                  <a:cubicBezTo>
                    <a:pt x="621" y="2417"/>
                    <a:pt x="619" y="2402"/>
                    <a:pt x="613" y="2371"/>
                  </a:cubicBezTo>
                  <a:cubicBezTo>
                    <a:pt x="606" y="2340"/>
                    <a:pt x="584" y="2299"/>
                    <a:pt x="597" y="2303"/>
                  </a:cubicBezTo>
                  <a:cubicBezTo>
                    <a:pt x="610" y="2308"/>
                    <a:pt x="621" y="2299"/>
                    <a:pt x="621" y="2255"/>
                  </a:cubicBezTo>
                  <a:cubicBezTo>
                    <a:pt x="621" y="2211"/>
                    <a:pt x="628" y="2198"/>
                    <a:pt x="608" y="2172"/>
                  </a:cubicBezTo>
                  <a:cubicBezTo>
                    <a:pt x="589" y="2145"/>
                    <a:pt x="593" y="2097"/>
                    <a:pt x="597" y="2058"/>
                  </a:cubicBezTo>
                  <a:cubicBezTo>
                    <a:pt x="602" y="2018"/>
                    <a:pt x="615" y="1990"/>
                    <a:pt x="604" y="1942"/>
                  </a:cubicBezTo>
                  <a:cubicBezTo>
                    <a:pt x="593" y="1894"/>
                    <a:pt x="591" y="1834"/>
                    <a:pt x="597" y="1810"/>
                  </a:cubicBezTo>
                  <a:cubicBezTo>
                    <a:pt x="604" y="1786"/>
                    <a:pt x="599" y="1758"/>
                    <a:pt x="582" y="1738"/>
                  </a:cubicBezTo>
                  <a:cubicBezTo>
                    <a:pt x="564" y="1718"/>
                    <a:pt x="591" y="1683"/>
                    <a:pt x="591" y="1661"/>
                  </a:cubicBezTo>
                  <a:cubicBezTo>
                    <a:pt x="591" y="1639"/>
                    <a:pt x="584" y="1547"/>
                    <a:pt x="595" y="1455"/>
                  </a:cubicBezTo>
                  <a:cubicBezTo>
                    <a:pt x="606" y="1363"/>
                    <a:pt x="608" y="1293"/>
                    <a:pt x="610" y="1269"/>
                  </a:cubicBezTo>
                  <a:cubicBezTo>
                    <a:pt x="613" y="1245"/>
                    <a:pt x="626" y="1256"/>
                    <a:pt x="659" y="1348"/>
                  </a:cubicBezTo>
                  <a:cubicBezTo>
                    <a:pt x="691" y="1440"/>
                    <a:pt x="774" y="1727"/>
                    <a:pt x="789" y="1791"/>
                  </a:cubicBezTo>
                  <a:cubicBezTo>
                    <a:pt x="802" y="1845"/>
                    <a:pt x="851" y="2045"/>
                    <a:pt x="866" y="2135"/>
                  </a:cubicBezTo>
                  <a:cubicBezTo>
                    <a:pt x="871" y="2150"/>
                    <a:pt x="873" y="2162"/>
                    <a:pt x="874" y="2170"/>
                  </a:cubicBezTo>
                  <a:cubicBezTo>
                    <a:pt x="885" y="2224"/>
                    <a:pt x="899" y="2334"/>
                    <a:pt x="914" y="2334"/>
                  </a:cubicBezTo>
                  <a:cubicBezTo>
                    <a:pt x="930" y="2334"/>
                    <a:pt x="926" y="2345"/>
                    <a:pt x="928" y="2375"/>
                  </a:cubicBezTo>
                  <a:cubicBezTo>
                    <a:pt x="930" y="2406"/>
                    <a:pt x="961" y="2411"/>
                    <a:pt x="978" y="2417"/>
                  </a:cubicBezTo>
                  <a:cubicBezTo>
                    <a:pt x="996" y="2424"/>
                    <a:pt x="1000" y="2406"/>
                    <a:pt x="1000" y="2406"/>
                  </a:cubicBezTo>
                  <a:cubicBezTo>
                    <a:pt x="1000" y="2406"/>
                    <a:pt x="1029" y="2465"/>
                    <a:pt x="1079" y="2472"/>
                  </a:cubicBezTo>
                  <a:cubicBezTo>
                    <a:pt x="1130" y="2478"/>
                    <a:pt x="1226" y="2498"/>
                    <a:pt x="1226" y="2474"/>
                  </a:cubicBezTo>
                  <a:cubicBezTo>
                    <a:pt x="1226" y="2450"/>
                    <a:pt x="1215" y="2428"/>
                    <a:pt x="1182" y="2408"/>
                  </a:cubicBezTo>
                  <a:close/>
                  <a:moveTo>
                    <a:pt x="226" y="736"/>
                  </a:moveTo>
                  <a:cubicBezTo>
                    <a:pt x="227" y="713"/>
                    <a:pt x="215" y="691"/>
                    <a:pt x="203" y="672"/>
                  </a:cubicBezTo>
                  <a:cubicBezTo>
                    <a:pt x="186" y="647"/>
                    <a:pt x="168" y="625"/>
                    <a:pt x="175" y="612"/>
                  </a:cubicBezTo>
                  <a:cubicBezTo>
                    <a:pt x="186" y="592"/>
                    <a:pt x="194" y="591"/>
                    <a:pt x="203" y="576"/>
                  </a:cubicBezTo>
                  <a:cubicBezTo>
                    <a:pt x="208" y="567"/>
                    <a:pt x="214" y="552"/>
                    <a:pt x="220" y="523"/>
                  </a:cubicBezTo>
                  <a:cubicBezTo>
                    <a:pt x="220" y="585"/>
                    <a:pt x="241" y="676"/>
                    <a:pt x="226" y="736"/>
                  </a:cubicBezTo>
                  <a:close/>
                  <a:moveTo>
                    <a:pt x="866" y="711"/>
                  </a:moveTo>
                  <a:cubicBezTo>
                    <a:pt x="866" y="705"/>
                    <a:pt x="866" y="657"/>
                    <a:pt x="855" y="621"/>
                  </a:cubicBezTo>
                  <a:cubicBezTo>
                    <a:pt x="842" y="579"/>
                    <a:pt x="837" y="522"/>
                    <a:pt x="834" y="454"/>
                  </a:cubicBezTo>
                  <a:cubicBezTo>
                    <a:pt x="834" y="454"/>
                    <a:pt x="851" y="512"/>
                    <a:pt x="866" y="548"/>
                  </a:cubicBezTo>
                  <a:cubicBezTo>
                    <a:pt x="876" y="562"/>
                    <a:pt x="880" y="573"/>
                    <a:pt x="885" y="575"/>
                  </a:cubicBezTo>
                  <a:cubicBezTo>
                    <a:pt x="903" y="579"/>
                    <a:pt x="906" y="603"/>
                    <a:pt x="886" y="614"/>
                  </a:cubicBezTo>
                  <a:cubicBezTo>
                    <a:pt x="866" y="625"/>
                    <a:pt x="879" y="700"/>
                    <a:pt x="870" y="711"/>
                  </a:cubicBezTo>
                  <a:cubicBezTo>
                    <a:pt x="869" y="712"/>
                    <a:pt x="871" y="712"/>
                    <a:pt x="866" y="711"/>
                  </a:cubicBezTo>
                  <a:close/>
                </a:path>
              </a:pathLst>
            </a:custGeom>
            <a:grpFill/>
            <a:ln>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20"/>
            <p:cNvSpPr>
              <a:spLocks/>
            </p:cNvSpPr>
            <p:nvPr/>
          </p:nvSpPr>
          <p:spPr bwMode="auto">
            <a:xfrm>
              <a:off x="3911600" y="979488"/>
              <a:ext cx="687388" cy="985837"/>
            </a:xfrm>
            <a:custGeom>
              <a:avLst/>
              <a:gdLst>
                <a:gd name="T0" fmla="*/ 49 w 390"/>
                <a:gd name="T1" fmla="*/ 228 h 559"/>
                <a:gd name="T2" fmla="*/ 58 w 390"/>
                <a:gd name="T3" fmla="*/ 227 h 559"/>
                <a:gd name="T4" fmla="*/ 70 w 390"/>
                <a:gd name="T5" fmla="*/ 290 h 559"/>
                <a:gd name="T6" fmla="*/ 89 w 390"/>
                <a:gd name="T7" fmla="*/ 357 h 559"/>
                <a:gd name="T8" fmla="*/ 104 w 390"/>
                <a:gd name="T9" fmla="*/ 359 h 559"/>
                <a:gd name="T10" fmla="*/ 117 w 390"/>
                <a:gd name="T11" fmla="*/ 431 h 559"/>
                <a:gd name="T12" fmla="*/ 116 w 390"/>
                <a:gd name="T13" fmla="*/ 457 h 559"/>
                <a:gd name="T14" fmla="*/ 116 w 390"/>
                <a:gd name="T15" fmla="*/ 457 h 559"/>
                <a:gd name="T16" fmla="*/ 188 w 390"/>
                <a:gd name="T17" fmla="*/ 531 h 559"/>
                <a:gd name="T18" fmla="*/ 257 w 390"/>
                <a:gd name="T19" fmla="*/ 509 h 559"/>
                <a:gd name="T20" fmla="*/ 301 w 390"/>
                <a:gd name="T21" fmla="*/ 455 h 559"/>
                <a:gd name="T22" fmla="*/ 301 w 390"/>
                <a:gd name="T23" fmla="*/ 455 h 559"/>
                <a:gd name="T24" fmla="*/ 294 w 390"/>
                <a:gd name="T25" fmla="*/ 437 h 559"/>
                <a:gd name="T26" fmla="*/ 329 w 390"/>
                <a:gd name="T27" fmla="*/ 335 h 559"/>
                <a:gd name="T28" fmla="*/ 329 w 390"/>
                <a:gd name="T29" fmla="*/ 276 h 559"/>
                <a:gd name="T30" fmla="*/ 324 w 390"/>
                <a:gd name="T31" fmla="*/ 209 h 559"/>
                <a:gd name="T32" fmla="*/ 341 w 390"/>
                <a:gd name="T33" fmla="*/ 208 h 559"/>
                <a:gd name="T34" fmla="*/ 380 w 390"/>
                <a:gd name="T35" fmla="*/ 190 h 559"/>
                <a:gd name="T36" fmla="*/ 350 w 390"/>
                <a:gd name="T37" fmla="*/ 173 h 559"/>
                <a:gd name="T38" fmla="*/ 211 w 390"/>
                <a:gd name="T39" fmla="*/ 9 h 559"/>
                <a:gd name="T40" fmla="*/ 181 w 390"/>
                <a:gd name="T41" fmla="*/ 1 h 559"/>
                <a:gd name="T42" fmla="*/ 152 w 390"/>
                <a:gd name="T43" fmla="*/ 13 h 559"/>
                <a:gd name="T44" fmla="*/ 36 w 390"/>
                <a:gd name="T45" fmla="*/ 195 h 559"/>
                <a:gd name="T46" fmla="*/ 8 w 390"/>
                <a:gd name="T47" fmla="*/ 215 h 559"/>
                <a:gd name="T48" fmla="*/ 49 w 390"/>
                <a:gd name="T49" fmla="*/ 22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559">
                  <a:moveTo>
                    <a:pt x="49" y="228"/>
                  </a:moveTo>
                  <a:cubicBezTo>
                    <a:pt x="58" y="227"/>
                    <a:pt x="58" y="227"/>
                    <a:pt x="58" y="227"/>
                  </a:cubicBezTo>
                  <a:cubicBezTo>
                    <a:pt x="62" y="254"/>
                    <a:pt x="68" y="279"/>
                    <a:pt x="70" y="290"/>
                  </a:cubicBezTo>
                  <a:cubicBezTo>
                    <a:pt x="72" y="303"/>
                    <a:pt x="79" y="357"/>
                    <a:pt x="89" y="357"/>
                  </a:cubicBezTo>
                  <a:cubicBezTo>
                    <a:pt x="100" y="357"/>
                    <a:pt x="104" y="359"/>
                    <a:pt x="104" y="359"/>
                  </a:cubicBezTo>
                  <a:cubicBezTo>
                    <a:pt x="104" y="359"/>
                    <a:pt x="117" y="399"/>
                    <a:pt x="117" y="431"/>
                  </a:cubicBezTo>
                  <a:cubicBezTo>
                    <a:pt x="117" y="445"/>
                    <a:pt x="116" y="452"/>
                    <a:pt x="116" y="457"/>
                  </a:cubicBezTo>
                  <a:cubicBezTo>
                    <a:pt x="116" y="457"/>
                    <a:pt x="116" y="457"/>
                    <a:pt x="116" y="457"/>
                  </a:cubicBezTo>
                  <a:cubicBezTo>
                    <a:pt x="136" y="482"/>
                    <a:pt x="159" y="512"/>
                    <a:pt x="188" y="531"/>
                  </a:cubicBezTo>
                  <a:cubicBezTo>
                    <a:pt x="230" y="559"/>
                    <a:pt x="232" y="538"/>
                    <a:pt x="257" y="509"/>
                  </a:cubicBezTo>
                  <a:cubicBezTo>
                    <a:pt x="282" y="480"/>
                    <a:pt x="289" y="470"/>
                    <a:pt x="301" y="455"/>
                  </a:cubicBezTo>
                  <a:cubicBezTo>
                    <a:pt x="301" y="455"/>
                    <a:pt x="301" y="455"/>
                    <a:pt x="301" y="455"/>
                  </a:cubicBezTo>
                  <a:cubicBezTo>
                    <a:pt x="295" y="450"/>
                    <a:pt x="285" y="438"/>
                    <a:pt x="294" y="437"/>
                  </a:cubicBezTo>
                  <a:cubicBezTo>
                    <a:pt x="315" y="435"/>
                    <a:pt x="319" y="358"/>
                    <a:pt x="329" y="335"/>
                  </a:cubicBezTo>
                  <a:cubicBezTo>
                    <a:pt x="339" y="312"/>
                    <a:pt x="336" y="296"/>
                    <a:pt x="329" y="276"/>
                  </a:cubicBezTo>
                  <a:cubicBezTo>
                    <a:pt x="323" y="259"/>
                    <a:pt x="331" y="235"/>
                    <a:pt x="324" y="209"/>
                  </a:cubicBezTo>
                  <a:cubicBezTo>
                    <a:pt x="341" y="208"/>
                    <a:pt x="341" y="208"/>
                    <a:pt x="341" y="208"/>
                  </a:cubicBezTo>
                  <a:cubicBezTo>
                    <a:pt x="341" y="208"/>
                    <a:pt x="390" y="205"/>
                    <a:pt x="380" y="190"/>
                  </a:cubicBezTo>
                  <a:cubicBezTo>
                    <a:pt x="370" y="175"/>
                    <a:pt x="350" y="173"/>
                    <a:pt x="350" y="173"/>
                  </a:cubicBezTo>
                  <a:cubicBezTo>
                    <a:pt x="350" y="173"/>
                    <a:pt x="349" y="40"/>
                    <a:pt x="211" y="9"/>
                  </a:cubicBezTo>
                  <a:cubicBezTo>
                    <a:pt x="211" y="9"/>
                    <a:pt x="201" y="0"/>
                    <a:pt x="181" y="1"/>
                  </a:cubicBezTo>
                  <a:cubicBezTo>
                    <a:pt x="159" y="3"/>
                    <a:pt x="152" y="13"/>
                    <a:pt x="152" y="13"/>
                  </a:cubicBezTo>
                  <a:cubicBezTo>
                    <a:pt x="19" y="62"/>
                    <a:pt x="36" y="195"/>
                    <a:pt x="36" y="195"/>
                  </a:cubicBezTo>
                  <a:cubicBezTo>
                    <a:pt x="36" y="195"/>
                    <a:pt x="16" y="199"/>
                    <a:pt x="8" y="215"/>
                  </a:cubicBezTo>
                  <a:cubicBezTo>
                    <a:pt x="0" y="231"/>
                    <a:pt x="49" y="228"/>
                    <a:pt x="49" y="228"/>
                  </a:cubicBezTo>
                  <a:close/>
                </a:path>
              </a:pathLst>
            </a:custGeom>
            <a:grpFill/>
            <a:ln>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2" name="Subtitle Text"/>
          <p:cNvSpPr txBox="1"/>
          <p:nvPr/>
        </p:nvSpPr>
        <p:spPr>
          <a:xfrm>
            <a:off x="2231010" y="1270158"/>
            <a:ext cx="7729979" cy="461665"/>
          </a:xfrm>
          <a:prstGeom prst="rect">
            <a:avLst/>
          </a:prstGeom>
          <a:noFill/>
          <a:effectLst>
            <a:reflection blurRad="6350" stA="50000" endA="300" endPos="55500" dist="101600" dir="5400000" sy="-100000" algn="bl" rotWithShape="0"/>
          </a:effectLst>
        </p:spPr>
        <p:txBody>
          <a:bodyPr wrap="square" rtlCol="0">
            <a:spAutoFit/>
          </a:bodyPr>
          <a:lstStyle/>
          <a:p>
            <a:pPr algn="ctr"/>
            <a:r>
              <a:rPr lang="en-US" sz="2400" kern="0" dirty="0">
                <a:solidFill>
                  <a:schemeClr val="bg2">
                    <a:lumMod val="75000"/>
                    <a:lumOff val="25000"/>
                  </a:schemeClr>
                </a:solidFill>
                <a:effectLst>
                  <a:outerShdw blurRad="50800" dist="38100" dir="2700000" algn="tl" rotWithShape="0">
                    <a:prstClr val="black">
                      <a:alpha val="40000"/>
                    </a:prstClr>
                  </a:outerShdw>
                </a:effectLst>
                <a:highlight>
                  <a:srgbClr val="000000"/>
                </a:highlight>
              </a:rPr>
              <a:t>What the Arbitrator looks at when rendering a decision</a:t>
            </a:r>
          </a:p>
        </p:txBody>
      </p:sp>
    </p:spTree>
    <p:extLst>
      <p:ext uri="{BB962C8B-B14F-4D97-AF65-F5344CB8AC3E}">
        <p14:creationId xmlns:p14="http://schemas.microsoft.com/office/powerpoint/2010/main" val="3355326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Right)">
                                      <p:cBhvr>
                                        <p:cTn id="19" dur="750"/>
                                        <p:tgtEl>
                                          <p:spTgt spid="6"/>
                                        </p:tgtEl>
                                      </p:cBhvr>
                                    </p:animEffect>
                                  </p:childTnLst>
                                </p:cTn>
                              </p:par>
                            </p:childTnLst>
                          </p:cTn>
                        </p:par>
                        <p:par>
                          <p:cTn id="20" fill="hold">
                            <p:stCondLst>
                              <p:cond delay="2750"/>
                            </p:stCondLst>
                            <p:childTnLst>
                              <p:par>
                                <p:cTn id="21" presetID="18" presetClass="entr" presetSubtype="12"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strips(downLeft)">
                                      <p:cBhvr>
                                        <p:cTn id="23" dur="1000"/>
                                        <p:tgtEl>
                                          <p:spTgt spid="2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ppt_x"/>
                                          </p:val>
                                        </p:tav>
                                        <p:tav tm="100000">
                                          <p:val>
                                            <p:strVal val="#ppt_x"/>
                                          </p:val>
                                        </p:tav>
                                      </p:tavLst>
                                    </p:anim>
                                    <p:anim calcmode="lin" valueType="num">
                                      <p:cBhvr additive="base">
                                        <p:cTn id="27" dur="500" fill="hold"/>
                                        <p:tgtEl>
                                          <p:spTgt spid="4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 calcmode="lin" valueType="num">
                                      <p:cBhvr additive="base">
                                        <p:cTn id="30" dur="500" fill="hold"/>
                                        <p:tgtEl>
                                          <p:spTgt spid="63"/>
                                        </p:tgtEl>
                                        <p:attrNameLst>
                                          <p:attrName>ppt_x</p:attrName>
                                        </p:attrNameLst>
                                      </p:cBhvr>
                                      <p:tavLst>
                                        <p:tav tm="0">
                                          <p:val>
                                            <p:strVal val="#ppt_x"/>
                                          </p:val>
                                        </p:tav>
                                        <p:tav tm="100000">
                                          <p:val>
                                            <p:strVal val="#ppt_x"/>
                                          </p:val>
                                        </p:tav>
                                      </p:tavLst>
                                    </p:anim>
                                    <p:anim calcmode="lin" valueType="num">
                                      <p:cBhvr additive="base">
                                        <p:cTn id="31" dur="500" fill="hold"/>
                                        <p:tgtEl>
                                          <p:spTgt spid="6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500" fill="hold"/>
                                        <p:tgtEl>
                                          <p:spTgt spid="65"/>
                                        </p:tgtEl>
                                        <p:attrNameLst>
                                          <p:attrName>ppt_x</p:attrName>
                                        </p:attrNameLst>
                                      </p:cBhvr>
                                      <p:tavLst>
                                        <p:tav tm="0">
                                          <p:val>
                                            <p:strVal val="#ppt_x"/>
                                          </p:val>
                                        </p:tav>
                                        <p:tav tm="100000">
                                          <p:val>
                                            <p:strVal val="#ppt_x"/>
                                          </p:val>
                                        </p:tav>
                                      </p:tavLst>
                                    </p:anim>
                                    <p:anim calcmode="lin" valueType="num">
                                      <p:cBhvr additive="base">
                                        <p:cTn id="39" dur="500" fill="hold"/>
                                        <p:tgtEl>
                                          <p:spTgt spid="6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fill="hold"/>
                                        <p:tgtEl>
                                          <p:spTgt spid="66"/>
                                        </p:tgtEl>
                                        <p:attrNameLst>
                                          <p:attrName>ppt_x</p:attrName>
                                        </p:attrNameLst>
                                      </p:cBhvr>
                                      <p:tavLst>
                                        <p:tav tm="0">
                                          <p:val>
                                            <p:strVal val="#ppt_x"/>
                                          </p:val>
                                        </p:tav>
                                        <p:tav tm="100000">
                                          <p:val>
                                            <p:strVal val="#ppt_x"/>
                                          </p:val>
                                        </p:tav>
                                      </p:tavLst>
                                    </p:anim>
                                    <p:anim calcmode="lin" valueType="num">
                                      <p:cBhvr additive="base">
                                        <p:cTn id="43" dur="500" fill="hold"/>
                                        <p:tgtEl>
                                          <p:spTgt spid="6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cBhvr additive="base">
                                        <p:cTn id="46" dur="500" fill="hold"/>
                                        <p:tgtEl>
                                          <p:spTgt spid="67"/>
                                        </p:tgtEl>
                                        <p:attrNameLst>
                                          <p:attrName>ppt_x</p:attrName>
                                        </p:attrNameLst>
                                      </p:cBhvr>
                                      <p:tavLst>
                                        <p:tav tm="0">
                                          <p:val>
                                            <p:strVal val="#ppt_x"/>
                                          </p:val>
                                        </p:tav>
                                        <p:tav tm="100000">
                                          <p:val>
                                            <p:strVal val="#ppt_x"/>
                                          </p:val>
                                        </p:tav>
                                      </p:tavLst>
                                    </p:anim>
                                    <p:anim calcmode="lin" valueType="num">
                                      <p:cBhvr additive="base">
                                        <p:cTn id="4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animBg="1"/>
      <p:bldP spid="46" grpId="0" animBg="1"/>
      <p:bldP spid="63" grpId="0" animBg="1"/>
      <p:bldP spid="64" grpId="0" animBg="1"/>
      <p:bldP spid="65" grpId="0" animBg="1"/>
      <p:bldP spid="66" grpId="0" animBg="1"/>
      <p:bldP spid="67"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Engineer"/>
          <p:cNvGrpSpPr/>
          <p:nvPr/>
        </p:nvGrpSpPr>
        <p:grpSpPr>
          <a:xfrm>
            <a:off x="1069460" y="2002121"/>
            <a:ext cx="1588297" cy="3858791"/>
            <a:chOff x="3368675" y="979488"/>
            <a:chExt cx="2162175" cy="5253037"/>
          </a:xfrm>
          <a:noFill/>
        </p:grpSpPr>
        <p:sp>
          <p:nvSpPr>
            <p:cNvPr id="24" name="Freeform 19"/>
            <p:cNvSpPr>
              <a:spLocks noEditPoints="1"/>
            </p:cNvSpPr>
            <p:nvPr/>
          </p:nvSpPr>
          <p:spPr bwMode="auto">
            <a:xfrm>
              <a:off x="3368675" y="1827213"/>
              <a:ext cx="2162175" cy="4405312"/>
            </a:xfrm>
            <a:custGeom>
              <a:avLst/>
              <a:gdLst>
                <a:gd name="T0" fmla="*/ 1112 w 1226"/>
                <a:gd name="T1" fmla="*/ 2323 h 2498"/>
                <a:gd name="T2" fmla="*/ 1055 w 1226"/>
                <a:gd name="T3" fmla="*/ 2056 h 2498"/>
                <a:gd name="T4" fmla="*/ 919 w 1226"/>
                <a:gd name="T5" fmla="*/ 1337 h 2498"/>
                <a:gd name="T6" fmla="*/ 878 w 1226"/>
                <a:gd name="T7" fmla="*/ 1059 h 2498"/>
                <a:gd name="T8" fmla="*/ 926 w 1226"/>
                <a:gd name="T9" fmla="*/ 1028 h 2498"/>
                <a:gd name="T10" fmla="*/ 941 w 1226"/>
                <a:gd name="T11" fmla="*/ 941 h 2498"/>
                <a:gd name="T12" fmla="*/ 1038 w 1226"/>
                <a:gd name="T13" fmla="*/ 667 h 2498"/>
                <a:gd name="T14" fmla="*/ 968 w 1226"/>
                <a:gd name="T15" fmla="*/ 329 h 2498"/>
                <a:gd name="T16" fmla="*/ 892 w 1226"/>
                <a:gd name="T17" fmla="*/ 95 h 2498"/>
                <a:gd name="T18" fmla="*/ 793 w 1226"/>
                <a:gd name="T19" fmla="*/ 47 h 2498"/>
                <a:gd name="T20" fmla="*/ 654 w 1226"/>
                <a:gd name="T21" fmla="*/ 47 h 2498"/>
                <a:gd name="T22" fmla="*/ 718 w 1226"/>
                <a:gd name="T23" fmla="*/ 637 h 2498"/>
                <a:gd name="T24" fmla="*/ 726 w 1226"/>
                <a:gd name="T25" fmla="*/ 814 h 2498"/>
                <a:gd name="T26" fmla="*/ 696 w 1226"/>
                <a:gd name="T27" fmla="*/ 787 h 2498"/>
                <a:gd name="T28" fmla="*/ 556 w 1226"/>
                <a:gd name="T29" fmla="*/ 138 h 2498"/>
                <a:gd name="T30" fmla="*/ 529 w 1226"/>
                <a:gd name="T31" fmla="*/ 72 h 2498"/>
                <a:gd name="T32" fmla="*/ 519 w 1226"/>
                <a:gd name="T33" fmla="*/ 138 h 2498"/>
                <a:gd name="T34" fmla="*/ 522 w 1226"/>
                <a:gd name="T35" fmla="*/ 453 h 2498"/>
                <a:gd name="T36" fmla="*/ 578 w 1226"/>
                <a:gd name="T37" fmla="*/ 814 h 2498"/>
                <a:gd name="T38" fmla="*/ 339 w 1226"/>
                <a:gd name="T39" fmla="*/ 820 h 2498"/>
                <a:gd name="T40" fmla="*/ 416 w 1226"/>
                <a:gd name="T41" fmla="*/ 554 h 2498"/>
                <a:gd name="T42" fmla="*/ 405 w 1226"/>
                <a:gd name="T43" fmla="*/ 14 h 2498"/>
                <a:gd name="T44" fmla="*/ 402 w 1226"/>
                <a:gd name="T45" fmla="*/ 13 h 2498"/>
                <a:gd name="T46" fmla="*/ 203 w 1226"/>
                <a:gd name="T47" fmla="*/ 100 h 2498"/>
                <a:gd name="T48" fmla="*/ 39 w 1226"/>
                <a:gd name="T49" fmla="*/ 535 h 2498"/>
                <a:gd name="T50" fmla="*/ 165 w 1226"/>
                <a:gd name="T51" fmla="*/ 940 h 2498"/>
                <a:gd name="T52" fmla="*/ 203 w 1226"/>
                <a:gd name="T53" fmla="*/ 969 h 2498"/>
                <a:gd name="T54" fmla="*/ 252 w 1226"/>
                <a:gd name="T55" fmla="*/ 1014 h 2498"/>
                <a:gd name="T56" fmla="*/ 318 w 1226"/>
                <a:gd name="T57" fmla="*/ 1192 h 2498"/>
                <a:gd name="T58" fmla="*/ 409 w 1226"/>
                <a:gd name="T59" fmla="*/ 1839 h 2498"/>
                <a:gd name="T60" fmla="*/ 472 w 1226"/>
                <a:gd name="T61" fmla="*/ 2196 h 2498"/>
                <a:gd name="T62" fmla="*/ 444 w 1226"/>
                <a:gd name="T63" fmla="*/ 2351 h 2498"/>
                <a:gd name="T64" fmla="*/ 470 w 1226"/>
                <a:gd name="T65" fmla="*/ 2461 h 2498"/>
                <a:gd name="T66" fmla="*/ 606 w 1226"/>
                <a:gd name="T67" fmla="*/ 2417 h 2498"/>
                <a:gd name="T68" fmla="*/ 597 w 1226"/>
                <a:gd name="T69" fmla="*/ 2303 h 2498"/>
                <a:gd name="T70" fmla="*/ 608 w 1226"/>
                <a:gd name="T71" fmla="*/ 2172 h 2498"/>
                <a:gd name="T72" fmla="*/ 604 w 1226"/>
                <a:gd name="T73" fmla="*/ 1942 h 2498"/>
                <a:gd name="T74" fmla="*/ 582 w 1226"/>
                <a:gd name="T75" fmla="*/ 1738 h 2498"/>
                <a:gd name="T76" fmla="*/ 595 w 1226"/>
                <a:gd name="T77" fmla="*/ 1455 h 2498"/>
                <a:gd name="T78" fmla="*/ 659 w 1226"/>
                <a:gd name="T79" fmla="*/ 1348 h 2498"/>
                <a:gd name="T80" fmla="*/ 866 w 1226"/>
                <a:gd name="T81" fmla="*/ 2135 h 2498"/>
                <a:gd name="T82" fmla="*/ 914 w 1226"/>
                <a:gd name="T83" fmla="*/ 2334 h 2498"/>
                <a:gd name="T84" fmla="*/ 978 w 1226"/>
                <a:gd name="T85" fmla="*/ 2417 h 2498"/>
                <a:gd name="T86" fmla="*/ 1079 w 1226"/>
                <a:gd name="T87" fmla="*/ 2472 h 2498"/>
                <a:gd name="T88" fmla="*/ 1182 w 1226"/>
                <a:gd name="T89" fmla="*/ 2408 h 2498"/>
                <a:gd name="T90" fmla="*/ 203 w 1226"/>
                <a:gd name="T91" fmla="*/ 672 h 2498"/>
                <a:gd name="T92" fmla="*/ 203 w 1226"/>
                <a:gd name="T93" fmla="*/ 576 h 2498"/>
                <a:gd name="T94" fmla="*/ 226 w 1226"/>
                <a:gd name="T95" fmla="*/ 736 h 2498"/>
                <a:gd name="T96" fmla="*/ 855 w 1226"/>
                <a:gd name="T97" fmla="*/ 621 h 2498"/>
                <a:gd name="T98" fmla="*/ 866 w 1226"/>
                <a:gd name="T99" fmla="*/ 548 h 2498"/>
                <a:gd name="T100" fmla="*/ 886 w 1226"/>
                <a:gd name="T101" fmla="*/ 614 h 2498"/>
                <a:gd name="T102" fmla="*/ 866 w 1226"/>
                <a:gd name="T103" fmla="*/ 711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6" h="2498">
                  <a:moveTo>
                    <a:pt x="1182" y="2408"/>
                  </a:moveTo>
                  <a:cubicBezTo>
                    <a:pt x="1149" y="2389"/>
                    <a:pt x="1125" y="2336"/>
                    <a:pt x="1112" y="2323"/>
                  </a:cubicBezTo>
                  <a:cubicBezTo>
                    <a:pt x="1099" y="2310"/>
                    <a:pt x="1116" y="2314"/>
                    <a:pt x="1106" y="2288"/>
                  </a:cubicBezTo>
                  <a:cubicBezTo>
                    <a:pt x="1095" y="2262"/>
                    <a:pt x="1062" y="2106"/>
                    <a:pt x="1055" y="2056"/>
                  </a:cubicBezTo>
                  <a:cubicBezTo>
                    <a:pt x="1049" y="2005"/>
                    <a:pt x="1053" y="1832"/>
                    <a:pt x="1029" y="1751"/>
                  </a:cubicBezTo>
                  <a:cubicBezTo>
                    <a:pt x="1005" y="1670"/>
                    <a:pt x="930" y="1409"/>
                    <a:pt x="919" y="1337"/>
                  </a:cubicBezTo>
                  <a:cubicBezTo>
                    <a:pt x="908" y="1265"/>
                    <a:pt x="893" y="1192"/>
                    <a:pt x="893" y="1153"/>
                  </a:cubicBezTo>
                  <a:cubicBezTo>
                    <a:pt x="893" y="1114"/>
                    <a:pt x="889" y="1087"/>
                    <a:pt x="878" y="1059"/>
                  </a:cubicBezTo>
                  <a:cubicBezTo>
                    <a:pt x="867" y="1030"/>
                    <a:pt x="880" y="991"/>
                    <a:pt x="880" y="991"/>
                  </a:cubicBezTo>
                  <a:cubicBezTo>
                    <a:pt x="880" y="991"/>
                    <a:pt x="908" y="1013"/>
                    <a:pt x="926" y="1028"/>
                  </a:cubicBezTo>
                  <a:cubicBezTo>
                    <a:pt x="943" y="1044"/>
                    <a:pt x="943" y="1019"/>
                    <a:pt x="935" y="984"/>
                  </a:cubicBezTo>
                  <a:cubicBezTo>
                    <a:pt x="926" y="949"/>
                    <a:pt x="932" y="930"/>
                    <a:pt x="941" y="941"/>
                  </a:cubicBezTo>
                  <a:cubicBezTo>
                    <a:pt x="950" y="951"/>
                    <a:pt x="957" y="884"/>
                    <a:pt x="978" y="842"/>
                  </a:cubicBezTo>
                  <a:cubicBezTo>
                    <a:pt x="1000" y="800"/>
                    <a:pt x="1049" y="715"/>
                    <a:pt x="1038" y="667"/>
                  </a:cubicBezTo>
                  <a:cubicBezTo>
                    <a:pt x="1027" y="619"/>
                    <a:pt x="1022" y="533"/>
                    <a:pt x="1009" y="491"/>
                  </a:cubicBezTo>
                  <a:cubicBezTo>
                    <a:pt x="996" y="450"/>
                    <a:pt x="983" y="375"/>
                    <a:pt x="968" y="329"/>
                  </a:cubicBezTo>
                  <a:cubicBezTo>
                    <a:pt x="952" y="283"/>
                    <a:pt x="954" y="261"/>
                    <a:pt x="935" y="215"/>
                  </a:cubicBezTo>
                  <a:cubicBezTo>
                    <a:pt x="915" y="169"/>
                    <a:pt x="892" y="117"/>
                    <a:pt x="892" y="95"/>
                  </a:cubicBezTo>
                  <a:cubicBezTo>
                    <a:pt x="892" y="83"/>
                    <a:pt x="887" y="72"/>
                    <a:pt x="866" y="64"/>
                  </a:cubicBezTo>
                  <a:cubicBezTo>
                    <a:pt x="856" y="57"/>
                    <a:pt x="829" y="52"/>
                    <a:pt x="793" y="47"/>
                  </a:cubicBezTo>
                  <a:cubicBezTo>
                    <a:pt x="715" y="36"/>
                    <a:pt x="658" y="15"/>
                    <a:pt x="636" y="0"/>
                  </a:cubicBezTo>
                  <a:cubicBezTo>
                    <a:pt x="640" y="11"/>
                    <a:pt x="646" y="27"/>
                    <a:pt x="654" y="47"/>
                  </a:cubicBezTo>
                  <a:cubicBezTo>
                    <a:pt x="676" y="106"/>
                    <a:pt x="673" y="214"/>
                    <a:pt x="673" y="327"/>
                  </a:cubicBezTo>
                  <a:cubicBezTo>
                    <a:pt x="673" y="440"/>
                    <a:pt x="696" y="554"/>
                    <a:pt x="718" y="637"/>
                  </a:cubicBezTo>
                  <a:cubicBezTo>
                    <a:pt x="740" y="720"/>
                    <a:pt x="773" y="795"/>
                    <a:pt x="773" y="795"/>
                  </a:cubicBezTo>
                  <a:cubicBezTo>
                    <a:pt x="773" y="795"/>
                    <a:pt x="754" y="806"/>
                    <a:pt x="726" y="814"/>
                  </a:cubicBezTo>
                  <a:cubicBezTo>
                    <a:pt x="721" y="816"/>
                    <a:pt x="711" y="817"/>
                    <a:pt x="698" y="817"/>
                  </a:cubicBezTo>
                  <a:cubicBezTo>
                    <a:pt x="699" y="808"/>
                    <a:pt x="698" y="798"/>
                    <a:pt x="696" y="787"/>
                  </a:cubicBezTo>
                  <a:cubicBezTo>
                    <a:pt x="688" y="754"/>
                    <a:pt x="649" y="522"/>
                    <a:pt x="621" y="389"/>
                  </a:cubicBezTo>
                  <a:cubicBezTo>
                    <a:pt x="592" y="256"/>
                    <a:pt x="563" y="156"/>
                    <a:pt x="556" y="138"/>
                  </a:cubicBezTo>
                  <a:cubicBezTo>
                    <a:pt x="549" y="121"/>
                    <a:pt x="571" y="114"/>
                    <a:pt x="571" y="114"/>
                  </a:cubicBezTo>
                  <a:cubicBezTo>
                    <a:pt x="529" y="72"/>
                    <a:pt x="529" y="72"/>
                    <a:pt x="529" y="72"/>
                  </a:cubicBezTo>
                  <a:cubicBezTo>
                    <a:pt x="510" y="81"/>
                    <a:pt x="495" y="111"/>
                    <a:pt x="495" y="111"/>
                  </a:cubicBezTo>
                  <a:cubicBezTo>
                    <a:pt x="495" y="111"/>
                    <a:pt x="516" y="124"/>
                    <a:pt x="519" y="138"/>
                  </a:cubicBezTo>
                  <a:cubicBezTo>
                    <a:pt x="523" y="153"/>
                    <a:pt x="516" y="170"/>
                    <a:pt x="507" y="203"/>
                  </a:cubicBezTo>
                  <a:cubicBezTo>
                    <a:pt x="497" y="236"/>
                    <a:pt x="510" y="379"/>
                    <a:pt x="522" y="453"/>
                  </a:cubicBezTo>
                  <a:cubicBezTo>
                    <a:pt x="534" y="528"/>
                    <a:pt x="557" y="694"/>
                    <a:pt x="571" y="779"/>
                  </a:cubicBezTo>
                  <a:cubicBezTo>
                    <a:pt x="574" y="793"/>
                    <a:pt x="576" y="805"/>
                    <a:pt x="578" y="814"/>
                  </a:cubicBezTo>
                  <a:cubicBezTo>
                    <a:pt x="545" y="813"/>
                    <a:pt x="511" y="811"/>
                    <a:pt x="485" y="811"/>
                  </a:cubicBezTo>
                  <a:cubicBezTo>
                    <a:pt x="411" y="811"/>
                    <a:pt x="339" y="820"/>
                    <a:pt x="339" y="820"/>
                  </a:cubicBezTo>
                  <a:cubicBezTo>
                    <a:pt x="339" y="820"/>
                    <a:pt x="352" y="784"/>
                    <a:pt x="375" y="734"/>
                  </a:cubicBezTo>
                  <a:cubicBezTo>
                    <a:pt x="397" y="684"/>
                    <a:pt x="399" y="637"/>
                    <a:pt x="416" y="554"/>
                  </a:cubicBezTo>
                  <a:cubicBezTo>
                    <a:pt x="433" y="471"/>
                    <a:pt x="419" y="416"/>
                    <a:pt x="419" y="313"/>
                  </a:cubicBezTo>
                  <a:cubicBezTo>
                    <a:pt x="419" y="211"/>
                    <a:pt x="411" y="59"/>
                    <a:pt x="405" y="14"/>
                  </a:cubicBezTo>
                  <a:cubicBezTo>
                    <a:pt x="405" y="12"/>
                    <a:pt x="404" y="11"/>
                    <a:pt x="404" y="9"/>
                  </a:cubicBezTo>
                  <a:cubicBezTo>
                    <a:pt x="402" y="13"/>
                    <a:pt x="402" y="13"/>
                    <a:pt x="402" y="13"/>
                  </a:cubicBezTo>
                  <a:cubicBezTo>
                    <a:pt x="402" y="13"/>
                    <a:pt x="305" y="64"/>
                    <a:pt x="260" y="77"/>
                  </a:cubicBezTo>
                  <a:cubicBezTo>
                    <a:pt x="240" y="83"/>
                    <a:pt x="220" y="89"/>
                    <a:pt x="203" y="100"/>
                  </a:cubicBezTo>
                  <a:cubicBezTo>
                    <a:pt x="181" y="114"/>
                    <a:pt x="164" y="135"/>
                    <a:pt x="157" y="173"/>
                  </a:cubicBezTo>
                  <a:cubicBezTo>
                    <a:pt x="144" y="242"/>
                    <a:pt x="74" y="472"/>
                    <a:pt x="39" y="535"/>
                  </a:cubicBezTo>
                  <a:cubicBezTo>
                    <a:pt x="5" y="599"/>
                    <a:pt x="0" y="685"/>
                    <a:pt x="35" y="738"/>
                  </a:cubicBezTo>
                  <a:cubicBezTo>
                    <a:pt x="70" y="792"/>
                    <a:pt x="152" y="921"/>
                    <a:pt x="165" y="940"/>
                  </a:cubicBezTo>
                  <a:cubicBezTo>
                    <a:pt x="177" y="958"/>
                    <a:pt x="181" y="971"/>
                    <a:pt x="199" y="969"/>
                  </a:cubicBezTo>
                  <a:cubicBezTo>
                    <a:pt x="200" y="969"/>
                    <a:pt x="201" y="969"/>
                    <a:pt x="203" y="969"/>
                  </a:cubicBezTo>
                  <a:cubicBezTo>
                    <a:pt x="219" y="968"/>
                    <a:pt x="230" y="969"/>
                    <a:pt x="230" y="969"/>
                  </a:cubicBezTo>
                  <a:cubicBezTo>
                    <a:pt x="230" y="969"/>
                    <a:pt x="238" y="1004"/>
                    <a:pt x="252" y="1014"/>
                  </a:cubicBezTo>
                  <a:cubicBezTo>
                    <a:pt x="267" y="1025"/>
                    <a:pt x="285" y="1059"/>
                    <a:pt x="289" y="1047"/>
                  </a:cubicBezTo>
                  <a:cubicBezTo>
                    <a:pt x="293" y="1035"/>
                    <a:pt x="305" y="1137"/>
                    <a:pt x="318" y="1192"/>
                  </a:cubicBezTo>
                  <a:cubicBezTo>
                    <a:pt x="330" y="1248"/>
                    <a:pt x="389" y="1633"/>
                    <a:pt x="389" y="1688"/>
                  </a:cubicBezTo>
                  <a:cubicBezTo>
                    <a:pt x="389" y="1742"/>
                    <a:pt x="411" y="1799"/>
                    <a:pt x="409" y="1839"/>
                  </a:cubicBezTo>
                  <a:cubicBezTo>
                    <a:pt x="407" y="1878"/>
                    <a:pt x="415" y="1981"/>
                    <a:pt x="418" y="2038"/>
                  </a:cubicBezTo>
                  <a:cubicBezTo>
                    <a:pt x="420" y="2095"/>
                    <a:pt x="472" y="2154"/>
                    <a:pt x="472" y="2196"/>
                  </a:cubicBezTo>
                  <a:cubicBezTo>
                    <a:pt x="472" y="2237"/>
                    <a:pt x="459" y="2257"/>
                    <a:pt x="466" y="2281"/>
                  </a:cubicBezTo>
                  <a:cubicBezTo>
                    <a:pt x="472" y="2305"/>
                    <a:pt x="470" y="2323"/>
                    <a:pt x="444" y="2351"/>
                  </a:cubicBezTo>
                  <a:cubicBezTo>
                    <a:pt x="418" y="2380"/>
                    <a:pt x="407" y="2406"/>
                    <a:pt x="409" y="2428"/>
                  </a:cubicBezTo>
                  <a:cubicBezTo>
                    <a:pt x="411" y="2450"/>
                    <a:pt x="418" y="2459"/>
                    <a:pt x="470" y="2461"/>
                  </a:cubicBezTo>
                  <a:cubicBezTo>
                    <a:pt x="523" y="2463"/>
                    <a:pt x="573" y="2448"/>
                    <a:pt x="573" y="2435"/>
                  </a:cubicBezTo>
                  <a:cubicBezTo>
                    <a:pt x="573" y="2421"/>
                    <a:pt x="591" y="2417"/>
                    <a:pt x="606" y="2417"/>
                  </a:cubicBezTo>
                  <a:cubicBezTo>
                    <a:pt x="621" y="2417"/>
                    <a:pt x="619" y="2402"/>
                    <a:pt x="613" y="2371"/>
                  </a:cubicBezTo>
                  <a:cubicBezTo>
                    <a:pt x="606" y="2340"/>
                    <a:pt x="584" y="2299"/>
                    <a:pt x="597" y="2303"/>
                  </a:cubicBezTo>
                  <a:cubicBezTo>
                    <a:pt x="610" y="2308"/>
                    <a:pt x="621" y="2299"/>
                    <a:pt x="621" y="2255"/>
                  </a:cubicBezTo>
                  <a:cubicBezTo>
                    <a:pt x="621" y="2211"/>
                    <a:pt x="628" y="2198"/>
                    <a:pt x="608" y="2172"/>
                  </a:cubicBezTo>
                  <a:cubicBezTo>
                    <a:pt x="589" y="2145"/>
                    <a:pt x="593" y="2097"/>
                    <a:pt x="597" y="2058"/>
                  </a:cubicBezTo>
                  <a:cubicBezTo>
                    <a:pt x="602" y="2018"/>
                    <a:pt x="615" y="1990"/>
                    <a:pt x="604" y="1942"/>
                  </a:cubicBezTo>
                  <a:cubicBezTo>
                    <a:pt x="593" y="1894"/>
                    <a:pt x="591" y="1834"/>
                    <a:pt x="597" y="1810"/>
                  </a:cubicBezTo>
                  <a:cubicBezTo>
                    <a:pt x="604" y="1786"/>
                    <a:pt x="599" y="1758"/>
                    <a:pt x="582" y="1738"/>
                  </a:cubicBezTo>
                  <a:cubicBezTo>
                    <a:pt x="564" y="1718"/>
                    <a:pt x="591" y="1683"/>
                    <a:pt x="591" y="1661"/>
                  </a:cubicBezTo>
                  <a:cubicBezTo>
                    <a:pt x="591" y="1639"/>
                    <a:pt x="584" y="1547"/>
                    <a:pt x="595" y="1455"/>
                  </a:cubicBezTo>
                  <a:cubicBezTo>
                    <a:pt x="606" y="1363"/>
                    <a:pt x="608" y="1293"/>
                    <a:pt x="610" y="1269"/>
                  </a:cubicBezTo>
                  <a:cubicBezTo>
                    <a:pt x="613" y="1245"/>
                    <a:pt x="626" y="1256"/>
                    <a:pt x="659" y="1348"/>
                  </a:cubicBezTo>
                  <a:cubicBezTo>
                    <a:pt x="691" y="1440"/>
                    <a:pt x="774" y="1727"/>
                    <a:pt x="789" y="1791"/>
                  </a:cubicBezTo>
                  <a:cubicBezTo>
                    <a:pt x="802" y="1845"/>
                    <a:pt x="851" y="2045"/>
                    <a:pt x="866" y="2135"/>
                  </a:cubicBezTo>
                  <a:cubicBezTo>
                    <a:pt x="871" y="2150"/>
                    <a:pt x="873" y="2162"/>
                    <a:pt x="874" y="2170"/>
                  </a:cubicBezTo>
                  <a:cubicBezTo>
                    <a:pt x="885" y="2224"/>
                    <a:pt x="899" y="2334"/>
                    <a:pt x="914" y="2334"/>
                  </a:cubicBezTo>
                  <a:cubicBezTo>
                    <a:pt x="930" y="2334"/>
                    <a:pt x="926" y="2345"/>
                    <a:pt x="928" y="2375"/>
                  </a:cubicBezTo>
                  <a:cubicBezTo>
                    <a:pt x="930" y="2406"/>
                    <a:pt x="961" y="2411"/>
                    <a:pt x="978" y="2417"/>
                  </a:cubicBezTo>
                  <a:cubicBezTo>
                    <a:pt x="996" y="2424"/>
                    <a:pt x="1000" y="2406"/>
                    <a:pt x="1000" y="2406"/>
                  </a:cubicBezTo>
                  <a:cubicBezTo>
                    <a:pt x="1000" y="2406"/>
                    <a:pt x="1029" y="2465"/>
                    <a:pt x="1079" y="2472"/>
                  </a:cubicBezTo>
                  <a:cubicBezTo>
                    <a:pt x="1130" y="2478"/>
                    <a:pt x="1226" y="2498"/>
                    <a:pt x="1226" y="2474"/>
                  </a:cubicBezTo>
                  <a:cubicBezTo>
                    <a:pt x="1226" y="2450"/>
                    <a:pt x="1215" y="2428"/>
                    <a:pt x="1182" y="2408"/>
                  </a:cubicBezTo>
                  <a:close/>
                  <a:moveTo>
                    <a:pt x="226" y="736"/>
                  </a:moveTo>
                  <a:cubicBezTo>
                    <a:pt x="227" y="713"/>
                    <a:pt x="215" y="691"/>
                    <a:pt x="203" y="672"/>
                  </a:cubicBezTo>
                  <a:cubicBezTo>
                    <a:pt x="186" y="647"/>
                    <a:pt x="168" y="625"/>
                    <a:pt x="175" y="612"/>
                  </a:cubicBezTo>
                  <a:cubicBezTo>
                    <a:pt x="186" y="592"/>
                    <a:pt x="194" y="591"/>
                    <a:pt x="203" y="576"/>
                  </a:cubicBezTo>
                  <a:cubicBezTo>
                    <a:pt x="208" y="567"/>
                    <a:pt x="214" y="552"/>
                    <a:pt x="220" y="523"/>
                  </a:cubicBezTo>
                  <a:cubicBezTo>
                    <a:pt x="220" y="585"/>
                    <a:pt x="241" y="676"/>
                    <a:pt x="226" y="736"/>
                  </a:cubicBezTo>
                  <a:close/>
                  <a:moveTo>
                    <a:pt x="866" y="711"/>
                  </a:moveTo>
                  <a:cubicBezTo>
                    <a:pt x="866" y="705"/>
                    <a:pt x="866" y="657"/>
                    <a:pt x="855" y="621"/>
                  </a:cubicBezTo>
                  <a:cubicBezTo>
                    <a:pt x="842" y="579"/>
                    <a:pt x="837" y="522"/>
                    <a:pt x="834" y="454"/>
                  </a:cubicBezTo>
                  <a:cubicBezTo>
                    <a:pt x="834" y="454"/>
                    <a:pt x="851" y="512"/>
                    <a:pt x="866" y="548"/>
                  </a:cubicBezTo>
                  <a:cubicBezTo>
                    <a:pt x="876" y="562"/>
                    <a:pt x="880" y="573"/>
                    <a:pt x="885" y="575"/>
                  </a:cubicBezTo>
                  <a:cubicBezTo>
                    <a:pt x="903" y="579"/>
                    <a:pt x="906" y="603"/>
                    <a:pt x="886" y="614"/>
                  </a:cubicBezTo>
                  <a:cubicBezTo>
                    <a:pt x="866" y="625"/>
                    <a:pt x="879" y="700"/>
                    <a:pt x="870" y="711"/>
                  </a:cubicBezTo>
                  <a:cubicBezTo>
                    <a:pt x="869" y="712"/>
                    <a:pt x="871" y="712"/>
                    <a:pt x="866" y="711"/>
                  </a:cubicBezTo>
                  <a:close/>
                </a:path>
              </a:pathLst>
            </a:custGeom>
            <a:gradFill flip="none" rotWithShape="1">
              <a:gsLst>
                <a:gs pos="100000">
                  <a:schemeClr val="tx2">
                    <a:alpha val="7000"/>
                  </a:schemeClr>
                </a:gs>
                <a:gs pos="0">
                  <a:schemeClr val="tx2">
                    <a:alpha val="0"/>
                  </a:schemeClr>
                </a:gs>
              </a:gsLst>
              <a:lin ang="2700000" scaled="1"/>
              <a:tileRect/>
            </a:gra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 name="Freeform 20"/>
            <p:cNvSpPr>
              <a:spLocks/>
            </p:cNvSpPr>
            <p:nvPr/>
          </p:nvSpPr>
          <p:spPr bwMode="auto">
            <a:xfrm>
              <a:off x="3911600" y="979488"/>
              <a:ext cx="687388" cy="985837"/>
            </a:xfrm>
            <a:custGeom>
              <a:avLst/>
              <a:gdLst>
                <a:gd name="T0" fmla="*/ 49 w 390"/>
                <a:gd name="T1" fmla="*/ 228 h 559"/>
                <a:gd name="T2" fmla="*/ 58 w 390"/>
                <a:gd name="T3" fmla="*/ 227 h 559"/>
                <a:gd name="T4" fmla="*/ 70 w 390"/>
                <a:gd name="T5" fmla="*/ 290 h 559"/>
                <a:gd name="T6" fmla="*/ 89 w 390"/>
                <a:gd name="T7" fmla="*/ 357 h 559"/>
                <a:gd name="T8" fmla="*/ 104 w 390"/>
                <a:gd name="T9" fmla="*/ 359 h 559"/>
                <a:gd name="T10" fmla="*/ 117 w 390"/>
                <a:gd name="T11" fmla="*/ 431 h 559"/>
                <a:gd name="T12" fmla="*/ 116 w 390"/>
                <a:gd name="T13" fmla="*/ 457 h 559"/>
                <a:gd name="T14" fmla="*/ 116 w 390"/>
                <a:gd name="T15" fmla="*/ 457 h 559"/>
                <a:gd name="T16" fmla="*/ 188 w 390"/>
                <a:gd name="T17" fmla="*/ 531 h 559"/>
                <a:gd name="T18" fmla="*/ 257 w 390"/>
                <a:gd name="T19" fmla="*/ 509 h 559"/>
                <a:gd name="T20" fmla="*/ 301 w 390"/>
                <a:gd name="T21" fmla="*/ 455 h 559"/>
                <a:gd name="T22" fmla="*/ 301 w 390"/>
                <a:gd name="T23" fmla="*/ 455 h 559"/>
                <a:gd name="T24" fmla="*/ 294 w 390"/>
                <a:gd name="T25" fmla="*/ 437 h 559"/>
                <a:gd name="T26" fmla="*/ 329 w 390"/>
                <a:gd name="T27" fmla="*/ 335 h 559"/>
                <a:gd name="T28" fmla="*/ 329 w 390"/>
                <a:gd name="T29" fmla="*/ 276 h 559"/>
                <a:gd name="T30" fmla="*/ 324 w 390"/>
                <a:gd name="T31" fmla="*/ 209 h 559"/>
                <a:gd name="T32" fmla="*/ 341 w 390"/>
                <a:gd name="T33" fmla="*/ 208 h 559"/>
                <a:gd name="T34" fmla="*/ 380 w 390"/>
                <a:gd name="T35" fmla="*/ 190 h 559"/>
                <a:gd name="T36" fmla="*/ 350 w 390"/>
                <a:gd name="T37" fmla="*/ 173 h 559"/>
                <a:gd name="T38" fmla="*/ 211 w 390"/>
                <a:gd name="T39" fmla="*/ 9 h 559"/>
                <a:gd name="T40" fmla="*/ 181 w 390"/>
                <a:gd name="T41" fmla="*/ 1 h 559"/>
                <a:gd name="T42" fmla="*/ 152 w 390"/>
                <a:gd name="T43" fmla="*/ 13 h 559"/>
                <a:gd name="T44" fmla="*/ 36 w 390"/>
                <a:gd name="T45" fmla="*/ 195 h 559"/>
                <a:gd name="T46" fmla="*/ 8 w 390"/>
                <a:gd name="T47" fmla="*/ 215 h 559"/>
                <a:gd name="T48" fmla="*/ 49 w 390"/>
                <a:gd name="T49" fmla="*/ 22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559">
                  <a:moveTo>
                    <a:pt x="49" y="228"/>
                  </a:moveTo>
                  <a:cubicBezTo>
                    <a:pt x="58" y="227"/>
                    <a:pt x="58" y="227"/>
                    <a:pt x="58" y="227"/>
                  </a:cubicBezTo>
                  <a:cubicBezTo>
                    <a:pt x="62" y="254"/>
                    <a:pt x="68" y="279"/>
                    <a:pt x="70" y="290"/>
                  </a:cubicBezTo>
                  <a:cubicBezTo>
                    <a:pt x="72" y="303"/>
                    <a:pt x="79" y="357"/>
                    <a:pt x="89" y="357"/>
                  </a:cubicBezTo>
                  <a:cubicBezTo>
                    <a:pt x="100" y="357"/>
                    <a:pt x="104" y="359"/>
                    <a:pt x="104" y="359"/>
                  </a:cubicBezTo>
                  <a:cubicBezTo>
                    <a:pt x="104" y="359"/>
                    <a:pt x="117" y="399"/>
                    <a:pt x="117" y="431"/>
                  </a:cubicBezTo>
                  <a:cubicBezTo>
                    <a:pt x="117" y="445"/>
                    <a:pt x="116" y="452"/>
                    <a:pt x="116" y="457"/>
                  </a:cubicBezTo>
                  <a:cubicBezTo>
                    <a:pt x="116" y="457"/>
                    <a:pt x="116" y="457"/>
                    <a:pt x="116" y="457"/>
                  </a:cubicBezTo>
                  <a:cubicBezTo>
                    <a:pt x="136" y="482"/>
                    <a:pt x="159" y="512"/>
                    <a:pt x="188" y="531"/>
                  </a:cubicBezTo>
                  <a:cubicBezTo>
                    <a:pt x="230" y="559"/>
                    <a:pt x="232" y="538"/>
                    <a:pt x="257" y="509"/>
                  </a:cubicBezTo>
                  <a:cubicBezTo>
                    <a:pt x="282" y="480"/>
                    <a:pt x="289" y="470"/>
                    <a:pt x="301" y="455"/>
                  </a:cubicBezTo>
                  <a:cubicBezTo>
                    <a:pt x="301" y="455"/>
                    <a:pt x="301" y="455"/>
                    <a:pt x="301" y="455"/>
                  </a:cubicBezTo>
                  <a:cubicBezTo>
                    <a:pt x="295" y="450"/>
                    <a:pt x="285" y="438"/>
                    <a:pt x="294" y="437"/>
                  </a:cubicBezTo>
                  <a:cubicBezTo>
                    <a:pt x="315" y="435"/>
                    <a:pt x="319" y="358"/>
                    <a:pt x="329" y="335"/>
                  </a:cubicBezTo>
                  <a:cubicBezTo>
                    <a:pt x="339" y="312"/>
                    <a:pt x="336" y="296"/>
                    <a:pt x="329" y="276"/>
                  </a:cubicBezTo>
                  <a:cubicBezTo>
                    <a:pt x="323" y="259"/>
                    <a:pt x="331" y="235"/>
                    <a:pt x="324" y="209"/>
                  </a:cubicBezTo>
                  <a:cubicBezTo>
                    <a:pt x="341" y="208"/>
                    <a:pt x="341" y="208"/>
                    <a:pt x="341" y="208"/>
                  </a:cubicBezTo>
                  <a:cubicBezTo>
                    <a:pt x="341" y="208"/>
                    <a:pt x="390" y="205"/>
                    <a:pt x="380" y="190"/>
                  </a:cubicBezTo>
                  <a:cubicBezTo>
                    <a:pt x="370" y="175"/>
                    <a:pt x="350" y="173"/>
                    <a:pt x="350" y="173"/>
                  </a:cubicBezTo>
                  <a:cubicBezTo>
                    <a:pt x="350" y="173"/>
                    <a:pt x="349" y="40"/>
                    <a:pt x="211" y="9"/>
                  </a:cubicBezTo>
                  <a:cubicBezTo>
                    <a:pt x="211" y="9"/>
                    <a:pt x="201" y="0"/>
                    <a:pt x="181" y="1"/>
                  </a:cubicBezTo>
                  <a:cubicBezTo>
                    <a:pt x="159" y="3"/>
                    <a:pt x="152" y="13"/>
                    <a:pt x="152" y="13"/>
                  </a:cubicBezTo>
                  <a:cubicBezTo>
                    <a:pt x="19" y="62"/>
                    <a:pt x="36" y="195"/>
                    <a:pt x="36" y="195"/>
                  </a:cubicBezTo>
                  <a:cubicBezTo>
                    <a:pt x="36" y="195"/>
                    <a:pt x="16" y="199"/>
                    <a:pt x="8" y="215"/>
                  </a:cubicBezTo>
                  <a:cubicBezTo>
                    <a:pt x="0" y="231"/>
                    <a:pt x="49" y="228"/>
                    <a:pt x="49" y="228"/>
                  </a:cubicBezTo>
                  <a:close/>
                </a:path>
              </a:pathLst>
            </a:custGeom>
            <a:gradFill flip="none" rotWithShape="1">
              <a:gsLst>
                <a:gs pos="100000">
                  <a:schemeClr val="tx2">
                    <a:alpha val="7000"/>
                  </a:schemeClr>
                </a:gs>
                <a:gs pos="0">
                  <a:schemeClr val="tx2">
                    <a:alpha val="0"/>
                  </a:schemeClr>
                </a:gs>
              </a:gsLst>
              <a:lin ang="2700000" scaled="1"/>
              <a:tileRect/>
            </a:gra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7" name="Engineer"/>
          <p:cNvSpPr>
            <a:spLocks noChangeAspect="1" noEditPoints="1"/>
          </p:cNvSpPr>
          <p:nvPr/>
        </p:nvSpPr>
        <p:spPr bwMode="auto">
          <a:xfrm>
            <a:off x="9865111" y="2117032"/>
            <a:ext cx="918587" cy="3774555"/>
          </a:xfrm>
          <a:custGeom>
            <a:avLst/>
            <a:gdLst>
              <a:gd name="T0" fmla="*/ 685 w 693"/>
              <a:gd name="T1" fmla="*/ 778 h 2848"/>
              <a:gd name="T2" fmla="*/ 552 w 693"/>
              <a:gd name="T3" fmla="*/ 510 h 2848"/>
              <a:gd name="T4" fmla="*/ 497 w 693"/>
              <a:gd name="T5" fmla="*/ 345 h 2848"/>
              <a:gd name="T6" fmla="*/ 477 w 693"/>
              <a:gd name="T7" fmla="*/ 217 h 2848"/>
              <a:gd name="T8" fmla="*/ 533 w 693"/>
              <a:gd name="T9" fmla="*/ 202 h 2848"/>
              <a:gd name="T10" fmla="*/ 377 w 693"/>
              <a:gd name="T11" fmla="*/ 10 h 2848"/>
              <a:gd name="T12" fmla="*/ 317 w 693"/>
              <a:gd name="T13" fmla="*/ 10 h 2848"/>
              <a:gd name="T14" fmla="*/ 161 w 693"/>
              <a:gd name="T15" fmla="*/ 202 h 2848"/>
              <a:gd name="T16" fmla="*/ 203 w 693"/>
              <a:gd name="T17" fmla="*/ 217 h 2848"/>
              <a:gd name="T18" fmla="*/ 194 w 693"/>
              <a:gd name="T19" fmla="*/ 354 h 2848"/>
              <a:gd name="T20" fmla="*/ 149 w 693"/>
              <a:gd name="T21" fmla="*/ 492 h 2848"/>
              <a:gd name="T22" fmla="*/ 22 w 693"/>
              <a:gd name="T23" fmla="*/ 674 h 2848"/>
              <a:gd name="T24" fmla="*/ 7 w 693"/>
              <a:gd name="T25" fmla="*/ 977 h 2848"/>
              <a:gd name="T26" fmla="*/ 85 w 693"/>
              <a:gd name="T27" fmla="*/ 1159 h 2848"/>
              <a:gd name="T28" fmla="*/ 96 w 693"/>
              <a:gd name="T29" fmla="*/ 1314 h 2848"/>
              <a:gd name="T30" fmla="*/ 107 w 693"/>
              <a:gd name="T31" fmla="*/ 1793 h 2848"/>
              <a:gd name="T32" fmla="*/ 166 w 693"/>
              <a:gd name="T33" fmla="*/ 1922 h 2848"/>
              <a:gd name="T34" fmla="*/ 251 w 693"/>
              <a:gd name="T35" fmla="*/ 2488 h 2848"/>
              <a:gd name="T36" fmla="*/ 275 w 693"/>
              <a:gd name="T37" fmla="*/ 2735 h 2848"/>
              <a:gd name="T38" fmla="*/ 347 w 693"/>
              <a:gd name="T39" fmla="*/ 2848 h 2848"/>
              <a:gd name="T40" fmla="*/ 378 w 693"/>
              <a:gd name="T41" fmla="*/ 2665 h 2848"/>
              <a:gd name="T42" fmla="*/ 485 w 693"/>
              <a:gd name="T43" fmla="*/ 2682 h 2848"/>
              <a:gd name="T44" fmla="*/ 382 w 693"/>
              <a:gd name="T45" fmla="*/ 2409 h 2848"/>
              <a:gd name="T46" fmla="*/ 481 w 693"/>
              <a:gd name="T47" fmla="*/ 1935 h 2848"/>
              <a:gd name="T48" fmla="*/ 514 w 693"/>
              <a:gd name="T49" fmla="*/ 1845 h 2848"/>
              <a:gd name="T50" fmla="*/ 586 w 693"/>
              <a:gd name="T51" fmla="*/ 1511 h 2848"/>
              <a:gd name="T52" fmla="*/ 638 w 693"/>
              <a:gd name="T53" fmla="*/ 1326 h 2848"/>
              <a:gd name="T54" fmla="*/ 594 w 693"/>
              <a:gd name="T55" fmla="*/ 1012 h 2848"/>
              <a:gd name="T56" fmla="*/ 225 w 693"/>
              <a:gd name="T57" fmla="*/ 906 h 2848"/>
              <a:gd name="T58" fmla="*/ 195 w 693"/>
              <a:gd name="T59" fmla="*/ 938 h 2848"/>
              <a:gd name="T60" fmla="*/ 225 w 693"/>
              <a:gd name="T61" fmla="*/ 877 h 2848"/>
              <a:gd name="T62" fmla="*/ 339 w 693"/>
              <a:gd name="T63" fmla="*/ 1966 h 2848"/>
              <a:gd name="T64" fmla="*/ 330 w 693"/>
              <a:gd name="T65" fmla="*/ 2042 h 2848"/>
              <a:gd name="T66" fmla="*/ 322 w 693"/>
              <a:gd name="T67" fmla="*/ 1937 h 2848"/>
              <a:gd name="T68" fmla="*/ 339 w 693"/>
              <a:gd name="T69" fmla="*/ 1839 h 2848"/>
              <a:gd name="T70" fmla="*/ 359 w 693"/>
              <a:gd name="T71" fmla="*/ 740 h 2848"/>
              <a:gd name="T72" fmla="*/ 282 w 693"/>
              <a:gd name="T73" fmla="*/ 446 h 2848"/>
              <a:gd name="T74" fmla="*/ 354 w 693"/>
              <a:gd name="T75" fmla="*/ 663 h 2848"/>
              <a:gd name="T76" fmla="*/ 396 w 693"/>
              <a:gd name="T77" fmla="*/ 525 h 2848"/>
              <a:gd name="T78" fmla="*/ 443 w 693"/>
              <a:gd name="T79" fmla="*/ 497 h 2848"/>
              <a:gd name="T80" fmla="*/ 359 w 693"/>
              <a:gd name="T81" fmla="*/ 740 h 2848"/>
              <a:gd name="T82" fmla="*/ 428 w 693"/>
              <a:gd name="T83" fmla="*/ 1076 h 2848"/>
              <a:gd name="T84" fmla="*/ 460 w 693"/>
              <a:gd name="T85" fmla="*/ 1021 h 2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3" h="2848">
                <a:moveTo>
                  <a:pt x="664" y="959"/>
                </a:moveTo>
                <a:cubicBezTo>
                  <a:pt x="687" y="913"/>
                  <a:pt x="693" y="840"/>
                  <a:pt x="685" y="778"/>
                </a:cubicBezTo>
                <a:cubicBezTo>
                  <a:pt x="676" y="716"/>
                  <a:pt x="672" y="623"/>
                  <a:pt x="652" y="569"/>
                </a:cubicBezTo>
                <a:cubicBezTo>
                  <a:pt x="632" y="514"/>
                  <a:pt x="552" y="510"/>
                  <a:pt x="552" y="510"/>
                </a:cubicBezTo>
                <a:cubicBezTo>
                  <a:pt x="552" y="510"/>
                  <a:pt x="556" y="482"/>
                  <a:pt x="532" y="454"/>
                </a:cubicBezTo>
                <a:cubicBezTo>
                  <a:pt x="507" y="426"/>
                  <a:pt x="503" y="394"/>
                  <a:pt x="497" y="345"/>
                </a:cubicBezTo>
                <a:cubicBezTo>
                  <a:pt x="491" y="297"/>
                  <a:pt x="479" y="265"/>
                  <a:pt x="479" y="235"/>
                </a:cubicBezTo>
                <a:cubicBezTo>
                  <a:pt x="479" y="227"/>
                  <a:pt x="479" y="222"/>
                  <a:pt x="477" y="217"/>
                </a:cubicBezTo>
                <a:cubicBezTo>
                  <a:pt x="493" y="217"/>
                  <a:pt x="493" y="217"/>
                  <a:pt x="493" y="217"/>
                </a:cubicBezTo>
                <a:cubicBezTo>
                  <a:pt x="493" y="217"/>
                  <a:pt x="542" y="217"/>
                  <a:pt x="533" y="202"/>
                </a:cubicBezTo>
                <a:cubicBezTo>
                  <a:pt x="524" y="186"/>
                  <a:pt x="505" y="183"/>
                  <a:pt x="505" y="183"/>
                </a:cubicBezTo>
                <a:cubicBezTo>
                  <a:pt x="505" y="183"/>
                  <a:pt x="513" y="50"/>
                  <a:pt x="377" y="10"/>
                </a:cubicBezTo>
                <a:cubicBezTo>
                  <a:pt x="377" y="10"/>
                  <a:pt x="368" y="0"/>
                  <a:pt x="348" y="0"/>
                </a:cubicBezTo>
                <a:cubicBezTo>
                  <a:pt x="325" y="0"/>
                  <a:pt x="317" y="10"/>
                  <a:pt x="317" y="10"/>
                </a:cubicBezTo>
                <a:cubicBezTo>
                  <a:pt x="182" y="50"/>
                  <a:pt x="189" y="184"/>
                  <a:pt x="189" y="184"/>
                </a:cubicBezTo>
                <a:cubicBezTo>
                  <a:pt x="189" y="184"/>
                  <a:pt x="170" y="186"/>
                  <a:pt x="161" y="202"/>
                </a:cubicBezTo>
                <a:cubicBezTo>
                  <a:pt x="152" y="217"/>
                  <a:pt x="201" y="217"/>
                  <a:pt x="201" y="217"/>
                </a:cubicBezTo>
                <a:cubicBezTo>
                  <a:pt x="203" y="217"/>
                  <a:pt x="203" y="217"/>
                  <a:pt x="203" y="217"/>
                </a:cubicBezTo>
                <a:cubicBezTo>
                  <a:pt x="201" y="226"/>
                  <a:pt x="200" y="234"/>
                  <a:pt x="199" y="241"/>
                </a:cubicBezTo>
                <a:cubicBezTo>
                  <a:pt x="190" y="289"/>
                  <a:pt x="179" y="317"/>
                  <a:pt x="194" y="354"/>
                </a:cubicBezTo>
                <a:cubicBezTo>
                  <a:pt x="210" y="392"/>
                  <a:pt x="190" y="403"/>
                  <a:pt x="155" y="431"/>
                </a:cubicBezTo>
                <a:cubicBezTo>
                  <a:pt x="120" y="459"/>
                  <a:pt x="149" y="492"/>
                  <a:pt x="149" y="492"/>
                </a:cubicBezTo>
                <a:cubicBezTo>
                  <a:pt x="149" y="492"/>
                  <a:pt x="114" y="514"/>
                  <a:pt x="85" y="518"/>
                </a:cubicBezTo>
                <a:cubicBezTo>
                  <a:pt x="57" y="523"/>
                  <a:pt x="28" y="619"/>
                  <a:pt x="22" y="674"/>
                </a:cubicBezTo>
                <a:cubicBezTo>
                  <a:pt x="15" y="728"/>
                  <a:pt x="13" y="724"/>
                  <a:pt x="7" y="765"/>
                </a:cubicBezTo>
                <a:cubicBezTo>
                  <a:pt x="0" y="807"/>
                  <a:pt x="2" y="907"/>
                  <a:pt x="7" y="977"/>
                </a:cubicBezTo>
                <a:cubicBezTo>
                  <a:pt x="11" y="1047"/>
                  <a:pt x="94" y="1052"/>
                  <a:pt x="94" y="1052"/>
                </a:cubicBezTo>
                <a:cubicBezTo>
                  <a:pt x="94" y="1052"/>
                  <a:pt x="96" y="1119"/>
                  <a:pt x="85" y="1159"/>
                </a:cubicBezTo>
                <a:cubicBezTo>
                  <a:pt x="74" y="1198"/>
                  <a:pt x="20" y="1296"/>
                  <a:pt x="35" y="1303"/>
                </a:cubicBezTo>
                <a:cubicBezTo>
                  <a:pt x="50" y="1310"/>
                  <a:pt x="96" y="1314"/>
                  <a:pt x="96" y="1314"/>
                </a:cubicBezTo>
                <a:cubicBezTo>
                  <a:pt x="96" y="1314"/>
                  <a:pt x="87" y="1425"/>
                  <a:pt x="92" y="1482"/>
                </a:cubicBezTo>
                <a:cubicBezTo>
                  <a:pt x="96" y="1539"/>
                  <a:pt x="107" y="1727"/>
                  <a:pt x="107" y="1793"/>
                </a:cubicBezTo>
                <a:cubicBezTo>
                  <a:pt x="107" y="1858"/>
                  <a:pt x="155" y="1836"/>
                  <a:pt x="155" y="1836"/>
                </a:cubicBezTo>
                <a:cubicBezTo>
                  <a:pt x="155" y="1836"/>
                  <a:pt x="160" y="1876"/>
                  <a:pt x="166" y="1922"/>
                </a:cubicBezTo>
                <a:cubicBezTo>
                  <a:pt x="173" y="1967"/>
                  <a:pt x="166" y="2026"/>
                  <a:pt x="162" y="2094"/>
                </a:cubicBezTo>
                <a:cubicBezTo>
                  <a:pt x="157" y="2162"/>
                  <a:pt x="232" y="2426"/>
                  <a:pt x="251" y="2488"/>
                </a:cubicBezTo>
                <a:cubicBezTo>
                  <a:pt x="271" y="2549"/>
                  <a:pt x="284" y="2577"/>
                  <a:pt x="273" y="2617"/>
                </a:cubicBezTo>
                <a:cubicBezTo>
                  <a:pt x="262" y="2656"/>
                  <a:pt x="278" y="2667"/>
                  <a:pt x="275" y="2735"/>
                </a:cubicBezTo>
                <a:cubicBezTo>
                  <a:pt x="273" y="2793"/>
                  <a:pt x="298" y="2836"/>
                  <a:pt x="332" y="2846"/>
                </a:cubicBezTo>
                <a:cubicBezTo>
                  <a:pt x="337" y="2847"/>
                  <a:pt x="342" y="2848"/>
                  <a:pt x="347" y="2848"/>
                </a:cubicBezTo>
                <a:cubicBezTo>
                  <a:pt x="389" y="2848"/>
                  <a:pt x="398" y="2743"/>
                  <a:pt x="389" y="2719"/>
                </a:cubicBezTo>
                <a:cubicBezTo>
                  <a:pt x="380" y="2695"/>
                  <a:pt x="378" y="2665"/>
                  <a:pt x="378" y="2665"/>
                </a:cubicBezTo>
                <a:cubicBezTo>
                  <a:pt x="378" y="2665"/>
                  <a:pt x="393" y="2682"/>
                  <a:pt x="413" y="2689"/>
                </a:cubicBezTo>
                <a:cubicBezTo>
                  <a:pt x="433" y="2695"/>
                  <a:pt x="463" y="2697"/>
                  <a:pt x="485" y="2682"/>
                </a:cubicBezTo>
                <a:cubicBezTo>
                  <a:pt x="507" y="2667"/>
                  <a:pt x="465" y="2606"/>
                  <a:pt x="437" y="2575"/>
                </a:cubicBezTo>
                <a:cubicBezTo>
                  <a:pt x="409" y="2544"/>
                  <a:pt x="382" y="2470"/>
                  <a:pt x="382" y="2409"/>
                </a:cubicBezTo>
                <a:cubicBezTo>
                  <a:pt x="382" y="2348"/>
                  <a:pt x="435" y="2203"/>
                  <a:pt x="461" y="2118"/>
                </a:cubicBezTo>
                <a:cubicBezTo>
                  <a:pt x="487" y="2033"/>
                  <a:pt x="472" y="1952"/>
                  <a:pt x="481" y="1935"/>
                </a:cubicBezTo>
                <a:cubicBezTo>
                  <a:pt x="490" y="1917"/>
                  <a:pt x="487" y="1845"/>
                  <a:pt x="487" y="1845"/>
                </a:cubicBezTo>
                <a:cubicBezTo>
                  <a:pt x="487" y="1845"/>
                  <a:pt x="496" y="1845"/>
                  <a:pt x="514" y="1845"/>
                </a:cubicBezTo>
                <a:cubicBezTo>
                  <a:pt x="531" y="1845"/>
                  <a:pt x="533" y="1853"/>
                  <a:pt x="533" y="1808"/>
                </a:cubicBezTo>
                <a:cubicBezTo>
                  <a:pt x="533" y="1763"/>
                  <a:pt x="570" y="1581"/>
                  <a:pt x="586" y="1511"/>
                </a:cubicBezTo>
                <a:cubicBezTo>
                  <a:pt x="603" y="1441"/>
                  <a:pt x="602" y="1332"/>
                  <a:pt x="602" y="1332"/>
                </a:cubicBezTo>
                <a:cubicBezTo>
                  <a:pt x="602" y="1332"/>
                  <a:pt x="614" y="1330"/>
                  <a:pt x="638" y="1326"/>
                </a:cubicBezTo>
                <a:cubicBezTo>
                  <a:pt x="662" y="1322"/>
                  <a:pt x="642" y="1277"/>
                  <a:pt x="614" y="1193"/>
                </a:cubicBezTo>
                <a:cubicBezTo>
                  <a:pt x="586" y="1108"/>
                  <a:pt x="594" y="1012"/>
                  <a:pt x="594" y="1012"/>
                </a:cubicBezTo>
                <a:cubicBezTo>
                  <a:pt x="594" y="1012"/>
                  <a:pt x="642" y="1006"/>
                  <a:pt x="664" y="959"/>
                </a:cubicBezTo>
                <a:close/>
                <a:moveTo>
                  <a:pt x="225" y="906"/>
                </a:moveTo>
                <a:cubicBezTo>
                  <a:pt x="224" y="928"/>
                  <a:pt x="218" y="947"/>
                  <a:pt x="218" y="947"/>
                </a:cubicBezTo>
                <a:cubicBezTo>
                  <a:pt x="218" y="947"/>
                  <a:pt x="206" y="947"/>
                  <a:pt x="195" y="938"/>
                </a:cubicBezTo>
                <a:cubicBezTo>
                  <a:pt x="200" y="924"/>
                  <a:pt x="202" y="880"/>
                  <a:pt x="202" y="880"/>
                </a:cubicBezTo>
                <a:cubicBezTo>
                  <a:pt x="225" y="877"/>
                  <a:pt x="225" y="877"/>
                  <a:pt x="225" y="877"/>
                </a:cubicBezTo>
                <a:cubicBezTo>
                  <a:pt x="225" y="877"/>
                  <a:pt x="226" y="884"/>
                  <a:pt x="225" y="906"/>
                </a:cubicBezTo>
                <a:close/>
                <a:moveTo>
                  <a:pt x="339" y="1966"/>
                </a:moveTo>
                <a:cubicBezTo>
                  <a:pt x="335" y="1977"/>
                  <a:pt x="333" y="1997"/>
                  <a:pt x="332" y="2013"/>
                </a:cubicBezTo>
                <a:cubicBezTo>
                  <a:pt x="331" y="2029"/>
                  <a:pt x="330" y="2042"/>
                  <a:pt x="330" y="2042"/>
                </a:cubicBezTo>
                <a:cubicBezTo>
                  <a:pt x="330" y="2042"/>
                  <a:pt x="326" y="2018"/>
                  <a:pt x="326" y="1999"/>
                </a:cubicBezTo>
                <a:cubicBezTo>
                  <a:pt x="326" y="1981"/>
                  <a:pt x="316" y="1964"/>
                  <a:pt x="322" y="1937"/>
                </a:cubicBezTo>
                <a:cubicBezTo>
                  <a:pt x="325" y="1926"/>
                  <a:pt x="329" y="1907"/>
                  <a:pt x="332" y="1888"/>
                </a:cubicBezTo>
                <a:cubicBezTo>
                  <a:pt x="336" y="1863"/>
                  <a:pt x="339" y="1839"/>
                  <a:pt x="339" y="1839"/>
                </a:cubicBezTo>
                <a:cubicBezTo>
                  <a:pt x="341" y="1903"/>
                  <a:pt x="347" y="1946"/>
                  <a:pt x="339" y="1966"/>
                </a:cubicBezTo>
                <a:close/>
                <a:moveTo>
                  <a:pt x="359" y="740"/>
                </a:moveTo>
                <a:cubicBezTo>
                  <a:pt x="356" y="758"/>
                  <a:pt x="333" y="704"/>
                  <a:pt x="319" y="646"/>
                </a:cubicBezTo>
                <a:cubicBezTo>
                  <a:pt x="305" y="587"/>
                  <a:pt x="280" y="502"/>
                  <a:pt x="282" y="446"/>
                </a:cubicBezTo>
                <a:cubicBezTo>
                  <a:pt x="282" y="446"/>
                  <a:pt x="326" y="483"/>
                  <a:pt x="326" y="512"/>
                </a:cubicBezTo>
                <a:cubicBezTo>
                  <a:pt x="326" y="540"/>
                  <a:pt x="345" y="634"/>
                  <a:pt x="354" y="663"/>
                </a:cubicBezTo>
                <a:cubicBezTo>
                  <a:pt x="363" y="691"/>
                  <a:pt x="367" y="628"/>
                  <a:pt x="382" y="599"/>
                </a:cubicBezTo>
                <a:cubicBezTo>
                  <a:pt x="398" y="571"/>
                  <a:pt x="404" y="547"/>
                  <a:pt x="396" y="525"/>
                </a:cubicBezTo>
                <a:cubicBezTo>
                  <a:pt x="387" y="503"/>
                  <a:pt x="420" y="494"/>
                  <a:pt x="442" y="439"/>
                </a:cubicBezTo>
                <a:cubicBezTo>
                  <a:pt x="445" y="459"/>
                  <a:pt x="444" y="476"/>
                  <a:pt x="443" y="497"/>
                </a:cubicBezTo>
                <a:cubicBezTo>
                  <a:pt x="442" y="517"/>
                  <a:pt x="407" y="619"/>
                  <a:pt x="397" y="639"/>
                </a:cubicBezTo>
                <a:cubicBezTo>
                  <a:pt x="387" y="659"/>
                  <a:pt x="361" y="722"/>
                  <a:pt x="359" y="740"/>
                </a:cubicBezTo>
                <a:close/>
                <a:moveTo>
                  <a:pt x="460" y="1075"/>
                </a:moveTo>
                <a:cubicBezTo>
                  <a:pt x="460" y="1075"/>
                  <a:pt x="426" y="1089"/>
                  <a:pt x="428" y="1076"/>
                </a:cubicBezTo>
                <a:cubicBezTo>
                  <a:pt x="429" y="1063"/>
                  <a:pt x="436" y="1021"/>
                  <a:pt x="436" y="1021"/>
                </a:cubicBezTo>
                <a:cubicBezTo>
                  <a:pt x="460" y="1021"/>
                  <a:pt x="460" y="1021"/>
                  <a:pt x="460" y="1021"/>
                </a:cubicBezTo>
                <a:lnTo>
                  <a:pt x="460" y="1075"/>
                </a:lnTo>
                <a:close/>
              </a:path>
            </a:pathLst>
          </a:custGeom>
          <a:gradFill flip="none" rotWithShape="1">
            <a:gsLst>
              <a:gs pos="79000">
                <a:schemeClr val="accent1">
                  <a:alpha val="7000"/>
                </a:schemeClr>
              </a:gs>
              <a:gs pos="0">
                <a:schemeClr val="accent1">
                  <a:alpha val="0"/>
                </a:schemeClr>
              </a:gs>
            </a:gsLst>
            <a:lin ang="2700000" scaled="1"/>
            <a:tileRect/>
          </a:gra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Page Title"/>
          <p:cNvSpPr txBox="1"/>
          <p:nvPr/>
        </p:nvSpPr>
        <p:spPr>
          <a:xfrm>
            <a:off x="2497268" y="652402"/>
            <a:ext cx="7197462" cy="584775"/>
          </a:xfrm>
          <a:prstGeom prst="rect">
            <a:avLst/>
          </a:prstGeom>
          <a:noFill/>
        </p:spPr>
        <p:txBody>
          <a:bodyPr wrap="square" rtlCol="0">
            <a:spAutoFit/>
          </a:bodyPr>
          <a:lstStyle>
            <a:defPPr>
              <a:defRPr lang="en-US"/>
            </a:defPPr>
            <a:lvl1pPr algn="ctr">
              <a:defRPr sz="3200" cap="all" spc="500">
                <a:solidFill>
                  <a:schemeClr val="tx2"/>
                </a:solidFill>
                <a:effectLst>
                  <a:outerShdw blurRad="50800" dist="38100" dir="2700000" algn="tl" rotWithShape="0">
                    <a:prstClr val="black">
                      <a:alpha val="40000"/>
                    </a:prstClr>
                  </a:outerShdw>
                </a:effectLst>
                <a:latin typeface="Lato Black" panose="020F0A02020204030203" pitchFamily="34" charset="0"/>
              </a:defRPr>
            </a:lvl1pPr>
          </a:lstStyle>
          <a:p>
            <a:pPr lvl="0"/>
            <a:r>
              <a:rPr lang="en-US" kern="0" dirty="0"/>
              <a:t>Arbitrator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8876" y="3972864"/>
            <a:ext cx="540028" cy="5400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496" y="2255604"/>
            <a:ext cx="510586" cy="608869"/>
          </a:xfrm>
          <a:prstGeom prst="rect">
            <a:avLst/>
          </a:prstGeom>
        </p:spPr>
      </p:pic>
      <p:sp>
        <p:nvSpPr>
          <p:cNvPr id="16" name="Subtitle Text"/>
          <p:cNvSpPr txBox="1"/>
          <p:nvPr/>
        </p:nvSpPr>
        <p:spPr>
          <a:xfrm>
            <a:off x="2231009" y="1360085"/>
            <a:ext cx="7729979" cy="461665"/>
          </a:xfrm>
          <a:prstGeom prst="rect">
            <a:avLst/>
          </a:prstGeom>
          <a:noFill/>
        </p:spPr>
        <p:txBody>
          <a:bodyPr wrap="square" rtlCol="0">
            <a:spAutoFit/>
          </a:bodyPr>
          <a:lstStyle/>
          <a:p>
            <a:pPr algn="ctr"/>
            <a:r>
              <a:rPr lang="en-US" sz="2400" kern="0" dirty="0">
                <a:solidFill>
                  <a:srgbClr val="404040"/>
                </a:solidFill>
                <a:effectLst>
                  <a:outerShdw blurRad="50800" dist="38100" dir="2700000" algn="tl" rotWithShape="0">
                    <a:prstClr val="black">
                      <a:alpha val="40000"/>
                    </a:prstClr>
                  </a:outerShdw>
                </a:effectLst>
              </a:rPr>
              <a:t>What is needed for a successful Arbitration</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tretch>
            <a:fillRect/>
          </a:stretch>
        </p:blipFill>
        <p:spPr>
          <a:xfrm>
            <a:off x="8104937" y="4538670"/>
            <a:ext cx="618977" cy="618977"/>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aturation sat="45000"/>
                    </a14:imgEffect>
                  </a14:imgLayer>
                </a14:imgProps>
              </a:ext>
              <a:ext uri="{28A0092B-C50C-407E-A947-70E740481C1C}">
                <a14:useLocalDpi xmlns:a14="http://schemas.microsoft.com/office/drawing/2010/main" val="0"/>
              </a:ext>
            </a:extLst>
          </a:blip>
          <a:stretch>
            <a:fillRect/>
          </a:stretch>
        </p:blipFill>
        <p:spPr>
          <a:xfrm>
            <a:off x="7275324" y="2127908"/>
            <a:ext cx="638053" cy="638053"/>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saturation sat="48000"/>
                    </a14:imgEffect>
                  </a14:imgLayer>
                </a14:imgProps>
              </a:ext>
              <a:ext uri="{28A0092B-C50C-407E-A947-70E740481C1C}">
                <a14:useLocalDpi xmlns:a14="http://schemas.microsoft.com/office/drawing/2010/main" val="0"/>
              </a:ext>
            </a:extLst>
          </a:blip>
          <a:stretch>
            <a:fillRect/>
          </a:stretch>
        </p:blipFill>
        <p:spPr>
          <a:xfrm>
            <a:off x="5718936" y="4584209"/>
            <a:ext cx="537551" cy="537551"/>
          </a:xfrm>
          <a:prstGeom prst="rect">
            <a:avLst/>
          </a:prstGeom>
        </p:spPr>
      </p:pic>
      <p:sp>
        <p:nvSpPr>
          <p:cNvPr id="21" name="Page Title"/>
          <p:cNvSpPr txBox="1"/>
          <p:nvPr/>
        </p:nvSpPr>
        <p:spPr>
          <a:xfrm>
            <a:off x="2657757" y="3004408"/>
            <a:ext cx="7197462" cy="830997"/>
          </a:xfrm>
          <a:prstGeom prst="rect">
            <a:avLst/>
          </a:prstGeom>
          <a:noFill/>
        </p:spPr>
        <p:txBody>
          <a:bodyPr wrap="square" rtlCol="0">
            <a:spAutoFit/>
          </a:bodyPr>
          <a:lstStyle>
            <a:defPPr>
              <a:defRPr lang="en-US"/>
            </a:defPPr>
            <a:lvl1pPr algn="ctr">
              <a:defRPr sz="3200" cap="all" spc="500">
                <a:solidFill>
                  <a:schemeClr val="tx2"/>
                </a:solidFill>
                <a:effectLst>
                  <a:outerShdw blurRad="50800" dist="38100" dir="2700000" algn="tl" rotWithShape="0">
                    <a:prstClr val="black">
                      <a:alpha val="40000"/>
                    </a:prstClr>
                  </a:outerShdw>
                </a:effectLst>
                <a:latin typeface="Lato Black" panose="020F0A02020204030203" pitchFamily="34" charset="0"/>
              </a:defRPr>
            </a:lvl1pPr>
          </a:lstStyle>
          <a:p>
            <a:pPr lvl="0"/>
            <a:r>
              <a:rPr lang="en-US" sz="4800" kern="0" dirty="0"/>
              <a:t>DOCUMENTATION</a:t>
            </a:r>
          </a:p>
        </p:txBody>
      </p:sp>
      <p:pic>
        <p:nvPicPr>
          <p:cNvPr id="7" name="Picture 6"/>
          <p:cNvPicPr>
            <a:picLocks noChangeAspect="1"/>
          </p:cNvPicPr>
          <p:nvPr/>
        </p:nvPicPr>
        <p:blipFill>
          <a:blip r:embed="rId10" cstate="print">
            <a:extLst>
              <a:ext uri="{BEBA8EAE-BF5A-486C-A8C5-ECC9F3942E4B}">
                <a14:imgProps xmlns:a14="http://schemas.microsoft.com/office/drawing/2010/main">
                  <a14:imgLayer r:embed="rId11">
                    <a14:imgEffect>
                      <a14:saturation sat="54000"/>
                    </a14:imgEffect>
                  </a14:imgLayer>
                </a14:imgProps>
              </a:ext>
              <a:ext uri="{28A0092B-C50C-407E-A947-70E740481C1C}">
                <a14:useLocalDpi xmlns:a14="http://schemas.microsoft.com/office/drawing/2010/main" val="0"/>
              </a:ext>
            </a:extLst>
          </a:blip>
          <a:stretch>
            <a:fillRect/>
          </a:stretch>
        </p:blipFill>
        <p:spPr>
          <a:xfrm>
            <a:off x="4190621" y="5034356"/>
            <a:ext cx="604090" cy="604090"/>
          </a:xfrm>
          <a:prstGeom prst="rect">
            <a:avLst/>
          </a:prstGeom>
        </p:spPr>
      </p:pic>
      <p:pic>
        <p:nvPicPr>
          <p:cNvPr id="8" name="Picture 7"/>
          <p:cNvPicPr>
            <a:picLocks noChangeAspect="1"/>
          </p:cNvPicPr>
          <p:nvPr/>
        </p:nvPicPr>
        <p:blipFill>
          <a:blip r:embed="rId12" cstate="print">
            <a:extLst>
              <a:ext uri="{BEBA8EAE-BF5A-486C-A8C5-ECC9F3942E4B}">
                <a14:imgProps xmlns:a14="http://schemas.microsoft.com/office/drawing/2010/main">
                  <a14:imgLayer r:embed="rId13">
                    <a14:imgEffect>
                      <a14:saturation sat="42000"/>
                    </a14:imgEffect>
                  </a14:imgLayer>
                </a14:imgProps>
              </a:ext>
              <a:ext uri="{28A0092B-C50C-407E-A947-70E740481C1C}">
                <a14:useLocalDpi xmlns:a14="http://schemas.microsoft.com/office/drawing/2010/main" val="0"/>
              </a:ext>
            </a:extLst>
          </a:blip>
          <a:stretch>
            <a:fillRect/>
          </a:stretch>
        </p:blipFill>
        <p:spPr>
          <a:xfrm>
            <a:off x="6927420" y="3948619"/>
            <a:ext cx="603585" cy="603585"/>
          </a:xfrm>
          <a:prstGeom prst="rect">
            <a:avLst/>
          </a:prstGeom>
        </p:spPr>
      </p:pic>
    </p:spTree>
    <p:extLst>
      <p:ext uri="{BB962C8B-B14F-4D97-AF65-F5344CB8AC3E}">
        <p14:creationId xmlns:p14="http://schemas.microsoft.com/office/powerpoint/2010/main" val="2225495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1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strips(downLeft)">
                                      <p:cBhvr>
                                        <p:cTn id="19" dur="1000"/>
                                        <p:tgtEl>
                                          <p:spTgt spid="28"/>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strips(downLeft)">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iterate type="lt">
                                    <p:tmPct val="0"/>
                                  </p:iterate>
                                  <p:childTnLst>
                                    <p:set>
                                      <p:cBhvr>
                                        <p:cTn id="26" dur="1" fill="hold">
                                          <p:stCondLst>
                                            <p:cond delay="0"/>
                                          </p:stCondLst>
                                        </p:cTn>
                                        <p:tgtEl>
                                          <p:spTgt spid="21">
                                            <p:txEl>
                                              <p:pRg st="0" end="0"/>
                                            </p:txEl>
                                          </p:spTgt>
                                        </p:tgtEl>
                                        <p:attrNameLst>
                                          <p:attrName>style.visibility</p:attrName>
                                        </p:attrNameLst>
                                      </p:cBhvr>
                                      <p:to>
                                        <p:strVal val="visible"/>
                                      </p:to>
                                    </p:set>
                                    <p:anim calcmode="lin" valueType="num">
                                      <p:cBhvr>
                                        <p:cTn id="2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1">
                                            <p:txEl>
                                              <p:pRg st="0" end="0"/>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7" presetClass="emph" presetSubtype="0" repeatCount="indefinite" fill="remove" nodeType="afterEffect">
                                  <p:stCondLst>
                                    <p:cond delay="0"/>
                                  </p:stCondLst>
                                  <p:endCondLst>
                                    <p:cond evt="onNext" delay="0">
                                      <p:tgtEl>
                                        <p:sldTgt/>
                                      </p:tgtEl>
                                    </p:cond>
                                  </p:endCondLst>
                                  <p:iterate type="lt">
                                    <p:tmPct val="10000"/>
                                  </p:iterate>
                                  <p:childTnLst>
                                    <p:animClr clrSpc="rgb" dir="cw">
                                      <p:cBhvr override="childStyle">
                                        <p:cTn id="31" dur="250" autoRev="1" fill="remove"/>
                                        <p:tgtEl>
                                          <p:spTgt spid="21">
                                            <p:txEl>
                                              <p:pRg st="0" end="0"/>
                                            </p:txEl>
                                          </p:spTgt>
                                        </p:tgtEl>
                                        <p:attrNameLst>
                                          <p:attrName>style.color</p:attrName>
                                        </p:attrNameLst>
                                      </p:cBhvr>
                                      <p:to>
                                        <a:schemeClr val="accent1"/>
                                      </p:to>
                                    </p:animClr>
                                    <p:animClr clrSpc="rgb" dir="cw">
                                      <p:cBhvr>
                                        <p:cTn id="32" dur="250" autoRev="1" fill="remove"/>
                                        <p:tgtEl>
                                          <p:spTgt spid="21">
                                            <p:txEl>
                                              <p:pRg st="0" end="0"/>
                                            </p:txEl>
                                          </p:spTgt>
                                        </p:tgtEl>
                                        <p:attrNameLst>
                                          <p:attrName>fillcolor</p:attrName>
                                        </p:attrNameLst>
                                      </p:cBhvr>
                                      <p:to>
                                        <a:schemeClr val="accent1"/>
                                      </p:to>
                                    </p:animClr>
                                    <p:set>
                                      <p:cBhvr>
                                        <p:cTn id="33" dur="250" autoRev="1" fill="remove"/>
                                        <p:tgtEl>
                                          <p:spTgt spid="21">
                                            <p:txEl>
                                              <p:pRg st="0" end="0"/>
                                            </p:txEl>
                                          </p:spTgt>
                                        </p:tgtEl>
                                        <p:attrNameLst>
                                          <p:attrName>fill.type</p:attrName>
                                        </p:attrNameLst>
                                      </p:cBhvr>
                                      <p:to>
                                        <p:strVal val="solid"/>
                                      </p:to>
                                    </p:set>
                                    <p:set>
                                      <p:cBhvr>
                                        <p:cTn id="34" dur="250" autoRev="1" fill="remove"/>
                                        <p:tgtEl>
                                          <p:spTgt spid="21">
                                            <p:txEl>
                                              <p:pRg st="0" end="0"/>
                                            </p:txEl>
                                          </p:spTgt>
                                        </p:tgtEl>
                                        <p:attrNameLst>
                                          <p:attrName>fill.on</p:attrName>
                                        </p:attrNameLst>
                                      </p:cBhvr>
                                      <p:to>
                                        <p:strVal val="true"/>
                                      </p:to>
                                    </p:se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1000"/>
                                        <p:tgtEl>
                                          <p:spTgt spid="2"/>
                                        </p:tgtEl>
                                      </p:cBhvr>
                                    </p:animEffect>
                                  </p:childTnLst>
                                </p:cTn>
                              </p:par>
                            </p:childTnLst>
                          </p:cTn>
                        </p:par>
                        <p:par>
                          <p:cTn id="38" fill="hold">
                            <p:stCondLst>
                              <p:cond delay="1600"/>
                            </p:stCondLst>
                            <p:childTnLst>
                              <p:par>
                                <p:cTn id="39" presetID="26" presetClass="emph" presetSubtype="0" repeatCount="2000" fill="hold" nodeType="afterEffect">
                                  <p:stCondLst>
                                    <p:cond delay="0"/>
                                  </p:stCondLst>
                                  <p:childTnLst>
                                    <p:animEffect transition="out" filter="fade">
                                      <p:cBhvr>
                                        <p:cTn id="40" dur="500" tmFilter="0, 0; .2, .5; .8, .5; 1, 0"/>
                                        <p:tgtEl>
                                          <p:spTgt spid="2"/>
                                        </p:tgtEl>
                                      </p:cBhvr>
                                    </p:animEffect>
                                    <p:animScale>
                                      <p:cBhvr>
                                        <p:cTn id="41" dur="250" autoRev="1" fill="hold"/>
                                        <p:tgtEl>
                                          <p:spTgt spid="2"/>
                                        </p:tgtEl>
                                      </p:cBhvr>
                                      <p:by x="105000" y="105000"/>
                                    </p:animScale>
                                  </p:childTnLst>
                                </p:cTn>
                              </p:par>
                              <p:par>
                                <p:cTn id="42" presetID="22" presetClass="entr" presetSubtype="4"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par>
                          <p:cTn id="45" fill="hold">
                            <p:stCondLst>
                              <p:cond delay="2600"/>
                            </p:stCondLst>
                            <p:childTnLst>
                              <p:par>
                                <p:cTn id="46" presetID="26" presetClass="emph" presetSubtype="0" repeatCount="2000" fill="hold" nodeType="afterEffect">
                                  <p:stCondLst>
                                    <p:cond delay="0"/>
                                  </p:stCondLst>
                                  <p:childTnLst>
                                    <p:animEffect transition="out" filter="fade">
                                      <p:cBhvr>
                                        <p:cTn id="47" dur="500" tmFilter="0, 0; .2, .5; .8, .5; 1, 0"/>
                                        <p:tgtEl>
                                          <p:spTgt spid="3"/>
                                        </p:tgtEl>
                                      </p:cBhvr>
                                    </p:animEffect>
                                    <p:animScale>
                                      <p:cBhvr>
                                        <p:cTn id="48" dur="250" autoRev="1" fill="hold"/>
                                        <p:tgtEl>
                                          <p:spTgt spid="3"/>
                                        </p:tgtEl>
                                      </p:cBhvr>
                                      <p:by x="105000" y="105000"/>
                                    </p:animScale>
                                  </p:childTnLst>
                                </p:cTn>
                              </p:par>
                            </p:childTnLst>
                          </p:cTn>
                        </p:par>
                        <p:par>
                          <p:cTn id="49" fill="hold">
                            <p:stCondLst>
                              <p:cond delay="3600"/>
                            </p:stCondLst>
                            <p:childTnLst>
                              <p:par>
                                <p:cTn id="50" presetID="6"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ircle(in)">
                                      <p:cBhvr>
                                        <p:cTn id="52" dur="2000"/>
                                        <p:tgtEl>
                                          <p:spTgt spid="6"/>
                                        </p:tgtEl>
                                      </p:cBhvr>
                                    </p:animEffect>
                                  </p:childTnLst>
                                </p:cTn>
                              </p:par>
                            </p:childTnLst>
                          </p:cTn>
                        </p:par>
                        <p:par>
                          <p:cTn id="53" fill="hold">
                            <p:stCondLst>
                              <p:cond delay="5600"/>
                            </p:stCondLst>
                            <p:childTnLst>
                              <p:par>
                                <p:cTn id="54" presetID="26" presetClass="emph" presetSubtype="0" repeatCount="2000" fill="hold" nodeType="afterEffect">
                                  <p:stCondLst>
                                    <p:cond delay="0"/>
                                  </p:stCondLst>
                                  <p:childTnLst>
                                    <p:animEffect transition="out" filter="fade">
                                      <p:cBhvr>
                                        <p:cTn id="55" dur="500" tmFilter="0, 0; .2, .5; .8, .5; 1, 0"/>
                                        <p:tgtEl>
                                          <p:spTgt spid="6"/>
                                        </p:tgtEl>
                                      </p:cBhvr>
                                    </p:animEffect>
                                    <p:animScale>
                                      <p:cBhvr>
                                        <p:cTn id="56" dur="250" autoRev="1" fill="hold"/>
                                        <p:tgtEl>
                                          <p:spTgt spid="6"/>
                                        </p:tgtEl>
                                      </p:cBhvr>
                                      <p:by x="105000" y="105000"/>
                                    </p:animScale>
                                  </p:childTnLst>
                                </p:cTn>
                              </p:par>
                            </p:childTnLst>
                          </p:cTn>
                        </p:par>
                        <p:par>
                          <p:cTn id="57" fill="hold">
                            <p:stCondLst>
                              <p:cond delay="6600"/>
                            </p:stCondLst>
                            <p:childTnLst>
                              <p:par>
                                <p:cTn id="58" presetID="23" presetClass="entr" presetSubtype="16"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childTnLst>
                                </p:cTn>
                              </p:par>
                            </p:childTnLst>
                          </p:cTn>
                        </p:par>
                        <p:par>
                          <p:cTn id="62" fill="hold">
                            <p:stCondLst>
                              <p:cond delay="7100"/>
                            </p:stCondLst>
                            <p:childTnLst>
                              <p:par>
                                <p:cTn id="63" presetID="12" presetClass="entr" presetSubtype="4"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p:tgtEl>
                                          <p:spTgt spid="5"/>
                                        </p:tgtEl>
                                        <p:attrNameLst>
                                          <p:attrName>ppt_y</p:attrName>
                                        </p:attrNameLst>
                                      </p:cBhvr>
                                      <p:tavLst>
                                        <p:tav tm="0">
                                          <p:val>
                                            <p:strVal val="#ppt_y+#ppt_h*1.125000"/>
                                          </p:val>
                                        </p:tav>
                                        <p:tav tm="100000">
                                          <p:val>
                                            <p:strVal val="#ppt_y"/>
                                          </p:val>
                                        </p:tav>
                                      </p:tavLst>
                                    </p:anim>
                                    <p:animEffect transition="in" filter="wipe(up)">
                                      <p:cBhvr>
                                        <p:cTn id="66" dur="500"/>
                                        <p:tgtEl>
                                          <p:spTgt spid="5"/>
                                        </p:tgtEl>
                                      </p:cBhvr>
                                    </p:animEffect>
                                  </p:childTnLst>
                                </p:cTn>
                              </p:par>
                            </p:childTnLst>
                          </p:cTn>
                        </p:par>
                        <p:par>
                          <p:cTn id="67" fill="hold">
                            <p:stCondLst>
                              <p:cond delay="7600"/>
                            </p:stCondLst>
                            <p:childTnLst>
                              <p:par>
                                <p:cTn id="68" presetID="26" presetClass="emph" presetSubtype="0" fill="hold" nodeType="afterEffect">
                                  <p:stCondLst>
                                    <p:cond delay="0"/>
                                  </p:stCondLst>
                                  <p:childTnLst>
                                    <p:animEffect transition="out" filter="fade">
                                      <p:cBhvr>
                                        <p:cTn id="69" dur="500" tmFilter="0, 0; .2, .5; .8, .5; 1, 0"/>
                                        <p:tgtEl>
                                          <p:spTgt spid="5"/>
                                        </p:tgtEl>
                                      </p:cBhvr>
                                    </p:animEffect>
                                    <p:animScale>
                                      <p:cBhvr>
                                        <p:cTn id="70" dur="250" autoRev="1" fill="hold"/>
                                        <p:tgtEl>
                                          <p:spTgt spid="5"/>
                                        </p:tgtEl>
                                      </p:cBhvr>
                                      <p:by x="105000" y="105000"/>
                                    </p:animScale>
                                  </p:childTnLst>
                                </p:cTn>
                              </p:par>
                            </p:childTnLst>
                          </p:cTn>
                        </p:par>
                        <p:par>
                          <p:cTn id="71" fill="hold">
                            <p:stCondLst>
                              <p:cond delay="8100"/>
                            </p:stCondLst>
                            <p:childTnLst>
                              <p:par>
                                <p:cTn id="72" presetID="16" presetClass="entr" presetSubtype="21" fill="hold"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arn(inVertical)">
                                      <p:cBhvr>
                                        <p:cTn id="74" dur="500"/>
                                        <p:tgtEl>
                                          <p:spTgt spid="8"/>
                                        </p:tgtEl>
                                      </p:cBhvr>
                                    </p:animEffect>
                                  </p:childTnLst>
                                </p:cTn>
                              </p:par>
                            </p:childTnLst>
                          </p:cTn>
                        </p:par>
                        <p:par>
                          <p:cTn id="75" fill="hold">
                            <p:stCondLst>
                              <p:cond delay="8600"/>
                            </p:stCondLst>
                            <p:childTnLst>
                              <p:par>
                                <p:cTn id="76" presetID="9" presetClass="entr" presetSubtype="0"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dissolve">
                                      <p:cBhvr>
                                        <p:cTn id="78" dur="500"/>
                                        <p:tgtEl>
                                          <p:spTgt spid="7"/>
                                        </p:tgtEl>
                                      </p:cBhvr>
                                    </p:animEffect>
                                  </p:childTnLst>
                                </p:cTn>
                              </p:par>
                            </p:childTnLst>
                          </p:cTn>
                        </p:par>
                        <p:par>
                          <p:cTn id="79" fill="hold">
                            <p:stCondLst>
                              <p:cond delay="9100"/>
                            </p:stCondLst>
                            <p:childTnLst>
                              <p:par>
                                <p:cTn id="80" presetID="26" presetClass="emph" presetSubtype="0" fill="hold" nodeType="afterEffect">
                                  <p:stCondLst>
                                    <p:cond delay="0"/>
                                  </p:stCondLst>
                                  <p:childTnLst>
                                    <p:animEffect transition="out" filter="fade">
                                      <p:cBhvr>
                                        <p:cTn id="81" dur="500" tmFilter="0, 0; .2, .5; .8, .5; 1, 0"/>
                                        <p:tgtEl>
                                          <p:spTgt spid="7"/>
                                        </p:tgtEl>
                                      </p:cBhvr>
                                    </p:animEffect>
                                    <p:animScale>
                                      <p:cBhvr>
                                        <p:cTn id="8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p:bldP spid="16" grpId="0"/>
      <p:bldP spid="21"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p:cNvSpPr>
            <a:spLocks/>
          </p:cNvSpPr>
          <p:nvPr/>
        </p:nvSpPr>
        <p:spPr bwMode="auto">
          <a:xfrm>
            <a:off x="0" y="0"/>
            <a:ext cx="6962775" cy="6867525"/>
          </a:xfrm>
          <a:custGeom>
            <a:avLst/>
            <a:gdLst>
              <a:gd name="T0" fmla="*/ 2192 w 2192"/>
              <a:gd name="T1" fmla="*/ 1 h 2162"/>
              <a:gd name="T2" fmla="*/ 1427 w 2192"/>
              <a:gd name="T3" fmla="*/ 2161 h 2162"/>
              <a:gd name="T4" fmla="*/ 0 w 2192"/>
              <a:gd name="T5" fmla="*/ 2161 h 2162"/>
              <a:gd name="T6" fmla="*/ 0 w 2192"/>
              <a:gd name="T7" fmla="*/ 1 h 2162"/>
              <a:gd name="T8" fmla="*/ 2192 w 2192"/>
              <a:gd name="T9" fmla="*/ 1 h 2162"/>
            </a:gdLst>
            <a:ahLst/>
            <a:cxnLst>
              <a:cxn ang="0">
                <a:pos x="T0" y="T1"/>
              </a:cxn>
              <a:cxn ang="0">
                <a:pos x="T2" y="T3"/>
              </a:cxn>
              <a:cxn ang="0">
                <a:pos x="T4" y="T5"/>
              </a:cxn>
              <a:cxn ang="0">
                <a:pos x="T6" y="T7"/>
              </a:cxn>
              <a:cxn ang="0">
                <a:pos x="T8" y="T9"/>
              </a:cxn>
            </a:cxnLst>
            <a:rect l="0" t="0" r="r" b="b"/>
            <a:pathLst>
              <a:path w="2192" h="2162">
                <a:moveTo>
                  <a:pt x="2192" y="1"/>
                </a:moveTo>
                <a:cubicBezTo>
                  <a:pt x="1427" y="2161"/>
                  <a:pt x="1427" y="2161"/>
                  <a:pt x="1427" y="2161"/>
                </a:cubicBezTo>
                <a:cubicBezTo>
                  <a:pt x="892" y="2162"/>
                  <a:pt x="535" y="2159"/>
                  <a:pt x="0" y="2161"/>
                </a:cubicBezTo>
                <a:cubicBezTo>
                  <a:pt x="0" y="1"/>
                  <a:pt x="0" y="1"/>
                  <a:pt x="0" y="1"/>
                </a:cubicBezTo>
                <a:cubicBezTo>
                  <a:pt x="973" y="3"/>
                  <a:pt x="1219" y="0"/>
                  <a:pt x="2192" y="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Page Title"/>
          <p:cNvSpPr txBox="1"/>
          <p:nvPr/>
        </p:nvSpPr>
        <p:spPr>
          <a:xfrm>
            <a:off x="333361" y="1706173"/>
            <a:ext cx="5520386" cy="1692771"/>
          </a:xfrm>
          <a:prstGeom prst="rect">
            <a:avLst/>
          </a:prstGeom>
          <a:noFill/>
        </p:spPr>
        <p:txBody>
          <a:bodyPr wrap="square" rtlCol="0">
            <a:spAutoFit/>
          </a:bodyPr>
          <a:lstStyle/>
          <a:p>
            <a:pPr lvl="0" algn="ctr"/>
            <a:r>
              <a:rPr lang="en-US" sz="4000" dirty="0">
                <a:solidFill>
                  <a:srgbClr val="002060"/>
                </a:solidFill>
                <a:latin typeface="+mj-lt"/>
                <a:cs typeface="Times New Roman" panose="02020603050405020304" pitchFamily="18" charset="0"/>
              </a:rPr>
              <a:t>Jurisdictional Disputes </a:t>
            </a:r>
            <a:br>
              <a:rPr lang="en-US" sz="4000" dirty="0">
                <a:solidFill>
                  <a:srgbClr val="002060"/>
                </a:solidFill>
                <a:latin typeface="+mj-lt"/>
                <a:cs typeface="Times New Roman" panose="02020603050405020304" pitchFamily="18" charset="0"/>
              </a:rPr>
            </a:br>
            <a:r>
              <a:rPr lang="en-US" sz="2400" dirty="0">
                <a:solidFill>
                  <a:srgbClr val="002060"/>
                </a:solidFill>
                <a:latin typeface="+mj-lt"/>
                <a:cs typeface="Times New Roman" panose="02020603050405020304" pitchFamily="18" charset="0"/>
              </a:rPr>
              <a:t>National Maintenance Agreement</a:t>
            </a:r>
          </a:p>
          <a:p>
            <a:pPr lvl="0" algn="ctr"/>
            <a:r>
              <a:rPr lang="en-US" sz="4000" dirty="0">
                <a:solidFill>
                  <a:srgbClr val="002060"/>
                </a:solidFill>
                <a:latin typeface="+mj-lt"/>
                <a:cs typeface="Times New Roman" panose="02020603050405020304" pitchFamily="18" charset="0"/>
              </a:rPr>
              <a:t> N.M.A.</a:t>
            </a:r>
          </a:p>
        </p:txBody>
      </p:sp>
      <p:sp>
        <p:nvSpPr>
          <p:cNvPr id="12" name="Page Title"/>
          <p:cNvSpPr txBox="1"/>
          <p:nvPr/>
        </p:nvSpPr>
        <p:spPr>
          <a:xfrm>
            <a:off x="6636470" y="3645165"/>
            <a:ext cx="5428252" cy="830997"/>
          </a:xfrm>
          <a:prstGeom prst="rect">
            <a:avLst/>
          </a:prstGeom>
          <a:noFill/>
        </p:spPr>
        <p:txBody>
          <a:bodyPr wrap="square" rtlCol="0">
            <a:spAutoFit/>
          </a:bodyPr>
          <a:lstStyle/>
          <a:p>
            <a:r>
              <a:rPr lang="en-US" sz="2400" dirty="0">
                <a:latin typeface="Lato Light" panose="020F0302020204030203" pitchFamily="34" charset="0"/>
                <a:cs typeface="Times New Roman" panose="02020603050405020304" pitchFamily="18" charset="0"/>
              </a:rPr>
              <a:t>Who is stipulated to the N.M.A.</a:t>
            </a:r>
          </a:p>
          <a:p>
            <a:endParaRPr lang="en-US" sz="2400" dirty="0">
              <a:latin typeface="Lato Light" panose="020F0302020204030203" pitchFamily="34" charset="0"/>
              <a:cs typeface="Times New Roman" panose="02020603050405020304" pitchFamily="18" charset="0"/>
            </a:endParaRPr>
          </a:p>
        </p:txBody>
      </p:sp>
      <p:sp>
        <p:nvSpPr>
          <p:cNvPr id="10" name="Page Title"/>
          <p:cNvSpPr txBox="1"/>
          <p:nvPr/>
        </p:nvSpPr>
        <p:spPr>
          <a:xfrm>
            <a:off x="6636470" y="4919922"/>
            <a:ext cx="5428252" cy="1200329"/>
          </a:xfrm>
          <a:prstGeom prst="rect">
            <a:avLst/>
          </a:prstGeom>
          <a:noFill/>
        </p:spPr>
        <p:txBody>
          <a:bodyPr wrap="square" rtlCol="0">
            <a:spAutoFit/>
          </a:bodyPr>
          <a:lstStyle/>
          <a:p>
            <a:r>
              <a:rPr lang="en-US" sz="2400" dirty="0">
                <a:latin typeface="Lato Light" panose="020F0302020204030203" pitchFamily="34" charset="0"/>
                <a:cs typeface="Times New Roman" panose="02020603050405020304" pitchFamily="18" charset="0"/>
              </a:rPr>
              <a:t>Any and all Contractors and Unions working under this agreement.</a:t>
            </a:r>
          </a:p>
          <a:p>
            <a:endParaRPr lang="en-US" sz="2400" dirty="0">
              <a:latin typeface="Lato Light" panose="020F0302020204030203" pitchFamily="34"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2851" y="3599948"/>
            <a:ext cx="555169" cy="55516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687" y="4975665"/>
            <a:ext cx="751345" cy="7513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597" y="3739352"/>
            <a:ext cx="1987658" cy="1987658"/>
          </a:xfrm>
          <a:prstGeom prst="rect">
            <a:avLst/>
          </a:prstGeom>
        </p:spPr>
      </p:pic>
    </p:spTree>
    <p:extLst>
      <p:ext uri="{BB962C8B-B14F-4D97-AF65-F5344CB8AC3E}">
        <p14:creationId xmlns:p14="http://schemas.microsoft.com/office/powerpoint/2010/main" val="1110772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ppt_x</p:attrName>
                                        </p:attrNameLst>
                                      </p:cBhvr>
                                      <p:tavLst>
                                        <p:tav tm="0">
                                          <p:val>
                                            <p:strVal val="#ppt_x-#ppt_w/2"/>
                                          </p:val>
                                        </p:tav>
                                        <p:tav tm="100000">
                                          <p:val>
                                            <p:strVal val="#ppt_x"/>
                                          </p:val>
                                        </p:tav>
                                      </p:tavLst>
                                    </p:anim>
                                    <p:anim calcmode="lin" valueType="num">
                                      <p:cBhvr>
                                        <p:cTn id="8" dur="1250" fill="hold"/>
                                        <p:tgtEl>
                                          <p:spTgt spid="13"/>
                                        </p:tgtEl>
                                        <p:attrNameLst>
                                          <p:attrName>ppt_y</p:attrName>
                                        </p:attrNameLst>
                                      </p:cBhvr>
                                      <p:tavLst>
                                        <p:tav tm="0">
                                          <p:val>
                                            <p:strVal val="#ppt_y"/>
                                          </p:val>
                                        </p:tav>
                                        <p:tav tm="100000">
                                          <p:val>
                                            <p:strVal val="#ppt_y"/>
                                          </p:val>
                                        </p:tav>
                                      </p:tavLst>
                                    </p:anim>
                                    <p:anim calcmode="lin" valueType="num">
                                      <p:cBhvr>
                                        <p:cTn id="9" dur="1250" fill="hold"/>
                                        <p:tgtEl>
                                          <p:spTgt spid="13"/>
                                        </p:tgtEl>
                                        <p:attrNameLst>
                                          <p:attrName>ppt_w</p:attrName>
                                        </p:attrNameLst>
                                      </p:cBhvr>
                                      <p:tavLst>
                                        <p:tav tm="0">
                                          <p:val>
                                            <p:fltVal val="0"/>
                                          </p:val>
                                        </p:tav>
                                        <p:tav tm="100000">
                                          <p:val>
                                            <p:strVal val="#ppt_w"/>
                                          </p:val>
                                        </p:tav>
                                      </p:tavLst>
                                    </p:anim>
                                    <p:anim calcmode="lin" valueType="num">
                                      <p:cBhvr>
                                        <p:cTn id="10" dur="125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42"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par>
                          <p:cTn id="17" fill="hold">
                            <p:stCondLst>
                              <p:cond delay="3500"/>
                            </p:stCondLst>
                            <p:childTnLst>
                              <p:par>
                                <p:cTn id="18" presetID="2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16" presetClass="entr" presetSubtype="21" fill="hold" nodeType="with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50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12"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elcome Subtitle"/>
          <p:cNvSpPr txBox="1"/>
          <p:nvPr/>
        </p:nvSpPr>
        <p:spPr>
          <a:xfrm>
            <a:off x="2318994" y="5010245"/>
            <a:ext cx="1553801" cy="646331"/>
          </a:xfrm>
          <a:prstGeom prst="rect">
            <a:avLst/>
          </a:prstGeom>
          <a:noFill/>
        </p:spPr>
        <p:txBody>
          <a:bodyPr wrap="square" rtlCol="0">
            <a:spAutoFit/>
          </a:bodyPr>
          <a:lstStyle/>
          <a:p>
            <a:pPr lvl="0"/>
            <a:r>
              <a:rPr lang="en-US" sz="1200" kern="0" dirty="0">
                <a:solidFill>
                  <a:schemeClr val="tx2"/>
                </a:solidFill>
                <a:effectLst>
                  <a:outerShdw blurRad="50800" dist="38100" dir="2700000" algn="tl" rotWithShape="0">
                    <a:prstClr val="black">
                      <a:alpha val="40000"/>
                    </a:prstClr>
                  </a:outerShdw>
                </a:effectLst>
              </a:rPr>
              <a:t>Speak to the Contractor who was awarded the work.</a:t>
            </a:r>
          </a:p>
        </p:txBody>
      </p:sp>
      <p:sp>
        <p:nvSpPr>
          <p:cNvPr id="43" name="Oval 42"/>
          <p:cNvSpPr/>
          <p:nvPr/>
        </p:nvSpPr>
        <p:spPr>
          <a:xfrm>
            <a:off x="2432796" y="3186946"/>
            <a:ext cx="1440000" cy="1440000"/>
          </a:xfrm>
          <a:prstGeom prst="ellipse">
            <a:avLst/>
          </a:prstGeom>
          <a:no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49" name="Oval 48"/>
          <p:cNvSpPr/>
          <p:nvPr/>
        </p:nvSpPr>
        <p:spPr>
          <a:xfrm>
            <a:off x="4438831" y="3186946"/>
            <a:ext cx="1440000" cy="1440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50" name="Oval 49"/>
          <p:cNvSpPr/>
          <p:nvPr/>
        </p:nvSpPr>
        <p:spPr>
          <a:xfrm>
            <a:off x="6444866" y="3186946"/>
            <a:ext cx="1440000" cy="1440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51" name="Oval 50"/>
          <p:cNvSpPr/>
          <p:nvPr/>
        </p:nvSpPr>
        <p:spPr>
          <a:xfrm>
            <a:off x="8450900" y="3186946"/>
            <a:ext cx="1440000" cy="1440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47" name="Subtitle Text"/>
          <p:cNvSpPr txBox="1"/>
          <p:nvPr/>
        </p:nvSpPr>
        <p:spPr>
          <a:xfrm>
            <a:off x="3509011" y="2420623"/>
            <a:ext cx="5173979" cy="461665"/>
          </a:xfrm>
          <a:prstGeom prst="rect">
            <a:avLst/>
          </a:prstGeom>
          <a:noFill/>
        </p:spPr>
        <p:txBody>
          <a:bodyPr wrap="square" rtlCol="0">
            <a:spAutoFit/>
          </a:bodyPr>
          <a:lstStyle/>
          <a:p>
            <a:pPr algn="ctr"/>
            <a:r>
              <a:rPr lang="en-US" sz="2400" kern="0" dirty="0">
                <a:solidFill>
                  <a:srgbClr val="404040"/>
                </a:solidFill>
                <a:effectLst>
                  <a:outerShdw blurRad="50800" dist="38100" dir="2700000" algn="tl" rotWithShape="0">
                    <a:prstClr val="black">
                      <a:alpha val="40000"/>
                    </a:prstClr>
                  </a:outerShdw>
                </a:effectLst>
              </a:rPr>
              <a:t>- Try to resolve it at the Local Level -</a:t>
            </a:r>
            <a:r>
              <a:rPr kumimoji="0" lang="en-US" sz="2400" b="0" i="0" u="none" strike="noStrike" kern="0" cap="none" spc="0" normalizeH="0" baseline="0" noProof="0" dirty="0">
                <a:ln>
                  <a:noFill/>
                </a:ln>
                <a:solidFill>
                  <a:srgbClr val="404040"/>
                </a:solidFill>
                <a:effectLst>
                  <a:outerShdw blurRad="50800" dist="38100" dir="2700000" algn="tl" rotWithShape="0">
                    <a:prstClr val="black">
                      <a:alpha val="40000"/>
                    </a:prstClr>
                  </a:outerShdw>
                </a:effectLst>
                <a:uLnTx/>
                <a:uFillTx/>
              </a:rPr>
              <a:t> </a:t>
            </a:r>
          </a:p>
        </p:txBody>
      </p:sp>
      <p:sp>
        <p:nvSpPr>
          <p:cNvPr id="52" name="Page Title"/>
          <p:cNvSpPr txBox="1"/>
          <p:nvPr/>
        </p:nvSpPr>
        <p:spPr>
          <a:xfrm>
            <a:off x="970961" y="849173"/>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Jurisdictional Disputes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N.M.A.</a:t>
            </a:r>
          </a:p>
        </p:txBody>
      </p:sp>
      <p:sp>
        <p:nvSpPr>
          <p:cNvPr id="54" name="Welcome Subtitle"/>
          <p:cNvSpPr txBox="1"/>
          <p:nvPr/>
        </p:nvSpPr>
        <p:spPr>
          <a:xfrm>
            <a:off x="4372594" y="4991547"/>
            <a:ext cx="1553801" cy="646331"/>
          </a:xfrm>
          <a:prstGeom prst="rect">
            <a:avLst/>
          </a:prstGeom>
          <a:noFill/>
        </p:spPr>
        <p:txBody>
          <a:bodyPr wrap="square" rtlCol="0">
            <a:spAutoFit/>
          </a:bodyPr>
          <a:lstStyle/>
          <a:p>
            <a:pPr lvl="0"/>
            <a:r>
              <a:rPr lang="en-US" sz="1200" kern="0" dirty="0">
                <a:solidFill>
                  <a:schemeClr val="tx2"/>
                </a:solidFill>
                <a:effectLst>
                  <a:outerShdw blurRad="50800" dist="38100" dir="2700000" algn="tl" rotWithShape="0">
                    <a:prstClr val="black">
                      <a:alpha val="40000"/>
                    </a:prstClr>
                  </a:outerShdw>
                </a:effectLst>
              </a:rPr>
              <a:t>Speak to the other Craft Representative.</a:t>
            </a:r>
          </a:p>
        </p:txBody>
      </p:sp>
      <p:sp>
        <p:nvSpPr>
          <p:cNvPr id="55" name="Welcome Subtitle"/>
          <p:cNvSpPr txBox="1"/>
          <p:nvPr/>
        </p:nvSpPr>
        <p:spPr>
          <a:xfrm>
            <a:off x="6482574" y="5010244"/>
            <a:ext cx="1553801" cy="1015663"/>
          </a:xfrm>
          <a:prstGeom prst="rect">
            <a:avLst/>
          </a:prstGeom>
          <a:noFill/>
        </p:spPr>
        <p:txBody>
          <a:bodyPr wrap="square" rtlCol="0">
            <a:spAutoFit/>
          </a:bodyPr>
          <a:lstStyle/>
          <a:p>
            <a:r>
              <a:rPr lang="en-US" sz="1200" kern="0" dirty="0">
                <a:solidFill>
                  <a:schemeClr val="tx2"/>
                </a:solidFill>
                <a:effectLst>
                  <a:outerShdw blurRad="50800" dist="38100" dir="2700000" algn="tl" rotWithShape="0">
                    <a:prstClr val="black">
                      <a:alpha val="40000"/>
                    </a:prstClr>
                  </a:outerShdw>
                </a:effectLst>
              </a:rPr>
              <a:t>Document all Communication with date, time, location, and who you spoke with.</a:t>
            </a:r>
          </a:p>
        </p:txBody>
      </p:sp>
      <p:sp>
        <p:nvSpPr>
          <p:cNvPr id="56" name="Welcome Subtitle"/>
          <p:cNvSpPr txBox="1"/>
          <p:nvPr/>
        </p:nvSpPr>
        <p:spPr>
          <a:xfrm>
            <a:off x="8449512" y="4993877"/>
            <a:ext cx="1553801" cy="830997"/>
          </a:xfrm>
          <a:prstGeom prst="rect">
            <a:avLst/>
          </a:prstGeom>
          <a:noFill/>
        </p:spPr>
        <p:txBody>
          <a:bodyPr wrap="square" rtlCol="0">
            <a:spAutoFit/>
          </a:bodyPr>
          <a:lstStyle/>
          <a:p>
            <a:r>
              <a:rPr lang="en-US" sz="1200" kern="0" dirty="0">
                <a:solidFill>
                  <a:schemeClr val="tx2"/>
                </a:solidFill>
                <a:effectLst>
                  <a:outerShdw blurRad="50800" dist="38100" dir="2700000" algn="tl" rotWithShape="0">
                    <a:prstClr val="black">
                      <a:alpha val="40000"/>
                    </a:prstClr>
                  </a:outerShdw>
                </a:effectLst>
              </a:rPr>
              <a:t>These steps need to be done as soon as you are aware of the dispute.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5716" y="3473123"/>
            <a:ext cx="934160" cy="9341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482" y="3397126"/>
            <a:ext cx="996023" cy="9960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136" y="3477969"/>
            <a:ext cx="943165" cy="9431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2990" y="3397126"/>
            <a:ext cx="986845" cy="986845"/>
          </a:xfrm>
          <a:prstGeom prst="rect">
            <a:avLst/>
          </a:prstGeom>
        </p:spPr>
      </p:pic>
    </p:spTree>
    <p:extLst>
      <p:ext uri="{BB962C8B-B14F-4D97-AF65-F5344CB8AC3E}">
        <p14:creationId xmlns:p14="http://schemas.microsoft.com/office/powerpoint/2010/main" val="2814180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1000"/>
                                        <p:tgtEl>
                                          <p:spTgt spid="43"/>
                                        </p:tgtEl>
                                      </p:cBhvr>
                                    </p:animEffect>
                                  </p:childTnLst>
                                </p:cTn>
                              </p:par>
                            </p:childTnLst>
                          </p:cTn>
                        </p:par>
                        <p:par>
                          <p:cTn id="20" fill="hold">
                            <p:stCondLst>
                              <p:cond delay="3000"/>
                            </p:stCondLst>
                            <p:childTnLst>
                              <p:par>
                                <p:cTn id="21" presetID="1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ppt_y</p:attrName>
                                        </p:attrNameLst>
                                      </p:cBhvr>
                                      <p:tavLst>
                                        <p:tav tm="0">
                                          <p:val>
                                            <p:strVal val="#ppt_y+#ppt_h*1.125000"/>
                                          </p:val>
                                        </p:tav>
                                        <p:tav tm="100000">
                                          <p:val>
                                            <p:strVal val="#ppt_y"/>
                                          </p:val>
                                        </p:tav>
                                      </p:tavLst>
                                    </p:anim>
                                    <p:animEffect transition="in" filter="wipe(up)">
                                      <p:cBhvr>
                                        <p:cTn id="24" dur="500"/>
                                        <p:tgtEl>
                                          <p:spTgt spid="2"/>
                                        </p:tgtEl>
                                      </p:cBhvr>
                                    </p:animEffect>
                                  </p:childTnLst>
                                </p:cTn>
                              </p:par>
                            </p:childTnLst>
                          </p:cTn>
                        </p:par>
                        <p:par>
                          <p:cTn id="25" fill="hold">
                            <p:stCondLst>
                              <p:cond delay="3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1000"/>
                                        <p:tgtEl>
                                          <p:spTgt spid="49"/>
                                        </p:tgtEl>
                                      </p:cBhvr>
                                    </p:animEffect>
                                  </p:childTnLst>
                                </p:cTn>
                              </p:par>
                              <p:par>
                                <p:cTn id="36" presetID="1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p:tgtEl>
                                          <p:spTgt spid="5"/>
                                        </p:tgtEl>
                                        <p:attrNameLst>
                                          <p:attrName>ppt_y</p:attrName>
                                        </p:attrNameLst>
                                      </p:cBhvr>
                                      <p:tavLst>
                                        <p:tav tm="0">
                                          <p:val>
                                            <p:strVal val="#ppt_y+#ppt_h*1.125000"/>
                                          </p:val>
                                        </p:tav>
                                        <p:tav tm="100000">
                                          <p:val>
                                            <p:strVal val="#ppt_y"/>
                                          </p:val>
                                        </p:tav>
                                      </p:tavLst>
                                    </p:anim>
                                    <p:animEffect transition="in" filter="wipe(up)">
                                      <p:cBhvr>
                                        <p:cTn id="39" dur="500"/>
                                        <p:tgtEl>
                                          <p:spTgt spid="5"/>
                                        </p:tgtEl>
                                      </p:cBhvr>
                                    </p:animEffec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1000"/>
                                        <p:tgtEl>
                                          <p:spTgt spid="54"/>
                                        </p:tgtEl>
                                      </p:cBhvr>
                                    </p:animEffect>
                                    <p:anim calcmode="lin" valueType="num">
                                      <p:cBhvr>
                                        <p:cTn id="44" dur="1000" fill="hold"/>
                                        <p:tgtEl>
                                          <p:spTgt spid="54"/>
                                        </p:tgtEl>
                                        <p:attrNameLst>
                                          <p:attrName>ppt_x</p:attrName>
                                        </p:attrNameLst>
                                      </p:cBhvr>
                                      <p:tavLst>
                                        <p:tav tm="0">
                                          <p:val>
                                            <p:strVal val="#ppt_x"/>
                                          </p:val>
                                        </p:tav>
                                        <p:tav tm="100000">
                                          <p:val>
                                            <p:strVal val="#ppt_x"/>
                                          </p:val>
                                        </p:tav>
                                      </p:tavLst>
                                    </p:anim>
                                    <p:anim calcmode="lin" valueType="num">
                                      <p:cBhvr>
                                        <p:cTn id="4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barn(inVertical)">
                                      <p:cBhvr>
                                        <p:cTn id="50" dur="1000"/>
                                        <p:tgtEl>
                                          <p:spTgt spid="50"/>
                                        </p:tgtEl>
                                      </p:cBhvr>
                                    </p:animEffect>
                                  </p:childTnLst>
                                </p:cTn>
                              </p:par>
                              <p:par>
                                <p:cTn id="51" presetID="12" presetClass="entr" presetSubtype="4"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p:tgtEl>
                                          <p:spTgt spid="6"/>
                                        </p:tgtEl>
                                        <p:attrNameLst>
                                          <p:attrName>ppt_y</p:attrName>
                                        </p:attrNameLst>
                                      </p:cBhvr>
                                      <p:tavLst>
                                        <p:tav tm="0">
                                          <p:val>
                                            <p:strVal val="#ppt_y+#ppt_h*1.125000"/>
                                          </p:val>
                                        </p:tav>
                                        <p:tav tm="100000">
                                          <p:val>
                                            <p:strVal val="#ppt_y"/>
                                          </p:val>
                                        </p:tav>
                                      </p:tavLst>
                                    </p:anim>
                                    <p:animEffect transition="in" filter="wipe(up)">
                                      <p:cBhvr>
                                        <p:cTn id="54" dur="500"/>
                                        <p:tgtEl>
                                          <p:spTgt spid="6"/>
                                        </p:tgtEl>
                                      </p:cBhvr>
                                    </p:animEffec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1000"/>
                                        <p:tgtEl>
                                          <p:spTgt spid="55"/>
                                        </p:tgtEl>
                                      </p:cBhvr>
                                    </p:animEffect>
                                    <p:anim calcmode="lin" valueType="num">
                                      <p:cBhvr>
                                        <p:cTn id="59" dur="1000" fill="hold"/>
                                        <p:tgtEl>
                                          <p:spTgt spid="55"/>
                                        </p:tgtEl>
                                        <p:attrNameLst>
                                          <p:attrName>ppt_x</p:attrName>
                                        </p:attrNameLst>
                                      </p:cBhvr>
                                      <p:tavLst>
                                        <p:tav tm="0">
                                          <p:val>
                                            <p:strVal val="#ppt_x"/>
                                          </p:val>
                                        </p:tav>
                                        <p:tav tm="100000">
                                          <p:val>
                                            <p:strVal val="#ppt_x"/>
                                          </p:val>
                                        </p:tav>
                                      </p:tavLst>
                                    </p:anim>
                                    <p:anim calcmode="lin" valueType="num">
                                      <p:cBhvr>
                                        <p:cTn id="6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barn(inVertical)">
                                      <p:cBhvr>
                                        <p:cTn id="65" dur="1000"/>
                                        <p:tgtEl>
                                          <p:spTgt spid="51"/>
                                        </p:tgtEl>
                                      </p:cBhvr>
                                    </p:animEffect>
                                  </p:childTnLst>
                                </p:cTn>
                              </p:par>
                              <p:par>
                                <p:cTn id="66" presetID="12" presetClass="entr" presetSubtype="4"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500"/>
                                        <p:tgtEl>
                                          <p:spTgt spid="7"/>
                                        </p:tgtEl>
                                        <p:attrNameLst>
                                          <p:attrName>ppt_y</p:attrName>
                                        </p:attrNameLst>
                                      </p:cBhvr>
                                      <p:tavLst>
                                        <p:tav tm="0">
                                          <p:val>
                                            <p:strVal val="#ppt_y+#ppt_h*1.125000"/>
                                          </p:val>
                                        </p:tav>
                                        <p:tav tm="100000">
                                          <p:val>
                                            <p:strVal val="#ppt_y"/>
                                          </p:val>
                                        </p:tav>
                                      </p:tavLst>
                                    </p:anim>
                                    <p:animEffect transition="in" filter="wipe(up)">
                                      <p:cBhvr>
                                        <p:cTn id="69" dur="500"/>
                                        <p:tgtEl>
                                          <p:spTgt spid="7"/>
                                        </p:tgtEl>
                                      </p:cBhvr>
                                    </p:animEffect>
                                  </p:childTnLst>
                                </p:cTn>
                              </p:par>
                            </p:childTnLst>
                          </p:cTn>
                        </p:par>
                        <p:par>
                          <p:cTn id="70" fill="hold">
                            <p:stCondLst>
                              <p:cond delay="1000"/>
                            </p:stCondLst>
                            <p:childTnLst>
                              <p:par>
                                <p:cTn id="71" presetID="42" presetClass="entr" presetSubtype="0"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anim calcmode="lin" valueType="num">
                                      <p:cBhvr>
                                        <p:cTn id="74" dur="1000" fill="hold"/>
                                        <p:tgtEl>
                                          <p:spTgt spid="56"/>
                                        </p:tgtEl>
                                        <p:attrNameLst>
                                          <p:attrName>ppt_x</p:attrName>
                                        </p:attrNameLst>
                                      </p:cBhvr>
                                      <p:tavLst>
                                        <p:tav tm="0">
                                          <p:val>
                                            <p:strVal val="#ppt_x"/>
                                          </p:val>
                                        </p:tav>
                                        <p:tav tm="100000">
                                          <p:val>
                                            <p:strVal val="#ppt_x"/>
                                          </p:val>
                                        </p:tav>
                                      </p:tavLst>
                                    </p:anim>
                                    <p:anim calcmode="lin" valueType="num">
                                      <p:cBhvr>
                                        <p:cTn id="7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3" grpId="0" animBg="1"/>
      <p:bldP spid="49" grpId="0" animBg="1"/>
      <p:bldP spid="50" grpId="0" animBg="1"/>
      <p:bldP spid="51" grpId="0" animBg="1"/>
      <p:bldP spid="47" grpId="0"/>
      <p:bldP spid="52" grpId="0"/>
      <p:bldP spid="54" grpId="0"/>
      <p:bldP spid="55" grpId="0"/>
      <p:bldP spid="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
          <p:cNvSpPr/>
          <p:nvPr/>
        </p:nvSpPr>
        <p:spPr>
          <a:xfrm>
            <a:off x="1760056" y="2898200"/>
            <a:ext cx="1960337" cy="3146665"/>
          </a:xfrm>
          <a:prstGeom prst="round2DiagRect">
            <a:avLst>
              <a:gd name="adj1" fmla="val 34888"/>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Number"/>
          <p:cNvSpPr>
            <a:spLocks noChangeArrowheads="1"/>
          </p:cNvSpPr>
          <p:nvPr/>
        </p:nvSpPr>
        <p:spPr bwMode="auto">
          <a:xfrm>
            <a:off x="2976391" y="3054918"/>
            <a:ext cx="59631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3F3F3"/>
                </a:solidFill>
                <a:effectLst/>
                <a:uLnTx/>
                <a:uFillTx/>
                <a:latin typeface="Lato Black" panose="020F0A02020204030203" pitchFamily="34" charset="0"/>
              </a:rPr>
              <a:t>01</a:t>
            </a:r>
            <a:endParaRPr kumimoji="0" lang="en-US" altLang="en-US" sz="4000" b="0" i="0" u="none" strike="noStrike" kern="0" cap="none" spc="0" normalizeH="0" baseline="0" noProof="0" dirty="0">
              <a:ln>
                <a:noFill/>
              </a:ln>
              <a:solidFill>
                <a:schemeClr val="tx1"/>
              </a:solidFill>
              <a:effectLst/>
              <a:uLnTx/>
              <a:uFillTx/>
              <a:latin typeface="Lato Black" panose="020F0A02020204030203" pitchFamily="34" charset="0"/>
            </a:endParaRPr>
          </a:p>
        </p:txBody>
      </p:sp>
      <p:sp>
        <p:nvSpPr>
          <p:cNvPr id="3" name="Icon"/>
          <p:cNvSpPr/>
          <p:nvPr/>
        </p:nvSpPr>
        <p:spPr>
          <a:xfrm>
            <a:off x="3728381" y="3084596"/>
            <a:ext cx="716946" cy="5436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56" name="Title"/>
          <p:cNvSpPr txBox="1"/>
          <p:nvPr/>
        </p:nvSpPr>
        <p:spPr>
          <a:xfrm>
            <a:off x="5069289" y="3605163"/>
            <a:ext cx="118135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assign</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57" name="Subtitle Text"/>
          <p:cNvSpPr txBox="1"/>
          <p:nvPr/>
        </p:nvSpPr>
        <p:spPr>
          <a:xfrm>
            <a:off x="1815584" y="3912940"/>
            <a:ext cx="1800000" cy="1754326"/>
          </a:xfrm>
          <a:prstGeom prst="rect">
            <a:avLst/>
          </a:prstGeom>
          <a:noFill/>
        </p:spPr>
        <p:txBody>
          <a:bodyPr wrap="square" rtlCol="0">
            <a:spAutoFit/>
          </a:bodyPr>
          <a:lstStyle/>
          <a:p>
            <a:r>
              <a:rPr lang="en-US" sz="1200" kern="0" spc="300" dirty="0">
                <a:solidFill>
                  <a:schemeClr val="tx2"/>
                </a:solidFill>
                <a:effectLst>
                  <a:outerShdw blurRad="50800" dist="38100" dir="2700000" algn="tl" rotWithShape="0">
                    <a:prstClr val="black">
                      <a:alpha val="40000"/>
                    </a:prstClr>
                  </a:outerShdw>
                </a:effectLst>
              </a:rPr>
              <a:t>A party challenging the assignment shall notify all affected parties / Unions – Int. J. D. &amp; Int. V.P. / Employer.</a:t>
            </a:r>
          </a:p>
        </p:txBody>
      </p:sp>
      <p:sp>
        <p:nvSpPr>
          <p:cNvPr id="76" name="Diagram"/>
          <p:cNvSpPr/>
          <p:nvPr/>
        </p:nvSpPr>
        <p:spPr>
          <a:xfrm>
            <a:off x="5051800" y="2898200"/>
            <a:ext cx="1960337" cy="3146665"/>
          </a:xfrm>
          <a:prstGeom prst="round2DiagRect">
            <a:avLst>
              <a:gd name="adj1" fmla="val 34888"/>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Number"/>
          <p:cNvSpPr>
            <a:spLocks noChangeArrowheads="1"/>
          </p:cNvSpPr>
          <p:nvPr/>
        </p:nvSpPr>
        <p:spPr bwMode="auto">
          <a:xfrm>
            <a:off x="6268135" y="3054918"/>
            <a:ext cx="59631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3F3F3"/>
                </a:solidFill>
                <a:effectLst/>
                <a:uLnTx/>
                <a:uFillTx/>
                <a:latin typeface="Lato Black" panose="020F0A02020204030203" pitchFamily="34" charset="0"/>
              </a:rPr>
              <a:t>02</a:t>
            </a:r>
            <a:endParaRPr kumimoji="0" lang="en-US" altLang="en-US" sz="4000" b="0" i="0" u="none" strike="noStrike" kern="0" cap="none" spc="0" normalizeH="0" baseline="0" noProof="0" dirty="0">
              <a:ln>
                <a:noFill/>
              </a:ln>
              <a:solidFill>
                <a:schemeClr val="tx1"/>
              </a:solidFill>
              <a:effectLst/>
              <a:uLnTx/>
              <a:uFillTx/>
              <a:latin typeface="Lato Black" panose="020F0A02020204030203" pitchFamily="34" charset="0"/>
            </a:endParaRPr>
          </a:p>
        </p:txBody>
      </p:sp>
      <p:sp>
        <p:nvSpPr>
          <p:cNvPr id="78" name="Icon"/>
          <p:cNvSpPr/>
          <p:nvPr/>
        </p:nvSpPr>
        <p:spPr>
          <a:xfrm>
            <a:off x="7020125" y="3084596"/>
            <a:ext cx="716946" cy="5436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79" name="Title"/>
          <p:cNvSpPr txBox="1"/>
          <p:nvPr/>
        </p:nvSpPr>
        <p:spPr>
          <a:xfrm>
            <a:off x="1777122" y="3673300"/>
            <a:ext cx="1777674"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Notification</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80" name="Subtitle Text"/>
          <p:cNvSpPr txBox="1"/>
          <p:nvPr/>
        </p:nvSpPr>
        <p:spPr>
          <a:xfrm>
            <a:off x="5107328" y="3912940"/>
            <a:ext cx="1800000" cy="646331"/>
          </a:xfrm>
          <a:prstGeom prst="rect">
            <a:avLst/>
          </a:prstGeom>
          <a:noFill/>
        </p:spPr>
        <p:txBody>
          <a:bodyPr wrap="square" rtlCol="0">
            <a:spAutoFit/>
          </a:bodyPr>
          <a:lstStyle/>
          <a:p>
            <a:r>
              <a:rPr lang="en-US" sz="1200" kern="0" spc="300" dirty="0">
                <a:solidFill>
                  <a:schemeClr val="tx2"/>
                </a:solidFill>
                <a:effectLst>
                  <a:outerShdw blurRad="50800" dist="38100" dir="2700000" algn="tl" rotWithShape="0">
                    <a:prstClr val="black">
                      <a:alpha val="40000"/>
                    </a:prstClr>
                  </a:outerShdw>
                </a:effectLst>
              </a:rPr>
              <a:t>Int. V.P. will be assigned to the dispute.</a:t>
            </a:r>
            <a:endParaRPr kumimoji="0" lang="en-US" sz="1200" b="0" i="0" u="none" strike="noStrike" kern="0" cap="none" spc="30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82" name="Diagram"/>
          <p:cNvSpPr/>
          <p:nvPr/>
        </p:nvSpPr>
        <p:spPr>
          <a:xfrm>
            <a:off x="8415877" y="2898200"/>
            <a:ext cx="1960337" cy="3146665"/>
          </a:xfrm>
          <a:prstGeom prst="round2DiagRect">
            <a:avLst>
              <a:gd name="adj1" fmla="val 34888"/>
              <a:gd name="adj2" fmla="val 0"/>
            </a:avLst>
          </a:prstGeom>
          <a:gradFill>
            <a:gsLst>
              <a:gs pos="51000">
                <a:srgbClr val="DFDF13">
                  <a:alpha val="0"/>
                </a:srgbClr>
              </a:gs>
              <a:gs pos="0">
                <a:srgbClr val="DFDF13">
                  <a:alpha val="9000"/>
                </a:srgbClr>
              </a:gs>
            </a:gsLst>
            <a:lin ang="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Number"/>
          <p:cNvSpPr>
            <a:spLocks noChangeArrowheads="1"/>
          </p:cNvSpPr>
          <p:nvPr/>
        </p:nvSpPr>
        <p:spPr bwMode="auto">
          <a:xfrm>
            <a:off x="9632212" y="3054918"/>
            <a:ext cx="59631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C000"/>
                </a:solidFill>
                <a:effectLst/>
                <a:uLnTx/>
                <a:uFillTx/>
                <a:latin typeface="Lato Black" panose="020F0A02020204030203" pitchFamily="34" charset="0"/>
              </a:rPr>
              <a:t>03</a:t>
            </a:r>
            <a:endParaRPr kumimoji="0" lang="en-US" altLang="en-US" sz="4000" b="0" i="0" u="none" strike="noStrike" kern="0" cap="none" spc="0" normalizeH="0" baseline="0" noProof="0" dirty="0">
              <a:ln>
                <a:noFill/>
              </a:ln>
              <a:solidFill>
                <a:srgbClr val="FFC000"/>
              </a:solidFill>
              <a:effectLst/>
              <a:uLnTx/>
              <a:uFillTx/>
              <a:latin typeface="Lato Black" panose="020F0A02020204030203" pitchFamily="34" charset="0"/>
            </a:endParaRPr>
          </a:p>
        </p:txBody>
      </p:sp>
      <p:sp>
        <p:nvSpPr>
          <p:cNvPr id="84" name="Icon"/>
          <p:cNvSpPr/>
          <p:nvPr/>
        </p:nvSpPr>
        <p:spPr>
          <a:xfrm>
            <a:off x="10384202" y="3084596"/>
            <a:ext cx="716946" cy="54367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accent1"/>
              </a:solidFill>
              <a:effectLst/>
              <a:uLnTx/>
              <a:uFillTx/>
            </a:endParaRPr>
          </a:p>
        </p:txBody>
      </p:sp>
      <p:sp>
        <p:nvSpPr>
          <p:cNvPr id="85" name="Title"/>
          <p:cNvSpPr txBox="1"/>
          <p:nvPr/>
        </p:nvSpPr>
        <p:spPr>
          <a:xfrm>
            <a:off x="8323524" y="3650688"/>
            <a:ext cx="223968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documentation</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86" name="Subtitle Text"/>
          <p:cNvSpPr txBox="1"/>
          <p:nvPr/>
        </p:nvSpPr>
        <p:spPr>
          <a:xfrm>
            <a:off x="8471405" y="3912940"/>
            <a:ext cx="1800000" cy="830997"/>
          </a:xfrm>
          <a:prstGeom prst="rect">
            <a:avLst/>
          </a:prstGeom>
          <a:noFill/>
        </p:spPr>
        <p:txBody>
          <a:bodyPr wrap="square" rtlCol="0">
            <a:spAutoFit/>
          </a:bodyPr>
          <a:lstStyle/>
          <a:p>
            <a:r>
              <a:rPr lang="en-US" sz="1200" kern="0" spc="300" dirty="0">
                <a:solidFill>
                  <a:schemeClr val="tx2"/>
                </a:solidFill>
                <a:effectLst>
                  <a:outerShdw blurRad="50800" dist="38100" dir="2700000" algn="tl" rotWithShape="0">
                    <a:prstClr val="black">
                      <a:alpha val="40000"/>
                    </a:prstClr>
                  </a:outerShdw>
                </a:effectLst>
              </a:rPr>
              <a:t>Provide any and all documentation to the J.D.</a:t>
            </a:r>
            <a:endParaRPr kumimoji="0" lang="en-US" sz="1200" b="0" i="0" u="none" strike="noStrike" kern="0" cap="none" spc="30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025" y="3173469"/>
            <a:ext cx="365926" cy="36592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387" y="3222052"/>
            <a:ext cx="365926" cy="3659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3206" y="3173469"/>
            <a:ext cx="390740" cy="390740"/>
          </a:xfrm>
          <a:prstGeom prst="rect">
            <a:avLst/>
          </a:prstGeom>
        </p:spPr>
      </p:pic>
      <p:sp>
        <p:nvSpPr>
          <p:cNvPr id="30" name="Page Title"/>
          <p:cNvSpPr txBox="1"/>
          <p:nvPr/>
        </p:nvSpPr>
        <p:spPr>
          <a:xfrm>
            <a:off x="970961" y="811465"/>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Jurisdictional Disputes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 - N.M.A. -</a:t>
            </a:r>
          </a:p>
        </p:txBody>
      </p:sp>
    </p:spTree>
    <p:extLst>
      <p:ext uri="{BB962C8B-B14F-4D97-AF65-F5344CB8AC3E}">
        <p14:creationId xmlns:p14="http://schemas.microsoft.com/office/powerpoint/2010/main" val="4207905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 calcmode="lin" valueType="num">
                                      <p:cBhvr additive="base">
                                        <p:cTn id="34" dur="750" fill="hold"/>
                                        <p:tgtEl>
                                          <p:spTgt spid="79"/>
                                        </p:tgtEl>
                                        <p:attrNameLst>
                                          <p:attrName>ppt_x</p:attrName>
                                        </p:attrNameLst>
                                      </p:cBhvr>
                                      <p:tavLst>
                                        <p:tav tm="0">
                                          <p:val>
                                            <p:strVal val="#ppt_x"/>
                                          </p:val>
                                        </p:tav>
                                        <p:tav tm="100000">
                                          <p:val>
                                            <p:strVal val="#ppt_x"/>
                                          </p:val>
                                        </p:tav>
                                      </p:tavLst>
                                    </p:anim>
                                    <p:anim calcmode="lin" valueType="num">
                                      <p:cBhvr additive="base">
                                        <p:cTn id="35" dur="750" fill="hold"/>
                                        <p:tgtEl>
                                          <p:spTgt spid="7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750" fill="hold"/>
                                        <p:tgtEl>
                                          <p:spTgt spid="57"/>
                                        </p:tgtEl>
                                        <p:attrNameLst>
                                          <p:attrName>ppt_x</p:attrName>
                                        </p:attrNameLst>
                                      </p:cBhvr>
                                      <p:tavLst>
                                        <p:tav tm="0">
                                          <p:val>
                                            <p:strVal val="#ppt_x"/>
                                          </p:val>
                                        </p:tav>
                                        <p:tav tm="100000">
                                          <p:val>
                                            <p:strVal val="#ppt_x"/>
                                          </p:val>
                                        </p:tav>
                                      </p:tavLst>
                                    </p:anim>
                                    <p:anim calcmode="lin" valueType="num">
                                      <p:cBhvr additive="base">
                                        <p:cTn id="39"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strips(downLeft)">
                                      <p:cBhvr>
                                        <p:cTn id="44" dur="500"/>
                                        <p:tgtEl>
                                          <p:spTgt spid="76"/>
                                        </p:tgtEl>
                                      </p:cBhvr>
                                    </p:animEffect>
                                  </p:childTnLst>
                                </p:cTn>
                              </p:par>
                              <p:par>
                                <p:cTn id="45" presetID="37"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900" decel="100000" fill="hold"/>
                                        <p:tgtEl>
                                          <p:spTgt spid="7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900" decel="100000" fill="hold"/>
                                        <p:tgtEl>
                                          <p:spTgt spid="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1000"/>
                                        <p:tgtEl>
                                          <p:spTgt spid="77"/>
                                        </p:tgtEl>
                                      </p:cBhvr>
                                    </p:animEffect>
                                    <p:anim calcmode="lin" valueType="num">
                                      <p:cBhvr>
                                        <p:cTn id="60" dur="1000" fill="hold"/>
                                        <p:tgtEl>
                                          <p:spTgt spid="77"/>
                                        </p:tgtEl>
                                        <p:attrNameLst>
                                          <p:attrName>ppt_x</p:attrName>
                                        </p:attrNameLst>
                                      </p:cBhvr>
                                      <p:tavLst>
                                        <p:tav tm="0">
                                          <p:val>
                                            <p:strVal val="#ppt_x"/>
                                          </p:val>
                                        </p:tav>
                                        <p:tav tm="100000">
                                          <p:val>
                                            <p:strVal val="#ppt_x"/>
                                          </p:val>
                                        </p:tav>
                                      </p:tavLst>
                                    </p:anim>
                                    <p:anim calcmode="lin" valueType="num">
                                      <p:cBhvr>
                                        <p:cTn id="61" dur="1000" fill="hold"/>
                                        <p:tgtEl>
                                          <p:spTgt spid="77"/>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additive="base">
                                        <p:cTn id="64" dur="750" fill="hold"/>
                                        <p:tgtEl>
                                          <p:spTgt spid="56"/>
                                        </p:tgtEl>
                                        <p:attrNameLst>
                                          <p:attrName>ppt_x</p:attrName>
                                        </p:attrNameLst>
                                      </p:cBhvr>
                                      <p:tavLst>
                                        <p:tav tm="0">
                                          <p:val>
                                            <p:strVal val="#ppt_x"/>
                                          </p:val>
                                        </p:tav>
                                        <p:tav tm="100000">
                                          <p:val>
                                            <p:strVal val="#ppt_x"/>
                                          </p:val>
                                        </p:tav>
                                      </p:tavLst>
                                    </p:anim>
                                    <p:anim calcmode="lin" valueType="num">
                                      <p:cBhvr additive="base">
                                        <p:cTn id="65" dur="750" fill="hold"/>
                                        <p:tgtEl>
                                          <p:spTgt spid="5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additive="base">
                                        <p:cTn id="68" dur="750" fill="hold"/>
                                        <p:tgtEl>
                                          <p:spTgt spid="80"/>
                                        </p:tgtEl>
                                        <p:attrNameLst>
                                          <p:attrName>ppt_x</p:attrName>
                                        </p:attrNameLst>
                                      </p:cBhvr>
                                      <p:tavLst>
                                        <p:tav tm="0">
                                          <p:val>
                                            <p:strVal val="#ppt_x"/>
                                          </p:val>
                                        </p:tav>
                                        <p:tav tm="100000">
                                          <p:val>
                                            <p:strVal val="#ppt_x"/>
                                          </p:val>
                                        </p:tav>
                                      </p:tavLst>
                                    </p:anim>
                                    <p:anim calcmode="lin" valueType="num">
                                      <p:cBhvr additive="base">
                                        <p:cTn id="69"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grpId="0" nodeType="click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strips(downLeft)">
                                      <p:cBhvr>
                                        <p:cTn id="74" dur="500"/>
                                        <p:tgtEl>
                                          <p:spTgt spid="82"/>
                                        </p:tgtEl>
                                      </p:cBhvr>
                                    </p:animEffect>
                                  </p:childTnLst>
                                </p:cTn>
                              </p:par>
                              <p:par>
                                <p:cTn id="75" presetID="37" presetClass="entr" presetSubtype="0" fill="hold" grpId="0" nodeType="with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1000"/>
                                        <p:tgtEl>
                                          <p:spTgt spid="84"/>
                                        </p:tgtEl>
                                      </p:cBhvr>
                                    </p:animEffect>
                                    <p:anim calcmode="lin" valueType="num">
                                      <p:cBhvr>
                                        <p:cTn id="78" dur="1000" fill="hold"/>
                                        <p:tgtEl>
                                          <p:spTgt spid="84"/>
                                        </p:tgtEl>
                                        <p:attrNameLst>
                                          <p:attrName>ppt_x</p:attrName>
                                        </p:attrNameLst>
                                      </p:cBhvr>
                                      <p:tavLst>
                                        <p:tav tm="0">
                                          <p:val>
                                            <p:strVal val="#ppt_x"/>
                                          </p:val>
                                        </p:tav>
                                        <p:tav tm="100000">
                                          <p:val>
                                            <p:strVal val="#ppt_x"/>
                                          </p:val>
                                        </p:tav>
                                      </p:tavLst>
                                    </p:anim>
                                    <p:anim calcmode="lin" valueType="num">
                                      <p:cBhvr>
                                        <p:cTn id="79" dur="900" decel="100000" fill="hold"/>
                                        <p:tgtEl>
                                          <p:spTgt spid="84"/>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81" presetID="37" presetClass="entr" presetSubtype="0"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900" decel="100000" fill="hold"/>
                                        <p:tgtEl>
                                          <p:spTgt spid="5"/>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3"/>
                                        </p:tgtEl>
                                        <p:attrNameLst>
                                          <p:attrName>style.visibility</p:attrName>
                                        </p:attrNameLst>
                                      </p:cBhvr>
                                      <p:to>
                                        <p:strVal val="visible"/>
                                      </p:to>
                                    </p:set>
                                    <p:animEffect transition="in" filter="fade">
                                      <p:cBhvr>
                                        <p:cTn id="89" dur="1000"/>
                                        <p:tgtEl>
                                          <p:spTgt spid="83"/>
                                        </p:tgtEl>
                                      </p:cBhvr>
                                    </p:animEffect>
                                    <p:anim calcmode="lin" valueType="num">
                                      <p:cBhvr>
                                        <p:cTn id="90" dur="1000" fill="hold"/>
                                        <p:tgtEl>
                                          <p:spTgt spid="83"/>
                                        </p:tgtEl>
                                        <p:attrNameLst>
                                          <p:attrName>ppt_x</p:attrName>
                                        </p:attrNameLst>
                                      </p:cBhvr>
                                      <p:tavLst>
                                        <p:tav tm="0">
                                          <p:val>
                                            <p:strVal val="#ppt_x"/>
                                          </p:val>
                                        </p:tav>
                                        <p:tav tm="100000">
                                          <p:val>
                                            <p:strVal val="#ppt_x"/>
                                          </p:val>
                                        </p:tav>
                                      </p:tavLst>
                                    </p:anim>
                                    <p:anim calcmode="lin" valueType="num">
                                      <p:cBhvr>
                                        <p:cTn id="91" dur="1000" fill="hold"/>
                                        <p:tgtEl>
                                          <p:spTgt spid="83"/>
                                        </p:tgtEl>
                                        <p:attrNameLst>
                                          <p:attrName>ppt_y</p:attrName>
                                        </p:attrNameLst>
                                      </p:cBhvr>
                                      <p:tavLst>
                                        <p:tav tm="0">
                                          <p:val>
                                            <p:strVal val="#ppt_y+.1"/>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 calcmode="lin" valueType="num">
                                      <p:cBhvr additive="base">
                                        <p:cTn id="94" dur="750" fill="hold"/>
                                        <p:tgtEl>
                                          <p:spTgt spid="85"/>
                                        </p:tgtEl>
                                        <p:attrNameLst>
                                          <p:attrName>ppt_x</p:attrName>
                                        </p:attrNameLst>
                                      </p:cBhvr>
                                      <p:tavLst>
                                        <p:tav tm="0">
                                          <p:val>
                                            <p:strVal val="#ppt_x"/>
                                          </p:val>
                                        </p:tav>
                                        <p:tav tm="100000">
                                          <p:val>
                                            <p:strVal val="#ppt_x"/>
                                          </p:val>
                                        </p:tav>
                                      </p:tavLst>
                                    </p:anim>
                                    <p:anim calcmode="lin" valueType="num">
                                      <p:cBhvr additive="base">
                                        <p:cTn id="95" dur="750" fill="hold"/>
                                        <p:tgtEl>
                                          <p:spTgt spid="85"/>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86"/>
                                        </p:tgtEl>
                                        <p:attrNameLst>
                                          <p:attrName>style.visibility</p:attrName>
                                        </p:attrNameLst>
                                      </p:cBhvr>
                                      <p:to>
                                        <p:strVal val="visible"/>
                                      </p:to>
                                    </p:set>
                                    <p:anim calcmode="lin" valueType="num">
                                      <p:cBhvr additive="base">
                                        <p:cTn id="98" dur="750" fill="hold"/>
                                        <p:tgtEl>
                                          <p:spTgt spid="86"/>
                                        </p:tgtEl>
                                        <p:attrNameLst>
                                          <p:attrName>ppt_x</p:attrName>
                                        </p:attrNameLst>
                                      </p:cBhvr>
                                      <p:tavLst>
                                        <p:tav tm="0">
                                          <p:val>
                                            <p:strVal val="#ppt_x"/>
                                          </p:val>
                                        </p:tav>
                                        <p:tav tm="100000">
                                          <p:val>
                                            <p:strVal val="#ppt_x"/>
                                          </p:val>
                                        </p:tav>
                                      </p:tavLst>
                                    </p:anim>
                                    <p:anim calcmode="lin" valueType="num">
                                      <p:cBhvr additive="base">
                                        <p:cTn id="99"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p:bldP spid="3" grpId="0" animBg="1"/>
      <p:bldP spid="56" grpId="0"/>
      <p:bldP spid="57" grpId="0"/>
      <p:bldP spid="76" grpId="0" animBg="1"/>
      <p:bldP spid="77" grpId="0"/>
      <p:bldP spid="78" grpId="0" animBg="1"/>
      <p:bldP spid="79" grpId="0"/>
      <p:bldP spid="80" grpId="0"/>
      <p:bldP spid="82" grpId="0" animBg="1"/>
      <p:bldP spid="83" grpId="0"/>
      <p:bldP spid="84" grpId="0" animBg="1"/>
      <p:bldP spid="85" grpId="0"/>
      <p:bldP spid="86"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1"/>
          <p:cNvSpPr>
            <a:spLocks/>
          </p:cNvSpPr>
          <p:nvPr/>
        </p:nvSpPr>
        <p:spPr bwMode="auto">
          <a:xfrm>
            <a:off x="7173682" y="2436812"/>
            <a:ext cx="2725738" cy="4432300"/>
          </a:xfrm>
          <a:custGeom>
            <a:avLst/>
            <a:gdLst>
              <a:gd name="connsiteX0" fmla="*/ 0 w 2725738"/>
              <a:gd name="connsiteY0" fmla="*/ 0 h 4432300"/>
              <a:gd name="connsiteX1" fmla="*/ 1761612 w 2725738"/>
              <a:gd name="connsiteY1" fmla="*/ 0 h 4432300"/>
              <a:gd name="connsiteX2" fmla="*/ 1761612 w 2725738"/>
              <a:gd name="connsiteY2" fmla="*/ 171307 h 4432300"/>
              <a:gd name="connsiteX3" fmla="*/ 1761612 w 2725738"/>
              <a:gd name="connsiteY3" fmla="*/ 2516172 h 4432300"/>
              <a:gd name="connsiteX4" fmla="*/ 1761612 w 2725738"/>
              <a:gd name="connsiteY4" fmla="*/ 2684336 h 4432300"/>
              <a:gd name="connsiteX5" fmla="*/ 1873499 w 2725738"/>
              <a:gd name="connsiteY5" fmla="*/ 2953084 h 4432300"/>
              <a:gd name="connsiteX6" fmla="*/ 2725738 w 2725738"/>
              <a:gd name="connsiteY6" fmla="*/ 3457575 h 4432300"/>
              <a:gd name="connsiteX7" fmla="*/ 2711819 w 2725738"/>
              <a:gd name="connsiteY7" fmla="*/ 3457575 h 4432300"/>
              <a:gd name="connsiteX8" fmla="*/ 2693988 w 2725738"/>
              <a:gd name="connsiteY8" fmla="*/ 3457575 h 4432300"/>
              <a:gd name="connsiteX9" fmla="*/ 2693988 w 2725738"/>
              <a:gd name="connsiteY9" fmla="*/ 4432300 h 4432300"/>
              <a:gd name="connsiteX10" fmla="*/ 600075 w 2725738"/>
              <a:gd name="connsiteY10" fmla="*/ 4432300 h 4432300"/>
              <a:gd name="connsiteX11" fmla="*/ 600075 w 2725738"/>
              <a:gd name="connsiteY11" fmla="*/ 3451225 h 4432300"/>
              <a:gd name="connsiteX12" fmla="*/ 607622 w 2725738"/>
              <a:gd name="connsiteY12" fmla="*/ 3451225 h 4432300"/>
              <a:gd name="connsiteX13" fmla="*/ 606038 w 2725738"/>
              <a:gd name="connsiteY13" fmla="*/ 3449693 h 4432300"/>
              <a:gd name="connsiteX14" fmla="*/ 92842 w 2725738"/>
              <a:gd name="connsiteY14" fmla="*/ 2953084 h 4432300"/>
              <a:gd name="connsiteX15" fmla="*/ 0 w 2725738"/>
              <a:gd name="connsiteY15" fmla="*/ 2615184 h 4432300"/>
              <a:gd name="connsiteX16" fmla="*/ 0 w 2725738"/>
              <a:gd name="connsiteY16" fmla="*/ 2432876 h 4432300"/>
              <a:gd name="connsiteX17" fmla="*/ 0 w 2725738"/>
              <a:gd name="connsiteY17" fmla="*/ 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5738" h="4432300">
                <a:moveTo>
                  <a:pt x="0" y="0"/>
                </a:moveTo>
                <a:cubicBezTo>
                  <a:pt x="0" y="0"/>
                  <a:pt x="0" y="0"/>
                  <a:pt x="1761612" y="0"/>
                </a:cubicBezTo>
                <a:cubicBezTo>
                  <a:pt x="1761612" y="37719"/>
                  <a:pt x="1761612" y="94298"/>
                  <a:pt x="1761612" y="171307"/>
                </a:cubicBezTo>
                <a:cubicBezTo>
                  <a:pt x="1761612" y="171307"/>
                  <a:pt x="1761612" y="1914239"/>
                  <a:pt x="1761612" y="2516172"/>
                </a:cubicBezTo>
                <a:cubicBezTo>
                  <a:pt x="1761612" y="2593181"/>
                  <a:pt x="1761612" y="2651332"/>
                  <a:pt x="1761612" y="2684336"/>
                </a:cubicBezTo>
                <a:cubicBezTo>
                  <a:pt x="1761612" y="2836783"/>
                  <a:pt x="1830649" y="2916936"/>
                  <a:pt x="1873499" y="2953084"/>
                </a:cubicBezTo>
                <a:cubicBezTo>
                  <a:pt x="1894923" y="2973515"/>
                  <a:pt x="2725738" y="3457575"/>
                  <a:pt x="2725738" y="3457575"/>
                </a:cubicBezTo>
                <a:cubicBezTo>
                  <a:pt x="2725738" y="3457575"/>
                  <a:pt x="2725738" y="3457575"/>
                  <a:pt x="2711819" y="3457575"/>
                </a:cubicBezTo>
                <a:lnTo>
                  <a:pt x="2693988" y="3457575"/>
                </a:lnTo>
                <a:lnTo>
                  <a:pt x="2693988" y="4432300"/>
                </a:lnTo>
                <a:lnTo>
                  <a:pt x="600075" y="4432300"/>
                </a:lnTo>
                <a:lnTo>
                  <a:pt x="600075" y="3451225"/>
                </a:lnTo>
                <a:lnTo>
                  <a:pt x="607622" y="3451225"/>
                </a:lnTo>
                <a:lnTo>
                  <a:pt x="606038" y="3449693"/>
                </a:lnTo>
                <a:cubicBezTo>
                  <a:pt x="581600" y="3426045"/>
                  <a:pt x="483849" y="3331452"/>
                  <a:pt x="92842" y="2953084"/>
                </a:cubicBezTo>
                <a:cubicBezTo>
                  <a:pt x="92842" y="2953084"/>
                  <a:pt x="0" y="2915365"/>
                  <a:pt x="0" y="2615184"/>
                </a:cubicBezTo>
                <a:cubicBezTo>
                  <a:pt x="0" y="2579037"/>
                  <a:pt x="0" y="2516172"/>
                  <a:pt x="0" y="2432876"/>
                </a:cubicBezTo>
                <a:cubicBezTo>
                  <a:pt x="0" y="1879664"/>
                  <a:pt x="0" y="440055"/>
                  <a:pt x="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59"/>
          <p:cNvSpPr>
            <a:spLocks/>
          </p:cNvSpPr>
          <p:nvPr/>
        </p:nvSpPr>
        <p:spPr bwMode="auto">
          <a:xfrm>
            <a:off x="2268307" y="2436812"/>
            <a:ext cx="2676525" cy="4432300"/>
          </a:xfrm>
          <a:custGeom>
            <a:avLst/>
            <a:gdLst>
              <a:gd name="connsiteX0" fmla="*/ 828675 w 2676525"/>
              <a:gd name="connsiteY0" fmla="*/ 0 h 4432300"/>
              <a:gd name="connsiteX1" fmla="*/ 2676525 w 2676525"/>
              <a:gd name="connsiteY1" fmla="*/ 0 h 4432300"/>
              <a:gd name="connsiteX2" fmla="*/ 2676525 w 2676525"/>
              <a:gd name="connsiteY2" fmla="*/ 2432876 h 4432300"/>
              <a:gd name="connsiteX3" fmla="*/ 2676525 w 2676525"/>
              <a:gd name="connsiteY3" fmla="*/ 2615184 h 4432300"/>
              <a:gd name="connsiteX4" fmla="*/ 2597944 w 2676525"/>
              <a:gd name="connsiteY4" fmla="*/ 2953084 h 4432300"/>
              <a:gd name="connsiteX5" fmla="*/ 2195716 w 2676525"/>
              <a:gd name="connsiteY5" fmla="*/ 3368772 h 4432300"/>
              <a:gd name="connsiteX6" fmla="*/ 2114550 w 2676525"/>
              <a:gd name="connsiteY6" fmla="*/ 3452653 h 4432300"/>
              <a:gd name="connsiteX7" fmla="*/ 2114550 w 2676525"/>
              <a:gd name="connsiteY7" fmla="*/ 4432300 h 4432300"/>
              <a:gd name="connsiteX8" fmla="*/ 19050 w 2676525"/>
              <a:gd name="connsiteY8" fmla="*/ 4432300 h 4432300"/>
              <a:gd name="connsiteX9" fmla="*/ 19050 w 2676525"/>
              <a:gd name="connsiteY9" fmla="*/ 3457575 h 4432300"/>
              <a:gd name="connsiteX10" fmla="*/ 0 w 2676525"/>
              <a:gd name="connsiteY10" fmla="*/ 3457575 h 4432300"/>
              <a:gd name="connsiteX11" fmla="*/ 707231 w 2676525"/>
              <a:gd name="connsiteY11" fmla="*/ 2953084 h 4432300"/>
              <a:gd name="connsiteX12" fmla="*/ 828675 w 2676525"/>
              <a:gd name="connsiteY12" fmla="*/ 2684336 h 4432300"/>
              <a:gd name="connsiteX13" fmla="*/ 828675 w 2676525"/>
              <a:gd name="connsiteY13" fmla="*/ 2516172 h 4432300"/>
              <a:gd name="connsiteX14" fmla="*/ 828675 w 2676525"/>
              <a:gd name="connsiteY14" fmla="*/ 171307 h 4432300"/>
              <a:gd name="connsiteX15" fmla="*/ 828675 w 2676525"/>
              <a:gd name="connsiteY15" fmla="*/ 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6525" h="4432300">
                <a:moveTo>
                  <a:pt x="828675" y="0"/>
                </a:moveTo>
                <a:cubicBezTo>
                  <a:pt x="828675" y="0"/>
                  <a:pt x="828675" y="0"/>
                  <a:pt x="2676525" y="0"/>
                </a:cubicBezTo>
                <a:cubicBezTo>
                  <a:pt x="2676525" y="440055"/>
                  <a:pt x="2676525" y="1879664"/>
                  <a:pt x="2676525" y="2432876"/>
                </a:cubicBezTo>
                <a:cubicBezTo>
                  <a:pt x="2676525" y="2516172"/>
                  <a:pt x="2676525" y="2579037"/>
                  <a:pt x="2676525" y="2615184"/>
                </a:cubicBezTo>
                <a:cubicBezTo>
                  <a:pt x="2676525" y="2915365"/>
                  <a:pt x="2597944" y="2953084"/>
                  <a:pt x="2597944" y="2953084"/>
                </a:cubicBezTo>
                <a:cubicBezTo>
                  <a:pt x="2597944" y="2953084"/>
                  <a:pt x="2597944" y="2953084"/>
                  <a:pt x="2195716" y="3368772"/>
                </a:cubicBezTo>
                <a:lnTo>
                  <a:pt x="2114550" y="3452653"/>
                </a:lnTo>
                <a:lnTo>
                  <a:pt x="2114550" y="4432300"/>
                </a:lnTo>
                <a:lnTo>
                  <a:pt x="19050" y="4432300"/>
                </a:lnTo>
                <a:lnTo>
                  <a:pt x="19050" y="3457575"/>
                </a:lnTo>
                <a:lnTo>
                  <a:pt x="0" y="3457575"/>
                </a:lnTo>
                <a:cubicBezTo>
                  <a:pt x="0" y="3457575"/>
                  <a:pt x="685800" y="2971943"/>
                  <a:pt x="707231" y="2953084"/>
                </a:cubicBezTo>
                <a:cubicBezTo>
                  <a:pt x="752475" y="2912221"/>
                  <a:pt x="828675" y="2821067"/>
                  <a:pt x="828675" y="2684336"/>
                </a:cubicBezTo>
                <a:cubicBezTo>
                  <a:pt x="828675" y="2651332"/>
                  <a:pt x="828675" y="2593181"/>
                  <a:pt x="828675" y="2516172"/>
                </a:cubicBezTo>
                <a:cubicBezTo>
                  <a:pt x="828675" y="1914239"/>
                  <a:pt x="828675" y="171307"/>
                  <a:pt x="828675" y="171307"/>
                </a:cubicBezTo>
                <a:cubicBezTo>
                  <a:pt x="828675" y="94298"/>
                  <a:pt x="828675" y="37719"/>
                  <a:pt x="828675"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0"/>
          <p:cNvSpPr>
            <a:spLocks/>
          </p:cNvSpPr>
          <p:nvPr/>
        </p:nvSpPr>
        <p:spPr bwMode="auto">
          <a:xfrm>
            <a:off x="4378095" y="2128837"/>
            <a:ext cx="3409950" cy="4740276"/>
          </a:xfrm>
          <a:custGeom>
            <a:avLst/>
            <a:gdLst>
              <a:gd name="connsiteX0" fmla="*/ 561975 w 3409950"/>
              <a:gd name="connsiteY0" fmla="*/ 0 h 4740276"/>
              <a:gd name="connsiteX1" fmla="*/ 2800350 w 3409950"/>
              <a:gd name="connsiteY1" fmla="*/ 0 h 4740276"/>
              <a:gd name="connsiteX2" fmla="*/ 2800350 w 3409950"/>
              <a:gd name="connsiteY2" fmla="*/ 183878 h 4740276"/>
              <a:gd name="connsiteX3" fmla="*/ 2800350 w 3409950"/>
              <a:gd name="connsiteY3" fmla="*/ 2740880 h 4740276"/>
              <a:gd name="connsiteX4" fmla="*/ 2800350 w 3409950"/>
              <a:gd name="connsiteY4" fmla="*/ 2923186 h 4740276"/>
              <a:gd name="connsiteX5" fmla="*/ 2890838 w 3409950"/>
              <a:gd name="connsiteY5" fmla="*/ 3262653 h 4740276"/>
              <a:gd name="connsiteX6" fmla="*/ 3409950 w 3409950"/>
              <a:gd name="connsiteY6" fmla="*/ 3767138 h 4740276"/>
              <a:gd name="connsiteX7" fmla="*/ 3397250 w 3409950"/>
              <a:gd name="connsiteY7" fmla="*/ 3767138 h 4740276"/>
              <a:gd name="connsiteX8" fmla="*/ 3397250 w 3409950"/>
              <a:gd name="connsiteY8" fmla="*/ 4740276 h 4740276"/>
              <a:gd name="connsiteX9" fmla="*/ 6350 w 3409950"/>
              <a:gd name="connsiteY9" fmla="*/ 4740276 h 4740276"/>
              <a:gd name="connsiteX10" fmla="*/ 6350 w 3409950"/>
              <a:gd name="connsiteY10" fmla="*/ 3767138 h 4740276"/>
              <a:gd name="connsiteX11" fmla="*/ 833 w 3409950"/>
              <a:gd name="connsiteY11" fmla="*/ 3767138 h 4740276"/>
              <a:gd name="connsiteX12" fmla="*/ 0 w 3409950"/>
              <a:gd name="connsiteY12" fmla="*/ 3767138 h 4740276"/>
              <a:gd name="connsiteX13" fmla="*/ 6350 w 3409950"/>
              <a:gd name="connsiteY13" fmla="*/ 3760544 h 4740276"/>
              <a:gd name="connsiteX14" fmla="*/ 6350 w 3409950"/>
              <a:gd name="connsiteY14" fmla="*/ 3759201 h 4740276"/>
              <a:gd name="connsiteX15" fmla="*/ 7643 w 3409950"/>
              <a:gd name="connsiteY15" fmla="*/ 3759201 h 4740276"/>
              <a:gd name="connsiteX16" fmla="*/ 85509 w 3409950"/>
              <a:gd name="connsiteY16" fmla="*/ 3678336 h 4740276"/>
              <a:gd name="connsiteX17" fmla="*/ 485775 w 3409950"/>
              <a:gd name="connsiteY17" fmla="*/ 3262653 h 4740276"/>
              <a:gd name="connsiteX18" fmla="*/ 561975 w 3409950"/>
              <a:gd name="connsiteY18" fmla="*/ 2923186 h 4740276"/>
              <a:gd name="connsiteX19" fmla="*/ 561975 w 3409950"/>
              <a:gd name="connsiteY19" fmla="*/ 2740880 h 4740276"/>
              <a:gd name="connsiteX20" fmla="*/ 561975 w 3409950"/>
              <a:gd name="connsiteY20" fmla="*/ 183878 h 4740276"/>
              <a:gd name="connsiteX21" fmla="*/ 561975 w 3409950"/>
              <a:gd name="connsiteY21" fmla="*/ 0 h 474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9950" h="4740276">
                <a:moveTo>
                  <a:pt x="561975" y="0"/>
                </a:moveTo>
                <a:lnTo>
                  <a:pt x="2800350" y="0"/>
                </a:lnTo>
                <a:cubicBezTo>
                  <a:pt x="2800350" y="36147"/>
                  <a:pt x="2800350" y="100583"/>
                  <a:pt x="2800350" y="183878"/>
                </a:cubicBezTo>
                <a:cubicBezTo>
                  <a:pt x="2800350" y="183878"/>
                  <a:pt x="2800350" y="2085520"/>
                  <a:pt x="2800350" y="2740880"/>
                </a:cubicBezTo>
                <a:cubicBezTo>
                  <a:pt x="2800350" y="2824175"/>
                  <a:pt x="2800350" y="2887039"/>
                  <a:pt x="2800350" y="2923186"/>
                </a:cubicBezTo>
                <a:cubicBezTo>
                  <a:pt x="2800350" y="3223363"/>
                  <a:pt x="2890838" y="3262653"/>
                  <a:pt x="2890838" y="3262653"/>
                </a:cubicBezTo>
                <a:cubicBezTo>
                  <a:pt x="3409950" y="3767138"/>
                  <a:pt x="3409950" y="3767138"/>
                  <a:pt x="3409950" y="3767138"/>
                </a:cubicBezTo>
                <a:lnTo>
                  <a:pt x="3397250" y="3767138"/>
                </a:lnTo>
                <a:lnTo>
                  <a:pt x="3397250" y="4740276"/>
                </a:lnTo>
                <a:lnTo>
                  <a:pt x="6350" y="4740276"/>
                </a:lnTo>
                <a:lnTo>
                  <a:pt x="6350" y="3767138"/>
                </a:lnTo>
                <a:lnTo>
                  <a:pt x="833" y="3767138"/>
                </a:lnTo>
                <a:cubicBezTo>
                  <a:pt x="0" y="3767138"/>
                  <a:pt x="0" y="3767138"/>
                  <a:pt x="0" y="3767138"/>
                </a:cubicBezTo>
                <a:lnTo>
                  <a:pt x="6350" y="3760544"/>
                </a:lnTo>
                <a:lnTo>
                  <a:pt x="6350" y="3759201"/>
                </a:lnTo>
                <a:lnTo>
                  <a:pt x="7643" y="3759201"/>
                </a:lnTo>
                <a:lnTo>
                  <a:pt x="85509" y="3678336"/>
                </a:lnTo>
                <a:cubicBezTo>
                  <a:pt x="485775" y="3262653"/>
                  <a:pt x="485775" y="3262653"/>
                  <a:pt x="485775" y="3262653"/>
                </a:cubicBezTo>
                <a:cubicBezTo>
                  <a:pt x="485775" y="3262653"/>
                  <a:pt x="561975" y="3223363"/>
                  <a:pt x="561975" y="2923186"/>
                </a:cubicBezTo>
                <a:cubicBezTo>
                  <a:pt x="561975" y="2887039"/>
                  <a:pt x="561975" y="2824175"/>
                  <a:pt x="561975" y="2740880"/>
                </a:cubicBezTo>
                <a:cubicBezTo>
                  <a:pt x="561975" y="2085520"/>
                  <a:pt x="561975" y="183878"/>
                  <a:pt x="561975" y="183878"/>
                </a:cubicBezTo>
                <a:cubicBezTo>
                  <a:pt x="561975" y="100583"/>
                  <a:pt x="561975" y="36147"/>
                  <a:pt x="561975" y="0"/>
                </a:cubicBezTo>
                <a:close/>
              </a:path>
            </a:pathLst>
          </a:custGeom>
          <a:gradFill>
            <a:gsLst>
              <a:gs pos="86000">
                <a:schemeClr val="accent1">
                  <a:alpha val="0"/>
                </a:schemeClr>
              </a:gs>
              <a:gs pos="56000">
                <a:schemeClr val="accent1">
                  <a:alpha val="0"/>
                </a:schemeClr>
              </a:gs>
              <a:gs pos="76000">
                <a:schemeClr val="accent1">
                  <a:alpha val="29000"/>
                </a:schemeClr>
              </a:gs>
              <a:gs pos="33000">
                <a:schemeClr val="accent1">
                  <a:alpha val="0"/>
                </a:schemeClr>
              </a:gs>
              <a:gs pos="0">
                <a:schemeClr val="accent1">
                  <a:alpha val="0"/>
                </a:schemeClr>
              </a:gs>
              <a:gs pos="100000">
                <a:schemeClr val="accent1">
                  <a:alpha val="11000"/>
                </a:schemeClr>
              </a:gs>
            </a:gsLst>
            <a:lin ang="5400000" scaled="0"/>
          </a:gradFill>
          <a:ln>
            <a:solidFill>
              <a:schemeClr val="accent1"/>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62"/>
          <p:cNvSpPr>
            <a:spLocks/>
          </p:cNvSpPr>
          <p:nvPr/>
        </p:nvSpPr>
        <p:spPr bwMode="auto">
          <a:xfrm>
            <a:off x="8934220" y="2829386"/>
            <a:ext cx="3249613" cy="4054475"/>
          </a:xfrm>
          <a:custGeom>
            <a:avLst/>
            <a:gdLst>
              <a:gd name="connsiteX0" fmla="*/ 0 w 3249613"/>
              <a:gd name="connsiteY0" fmla="*/ 0 h 4054475"/>
              <a:gd name="connsiteX1" fmla="*/ 1495060 w 3249613"/>
              <a:gd name="connsiteY1" fmla="*/ 0 h 4054475"/>
              <a:gd name="connsiteX2" fmla="*/ 1495060 w 3249613"/>
              <a:gd name="connsiteY2" fmla="*/ 150846 h 4054475"/>
              <a:gd name="connsiteX3" fmla="*/ 1495060 w 3249613"/>
              <a:gd name="connsiteY3" fmla="*/ 2240688 h 4054475"/>
              <a:gd name="connsiteX4" fmla="*/ 1495060 w 3249613"/>
              <a:gd name="connsiteY4" fmla="*/ 2389962 h 4054475"/>
              <a:gd name="connsiteX5" fmla="*/ 1768837 w 3249613"/>
              <a:gd name="connsiteY5" fmla="*/ 2657085 h 4054475"/>
              <a:gd name="connsiteX6" fmla="*/ 3115083 w 3249613"/>
              <a:gd name="connsiteY6" fmla="*/ 3042794 h 4054475"/>
              <a:gd name="connsiteX7" fmla="*/ 3221907 w 3249613"/>
              <a:gd name="connsiteY7" fmla="*/ 3073400 h 4054475"/>
              <a:gd name="connsiteX8" fmla="*/ 3248025 w 3249613"/>
              <a:gd name="connsiteY8" fmla="*/ 3073400 h 4054475"/>
              <a:gd name="connsiteX9" fmla="*/ 3248025 w 3249613"/>
              <a:gd name="connsiteY9" fmla="*/ 3080883 h 4054475"/>
              <a:gd name="connsiteX10" fmla="*/ 3249613 w 3249613"/>
              <a:gd name="connsiteY10" fmla="*/ 3081338 h 4054475"/>
              <a:gd name="connsiteX11" fmla="*/ 3248025 w 3249613"/>
              <a:gd name="connsiteY11" fmla="*/ 3081337 h 4054475"/>
              <a:gd name="connsiteX12" fmla="*/ 3248025 w 3249613"/>
              <a:gd name="connsiteY12" fmla="*/ 4054475 h 4054475"/>
              <a:gd name="connsiteX13" fmla="*/ 933450 w 3249613"/>
              <a:gd name="connsiteY13" fmla="*/ 4054475 h 4054475"/>
              <a:gd name="connsiteX14" fmla="*/ 933450 w 3249613"/>
              <a:gd name="connsiteY14" fmla="*/ 3073400 h 4054475"/>
              <a:gd name="connsiteX15" fmla="*/ 953245 w 3249613"/>
              <a:gd name="connsiteY15" fmla="*/ 3073400 h 4054475"/>
              <a:gd name="connsiteX16" fmla="*/ 928428 w 3249613"/>
              <a:gd name="connsiteY16" fmla="*/ 3058932 h 4054475"/>
              <a:gd name="connsiteX17" fmla="*/ 111891 w 3249613"/>
              <a:gd name="connsiteY17" fmla="*/ 2575376 h 4054475"/>
              <a:gd name="connsiteX18" fmla="*/ 0 w 3249613"/>
              <a:gd name="connsiteY18" fmla="*/ 2306683 h 4054475"/>
              <a:gd name="connsiteX19" fmla="*/ 0 w 3249613"/>
              <a:gd name="connsiteY19" fmla="*/ 2138552 h 4054475"/>
              <a:gd name="connsiteX20" fmla="*/ 0 w 3249613"/>
              <a:gd name="connsiteY20" fmla="*/ 0 h 405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9613" h="4054475">
                <a:moveTo>
                  <a:pt x="0" y="0"/>
                </a:moveTo>
                <a:cubicBezTo>
                  <a:pt x="0" y="0"/>
                  <a:pt x="0" y="0"/>
                  <a:pt x="1495060" y="0"/>
                </a:cubicBezTo>
                <a:cubicBezTo>
                  <a:pt x="1495060" y="31426"/>
                  <a:pt x="1495060" y="83280"/>
                  <a:pt x="1495060" y="150846"/>
                </a:cubicBezTo>
                <a:cubicBezTo>
                  <a:pt x="1495060" y="150846"/>
                  <a:pt x="1495060" y="1704871"/>
                  <a:pt x="1495060" y="2240688"/>
                </a:cubicBezTo>
                <a:cubicBezTo>
                  <a:pt x="1495060" y="2308254"/>
                  <a:pt x="1495060" y="2360107"/>
                  <a:pt x="1495060" y="2389962"/>
                </a:cubicBezTo>
                <a:cubicBezTo>
                  <a:pt x="1495060" y="2564377"/>
                  <a:pt x="1737888" y="2647657"/>
                  <a:pt x="1768837" y="2657085"/>
                </a:cubicBezTo>
                <a:cubicBezTo>
                  <a:pt x="1768837" y="2657085"/>
                  <a:pt x="1768837" y="2657085"/>
                  <a:pt x="3115083" y="3042794"/>
                </a:cubicBezTo>
                <a:lnTo>
                  <a:pt x="3221907" y="3073400"/>
                </a:lnTo>
                <a:lnTo>
                  <a:pt x="3248025" y="3073400"/>
                </a:lnTo>
                <a:lnTo>
                  <a:pt x="3248025" y="3080883"/>
                </a:lnTo>
                <a:lnTo>
                  <a:pt x="3249613" y="3081338"/>
                </a:lnTo>
                <a:lnTo>
                  <a:pt x="3248025" y="3081337"/>
                </a:lnTo>
                <a:lnTo>
                  <a:pt x="3248025" y="4054475"/>
                </a:lnTo>
                <a:lnTo>
                  <a:pt x="933450" y="4054475"/>
                </a:lnTo>
                <a:lnTo>
                  <a:pt x="933450" y="3073400"/>
                </a:lnTo>
                <a:lnTo>
                  <a:pt x="953245" y="3073400"/>
                </a:lnTo>
                <a:lnTo>
                  <a:pt x="928428" y="3058932"/>
                </a:lnTo>
                <a:cubicBezTo>
                  <a:pt x="769105" y="2966019"/>
                  <a:pt x="130639" y="2593250"/>
                  <a:pt x="111891" y="2575376"/>
                </a:cubicBezTo>
                <a:cubicBezTo>
                  <a:pt x="69039" y="2539236"/>
                  <a:pt x="0" y="2459100"/>
                  <a:pt x="0" y="2306683"/>
                </a:cubicBezTo>
                <a:cubicBezTo>
                  <a:pt x="0" y="2273685"/>
                  <a:pt x="0" y="2215547"/>
                  <a:pt x="0" y="2138552"/>
                </a:cubicBezTo>
                <a:cubicBezTo>
                  <a:pt x="0" y="1665588"/>
                  <a:pt x="0" y="483963"/>
                  <a:pt x="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58"/>
          <p:cNvSpPr>
            <a:spLocks noChangeArrowheads="1"/>
          </p:cNvSpPr>
          <p:nvPr/>
        </p:nvSpPr>
        <p:spPr bwMode="auto">
          <a:xfrm>
            <a:off x="-6581" y="2814638"/>
            <a:ext cx="3103563" cy="4054475"/>
          </a:xfrm>
          <a:custGeom>
            <a:avLst/>
            <a:gdLst>
              <a:gd name="connsiteX0" fmla="*/ 1570430 w 3103563"/>
              <a:gd name="connsiteY0" fmla="*/ 0 h 4054475"/>
              <a:gd name="connsiteX1" fmla="*/ 3103563 w 3103563"/>
              <a:gd name="connsiteY1" fmla="*/ 0 h 4054475"/>
              <a:gd name="connsiteX2" fmla="*/ 3103563 w 3103563"/>
              <a:gd name="connsiteY2" fmla="*/ 2138495 h 4054475"/>
              <a:gd name="connsiteX3" fmla="*/ 3103563 w 3103563"/>
              <a:gd name="connsiteY3" fmla="*/ 2306621 h 4054475"/>
              <a:gd name="connsiteX4" fmla="*/ 2982150 w 3103563"/>
              <a:gd name="connsiteY4" fmla="*/ 2575308 h 4054475"/>
              <a:gd name="connsiteX5" fmla="*/ 2305193 w 3103563"/>
              <a:gd name="connsiteY5" fmla="*/ 3058675 h 4054475"/>
              <a:gd name="connsiteX6" fmla="*/ 2293938 w 3103563"/>
              <a:gd name="connsiteY6" fmla="*/ 3066732 h 4054475"/>
              <a:gd name="connsiteX7" fmla="*/ 2293938 w 3103563"/>
              <a:gd name="connsiteY7" fmla="*/ 4054475 h 4054475"/>
              <a:gd name="connsiteX8" fmla="*/ 0 w 3103563"/>
              <a:gd name="connsiteY8" fmla="*/ 4054475 h 4054475"/>
              <a:gd name="connsiteX9" fmla="*/ 0 w 3103563"/>
              <a:gd name="connsiteY9" fmla="*/ 3058652 h 4054475"/>
              <a:gd name="connsiteX10" fmla="*/ 42349 w 3103563"/>
              <a:gd name="connsiteY10" fmla="*/ 3058652 h 4054475"/>
              <a:gd name="connsiteX11" fmla="*/ 69255 w 3103563"/>
              <a:gd name="connsiteY11" fmla="*/ 3049954 h 4054475"/>
              <a:gd name="connsiteX12" fmla="*/ 1284753 w 3103563"/>
              <a:gd name="connsiteY12" fmla="*/ 2657014 h 4054475"/>
              <a:gd name="connsiteX13" fmla="*/ 1570430 w 3103563"/>
              <a:gd name="connsiteY13" fmla="*/ 2389898 h 4054475"/>
              <a:gd name="connsiteX14" fmla="*/ 1570430 w 3103563"/>
              <a:gd name="connsiteY14" fmla="*/ 2240628 h 4054475"/>
              <a:gd name="connsiteX15" fmla="*/ 1570430 w 3103563"/>
              <a:gd name="connsiteY15" fmla="*/ 150842 h 4054475"/>
              <a:gd name="connsiteX16" fmla="*/ 1570430 w 3103563"/>
              <a:gd name="connsiteY16" fmla="*/ 0 h 405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3563" h="4054475">
                <a:moveTo>
                  <a:pt x="1570430" y="0"/>
                </a:moveTo>
                <a:cubicBezTo>
                  <a:pt x="1570430" y="0"/>
                  <a:pt x="1570430" y="0"/>
                  <a:pt x="3103563" y="0"/>
                </a:cubicBezTo>
                <a:cubicBezTo>
                  <a:pt x="3103563" y="483950"/>
                  <a:pt x="3103563" y="1665544"/>
                  <a:pt x="3103563" y="2138495"/>
                </a:cubicBezTo>
                <a:cubicBezTo>
                  <a:pt x="3103563" y="2215488"/>
                  <a:pt x="3103563" y="2273625"/>
                  <a:pt x="3103563" y="2306621"/>
                </a:cubicBezTo>
                <a:cubicBezTo>
                  <a:pt x="3103563" y="2443321"/>
                  <a:pt x="3027383" y="2534455"/>
                  <a:pt x="2982150" y="2575308"/>
                </a:cubicBezTo>
                <a:cubicBezTo>
                  <a:pt x="2964296" y="2591512"/>
                  <a:pt x="2435905" y="2965393"/>
                  <a:pt x="2305193" y="3058675"/>
                </a:cubicBezTo>
                <a:lnTo>
                  <a:pt x="2293938" y="3066732"/>
                </a:lnTo>
                <a:lnTo>
                  <a:pt x="2293938" y="4054475"/>
                </a:lnTo>
                <a:lnTo>
                  <a:pt x="0" y="4054475"/>
                </a:lnTo>
                <a:lnTo>
                  <a:pt x="0" y="3058652"/>
                </a:lnTo>
                <a:lnTo>
                  <a:pt x="42349" y="3058652"/>
                </a:lnTo>
                <a:lnTo>
                  <a:pt x="69255" y="3049954"/>
                </a:lnTo>
                <a:cubicBezTo>
                  <a:pt x="182033" y="3013495"/>
                  <a:pt x="482775" y="2916273"/>
                  <a:pt x="1284753" y="2657014"/>
                </a:cubicBezTo>
                <a:cubicBezTo>
                  <a:pt x="1315702" y="2649158"/>
                  <a:pt x="1570430" y="2576879"/>
                  <a:pt x="1570430" y="2389898"/>
                </a:cubicBezTo>
                <a:cubicBezTo>
                  <a:pt x="1570430" y="2360044"/>
                  <a:pt x="1570430" y="2308192"/>
                  <a:pt x="1570430" y="2240628"/>
                </a:cubicBezTo>
                <a:cubicBezTo>
                  <a:pt x="1570430" y="1704825"/>
                  <a:pt x="1570430" y="150842"/>
                  <a:pt x="1570430" y="150842"/>
                </a:cubicBezTo>
                <a:cubicBezTo>
                  <a:pt x="1570430" y="83277"/>
                  <a:pt x="1570430" y="31425"/>
                  <a:pt x="1570430" y="0"/>
                </a:cubicBezTo>
                <a:close/>
              </a:path>
            </a:pathLst>
          </a:custGeom>
          <a:gradFill>
            <a:gsLst>
              <a:gs pos="86000">
                <a:srgbClr val="8D8D8D">
                  <a:alpha val="0"/>
                </a:srgbClr>
              </a:gs>
              <a:gs pos="56000">
                <a:srgbClr val="9B9B9B">
                  <a:alpha val="0"/>
                </a:srgbClr>
              </a:gs>
              <a:gs pos="76000">
                <a:srgbClr val="959595">
                  <a:alpha val="33000"/>
                </a:srgbClr>
              </a:gs>
              <a:gs pos="33000">
                <a:schemeClr val="tx1">
                  <a:lumMod val="65000"/>
                  <a:alpha val="0"/>
                </a:schemeClr>
              </a:gs>
              <a:gs pos="0">
                <a:schemeClr val="tx1">
                  <a:lumMod val="65000"/>
                  <a:alpha val="0"/>
                </a:schemeClr>
              </a:gs>
              <a:gs pos="100000">
                <a:schemeClr val="tx1">
                  <a:lumMod val="50000"/>
                  <a:alpha val="21000"/>
                </a:schemeClr>
              </a:gs>
            </a:gsLst>
            <a:lin ang="5400000" scaled="0"/>
          </a:gradFill>
          <a:ln>
            <a:solidFill>
              <a:schemeClr val="tx2"/>
            </a:solid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Icon"/>
          <p:cNvSpPr/>
          <p:nvPr/>
        </p:nvSpPr>
        <p:spPr>
          <a:xfrm>
            <a:off x="5720927" y="2076607"/>
            <a:ext cx="750146" cy="750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accent1"/>
                </a:solidFill>
                <a:effectLst/>
                <a:uLnTx/>
                <a:uFillTx/>
                <a:latin typeface="ElegantIcons" panose="02000503000000000000" pitchFamily="2" charset="2"/>
              </a:rPr>
              <a:t>1</a:t>
            </a:r>
          </a:p>
        </p:txBody>
      </p:sp>
      <p:sp>
        <p:nvSpPr>
          <p:cNvPr id="65" name="Icon"/>
          <p:cNvSpPr/>
          <p:nvPr/>
        </p:nvSpPr>
        <p:spPr>
          <a:xfrm>
            <a:off x="3629867" y="2509366"/>
            <a:ext cx="750146" cy="750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chemeClr val="tx2"/>
                </a:solidFill>
                <a:latin typeface="ElegantIcons" panose="02000503000000000000" pitchFamily="2" charset="2"/>
              </a:rPr>
              <a:t>3</a:t>
            </a: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66" name="Icon"/>
          <p:cNvSpPr/>
          <p:nvPr/>
        </p:nvSpPr>
        <p:spPr>
          <a:xfrm>
            <a:off x="1962111" y="2844003"/>
            <a:ext cx="750146" cy="750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chemeClr val="tx2"/>
                </a:solidFill>
                <a:latin typeface="ElegantIcons" panose="02000503000000000000" pitchFamily="2" charset="2"/>
              </a:rPr>
              <a:t>5</a:t>
            </a: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67" name="Icon"/>
          <p:cNvSpPr/>
          <p:nvPr/>
        </p:nvSpPr>
        <p:spPr>
          <a:xfrm>
            <a:off x="7512329" y="2509366"/>
            <a:ext cx="750146" cy="750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chemeClr val="tx2"/>
                </a:solidFill>
                <a:latin typeface="ElegantIcons" panose="02000503000000000000" pitchFamily="2" charset="2"/>
              </a:rPr>
              <a:t>2</a:t>
            </a: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68" name="Icon"/>
          <p:cNvSpPr/>
          <p:nvPr/>
        </p:nvSpPr>
        <p:spPr>
          <a:xfrm>
            <a:off x="9318850" y="2844003"/>
            <a:ext cx="750146" cy="750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chemeClr val="tx2"/>
                </a:solidFill>
                <a:latin typeface="ElegantIcons" panose="02000503000000000000" pitchFamily="2" charset="2"/>
              </a:rPr>
              <a:t>4</a:t>
            </a: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69" name="Title"/>
          <p:cNvSpPr txBox="1"/>
          <p:nvPr/>
        </p:nvSpPr>
        <p:spPr>
          <a:xfrm>
            <a:off x="4975221" y="2753038"/>
            <a:ext cx="2241558" cy="400110"/>
          </a:xfrm>
          <a:prstGeom prst="rect">
            <a:avLst/>
          </a:prstGeom>
          <a:noFill/>
        </p:spPr>
        <p:txBody>
          <a:bodyPr wrap="square" rtlCol="0">
            <a:spAutoFit/>
          </a:bodyPr>
          <a:lstStyle/>
          <a:p>
            <a:pPr lvl="0" algn="ctr">
              <a:defRPr/>
            </a:pPr>
            <a:r>
              <a:rPr lang="en-US" sz="20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resolve</a:t>
            </a:r>
          </a:p>
        </p:txBody>
      </p:sp>
      <p:sp>
        <p:nvSpPr>
          <p:cNvPr id="70" name="Subtitle Text"/>
          <p:cNvSpPr txBox="1"/>
          <p:nvPr/>
        </p:nvSpPr>
        <p:spPr>
          <a:xfrm>
            <a:off x="5084425" y="3202407"/>
            <a:ext cx="2023150" cy="1323439"/>
          </a:xfrm>
          <a:prstGeom prst="rect">
            <a:avLst/>
          </a:prstGeom>
          <a:noFill/>
        </p:spPr>
        <p:txBody>
          <a:bodyPr wrap="square" rtlCol="0">
            <a:spAutoFit/>
          </a:bodyPr>
          <a:lstStyle/>
          <a:p>
            <a:pPr algn="ctr"/>
            <a:r>
              <a:rPr lang="en-US" sz="1600" kern="0" spc="300" dirty="0">
                <a:solidFill>
                  <a:schemeClr val="tx2"/>
                </a:solidFill>
                <a:effectLst>
                  <a:outerShdw blurRad="50800" dist="38100" dir="2700000" algn="tl" rotWithShape="0">
                    <a:prstClr val="black">
                      <a:alpha val="40000"/>
                    </a:prstClr>
                  </a:outerShdw>
                </a:effectLst>
              </a:rPr>
              <a:t>At this step the V.P. has five days to come to a resolve.</a:t>
            </a:r>
          </a:p>
        </p:txBody>
      </p:sp>
      <p:sp>
        <p:nvSpPr>
          <p:cNvPr id="71" name="Title"/>
          <p:cNvSpPr txBox="1"/>
          <p:nvPr/>
        </p:nvSpPr>
        <p:spPr>
          <a:xfrm>
            <a:off x="3234999" y="3224278"/>
            <a:ext cx="1533746" cy="307777"/>
          </a:xfrm>
          <a:prstGeom prst="rect">
            <a:avLst/>
          </a:prstGeom>
          <a:noFill/>
        </p:spPr>
        <p:txBody>
          <a:bodyPr wrap="square" rtlCol="0">
            <a:spAutoFit/>
          </a:bodyPr>
          <a:lstStyle/>
          <a:p>
            <a:pPr lvl="0" algn="ctr">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7 Days</a:t>
            </a:r>
          </a:p>
        </p:txBody>
      </p:sp>
      <p:sp>
        <p:nvSpPr>
          <p:cNvPr id="76" name="Subtitle Text"/>
          <p:cNvSpPr txBox="1"/>
          <p:nvPr/>
        </p:nvSpPr>
        <p:spPr>
          <a:xfrm>
            <a:off x="3137267" y="3721125"/>
            <a:ext cx="1777582" cy="1384995"/>
          </a:xfrm>
          <a:prstGeom prst="rect">
            <a:avLst/>
          </a:prstGeom>
          <a:noFill/>
        </p:spPr>
        <p:txBody>
          <a:bodyPr wrap="square" rtlCol="0">
            <a:spAutoFit/>
          </a:bodyPr>
          <a:lstStyle/>
          <a:p>
            <a:pPr algn="ctr"/>
            <a:r>
              <a:rPr lang="en-US" sz="1400" kern="0" spc="300" dirty="0">
                <a:solidFill>
                  <a:schemeClr val="tx2"/>
                </a:solidFill>
                <a:effectLst>
                  <a:outerShdw blurRad="50800" dist="38100" dir="2700000" algn="tl" rotWithShape="0">
                    <a:prstClr val="black">
                      <a:alpha val="40000"/>
                    </a:prstClr>
                  </a:outerShdw>
                </a:effectLst>
              </a:rPr>
              <a:t>Arbitrator/ Umpire shall hold a hearing within seven days.</a:t>
            </a:r>
          </a:p>
        </p:txBody>
      </p:sp>
      <p:sp>
        <p:nvSpPr>
          <p:cNvPr id="77" name="Title"/>
          <p:cNvSpPr txBox="1"/>
          <p:nvPr/>
        </p:nvSpPr>
        <p:spPr>
          <a:xfrm>
            <a:off x="7219712" y="3281637"/>
            <a:ext cx="1533746" cy="307777"/>
          </a:xfrm>
          <a:prstGeom prst="rect">
            <a:avLst/>
          </a:prstGeom>
          <a:noFill/>
        </p:spPr>
        <p:txBody>
          <a:bodyPr wrap="square" rtlCol="0">
            <a:spAutoFit/>
          </a:bodyPr>
          <a:lstStyle/>
          <a:p>
            <a:pPr lvl="0" algn="ctr">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5 Days</a:t>
            </a:r>
          </a:p>
        </p:txBody>
      </p:sp>
      <p:sp>
        <p:nvSpPr>
          <p:cNvPr id="78" name="Subtitle Text"/>
          <p:cNvSpPr txBox="1"/>
          <p:nvPr/>
        </p:nvSpPr>
        <p:spPr>
          <a:xfrm>
            <a:off x="7197281" y="3680452"/>
            <a:ext cx="1799737" cy="1815882"/>
          </a:xfrm>
          <a:prstGeom prst="rect">
            <a:avLst/>
          </a:prstGeom>
          <a:noFill/>
        </p:spPr>
        <p:txBody>
          <a:bodyPr wrap="square" rtlCol="0">
            <a:spAutoFit/>
          </a:bodyPr>
          <a:lstStyle/>
          <a:p>
            <a:pPr algn="ctr"/>
            <a:r>
              <a:rPr lang="en-US" sz="1400" kern="0" spc="300" dirty="0">
                <a:solidFill>
                  <a:schemeClr val="tx2"/>
                </a:solidFill>
                <a:effectLst>
                  <a:outerShdw blurRad="50800" dist="38100" dir="2700000" algn="tl" rotWithShape="0">
                    <a:prstClr val="black">
                      <a:alpha val="40000"/>
                    </a:prstClr>
                  </a:outerShdw>
                </a:effectLst>
              </a:rPr>
              <a:t>If after five days there is no resolve the J.D. can refer it to the N.M.A.P.C. for Arbitration.</a:t>
            </a:r>
            <a:endParaRPr lang="en-US" sz="1400" kern="0" dirty="0">
              <a:solidFill>
                <a:schemeClr val="tx2"/>
              </a:solidFill>
              <a:effectLst>
                <a:outerShdw blurRad="50800" dist="38100" dir="2700000" algn="tl" rotWithShape="0">
                  <a:prstClr val="black">
                    <a:alpha val="40000"/>
                  </a:prstClr>
                </a:outerShdw>
              </a:effectLst>
            </a:endParaRPr>
          </a:p>
        </p:txBody>
      </p:sp>
      <p:sp>
        <p:nvSpPr>
          <p:cNvPr id="79" name="Title"/>
          <p:cNvSpPr txBox="1"/>
          <p:nvPr/>
        </p:nvSpPr>
        <p:spPr>
          <a:xfrm>
            <a:off x="1603521" y="3535458"/>
            <a:ext cx="1533746" cy="292388"/>
          </a:xfrm>
          <a:prstGeom prst="rect">
            <a:avLst/>
          </a:prstGeom>
          <a:noFill/>
        </p:spPr>
        <p:txBody>
          <a:bodyPr wrap="square" rtlCol="0">
            <a:spAutoFit/>
          </a:bodyPr>
          <a:lstStyle/>
          <a:p>
            <a:pPr lvl="0" algn="ctr">
              <a:defRPr/>
            </a:pPr>
            <a:r>
              <a:rPr lang="en-US" sz="13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3 Days</a:t>
            </a:r>
          </a:p>
        </p:txBody>
      </p:sp>
      <p:sp>
        <p:nvSpPr>
          <p:cNvPr id="80" name="Subtitle Text"/>
          <p:cNvSpPr txBox="1"/>
          <p:nvPr/>
        </p:nvSpPr>
        <p:spPr>
          <a:xfrm>
            <a:off x="1631657" y="3849430"/>
            <a:ext cx="1395905" cy="1384995"/>
          </a:xfrm>
          <a:prstGeom prst="rect">
            <a:avLst/>
          </a:prstGeom>
          <a:noFill/>
        </p:spPr>
        <p:txBody>
          <a:bodyPr wrap="square" rtlCol="0">
            <a:spAutoFit/>
          </a:bodyPr>
          <a:lstStyle/>
          <a:p>
            <a:pPr algn="ctr"/>
            <a:r>
              <a:rPr lang="en-US" sz="1400" kern="0" spc="300" dirty="0">
                <a:solidFill>
                  <a:schemeClr val="tx2"/>
                </a:solidFill>
                <a:effectLst>
                  <a:outerShdw blurRad="50800" dist="38100" dir="2700000" algn="tl" rotWithShape="0">
                    <a:prstClr val="black">
                      <a:alpha val="40000"/>
                    </a:prstClr>
                  </a:outerShdw>
                </a:effectLst>
              </a:rPr>
              <a:t>Arbitrator shall issue a decision within three days.</a:t>
            </a:r>
            <a:endParaRPr lang="en-US" sz="1000" kern="0" dirty="0">
              <a:solidFill>
                <a:schemeClr val="tx2"/>
              </a:solidFill>
              <a:effectLst>
                <a:outerShdw blurRad="50800" dist="38100" dir="2700000" algn="tl" rotWithShape="0">
                  <a:prstClr val="black">
                    <a:alpha val="40000"/>
                  </a:prstClr>
                </a:outerShdw>
              </a:effectLst>
            </a:endParaRPr>
          </a:p>
        </p:txBody>
      </p:sp>
      <p:sp>
        <p:nvSpPr>
          <p:cNvPr id="81" name="Title"/>
          <p:cNvSpPr txBox="1"/>
          <p:nvPr/>
        </p:nvSpPr>
        <p:spPr>
          <a:xfrm>
            <a:off x="8946675" y="3535458"/>
            <a:ext cx="1533746" cy="292388"/>
          </a:xfrm>
          <a:prstGeom prst="rect">
            <a:avLst/>
          </a:prstGeom>
          <a:noFill/>
        </p:spPr>
        <p:txBody>
          <a:bodyPr wrap="square" rtlCol="0">
            <a:spAutoFit/>
          </a:bodyPr>
          <a:lstStyle/>
          <a:p>
            <a:pPr lvl="0" algn="ctr">
              <a:defRPr/>
            </a:pPr>
            <a:r>
              <a:rPr lang="en-US" sz="13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Present</a:t>
            </a:r>
          </a:p>
        </p:txBody>
      </p:sp>
      <p:sp>
        <p:nvSpPr>
          <p:cNvPr id="36" name="Subtitle Text"/>
          <p:cNvSpPr txBox="1"/>
          <p:nvPr/>
        </p:nvSpPr>
        <p:spPr>
          <a:xfrm>
            <a:off x="8997019" y="3849430"/>
            <a:ext cx="1387077" cy="738664"/>
          </a:xfrm>
          <a:prstGeom prst="rect">
            <a:avLst/>
          </a:prstGeom>
          <a:noFill/>
        </p:spPr>
        <p:txBody>
          <a:bodyPr wrap="square" rtlCol="0">
            <a:spAutoFit/>
          </a:bodyPr>
          <a:lstStyle/>
          <a:p>
            <a:pPr algn="ctr"/>
            <a:r>
              <a:rPr lang="en-US" sz="1400" kern="0" spc="300" dirty="0">
                <a:solidFill>
                  <a:schemeClr val="tx2"/>
                </a:solidFill>
                <a:effectLst>
                  <a:outerShdw blurRad="50800" dist="38100" dir="2700000" algn="tl" rotWithShape="0">
                    <a:prstClr val="black">
                      <a:alpha val="40000"/>
                    </a:prstClr>
                  </a:outerShdw>
                </a:effectLst>
              </a:rPr>
              <a:t>J.D. will present the case.</a:t>
            </a:r>
          </a:p>
        </p:txBody>
      </p:sp>
      <p:sp>
        <p:nvSpPr>
          <p:cNvPr id="26" name="Page Title"/>
          <p:cNvSpPr txBox="1"/>
          <p:nvPr/>
        </p:nvSpPr>
        <p:spPr>
          <a:xfrm>
            <a:off x="876696" y="622925"/>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Jurisdictional Disputes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chemeClr val="bg2">
                    <a:lumMod val="75000"/>
                    <a:lumOff val="25000"/>
                  </a:schemeClr>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 - N.M.A. -</a:t>
            </a:r>
          </a:p>
        </p:txBody>
      </p:sp>
    </p:spTree>
    <p:extLst>
      <p:ext uri="{BB962C8B-B14F-4D97-AF65-F5344CB8AC3E}">
        <p14:creationId xmlns:p14="http://schemas.microsoft.com/office/powerpoint/2010/main" val="365076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down)">
                                      <p:cBhvr>
                                        <p:cTn id="14" dur="500"/>
                                        <p:tgtEl>
                                          <p:spTgt spid="61"/>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500" fill="hold"/>
                                        <p:tgtEl>
                                          <p:spTgt spid="64"/>
                                        </p:tgtEl>
                                        <p:attrNameLst>
                                          <p:attrName>ppt_w</p:attrName>
                                        </p:attrNameLst>
                                      </p:cBhvr>
                                      <p:tavLst>
                                        <p:tav tm="0">
                                          <p:val>
                                            <p:fltVal val="0"/>
                                          </p:val>
                                        </p:tav>
                                        <p:tav tm="100000">
                                          <p:val>
                                            <p:strVal val="#ppt_w"/>
                                          </p:val>
                                        </p:tav>
                                      </p:tavLst>
                                    </p:anim>
                                    <p:anim calcmode="lin" valueType="num">
                                      <p:cBhvr>
                                        <p:cTn id="18" dur="500" fill="hold"/>
                                        <p:tgtEl>
                                          <p:spTgt spid="64"/>
                                        </p:tgtEl>
                                        <p:attrNameLst>
                                          <p:attrName>ppt_h</p:attrName>
                                        </p:attrNameLst>
                                      </p:cBhvr>
                                      <p:tavLst>
                                        <p:tav tm="0">
                                          <p:val>
                                            <p:fltVal val="0"/>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1000"/>
                                        <p:tgtEl>
                                          <p:spTgt spid="69"/>
                                        </p:tgtEl>
                                      </p:cBhvr>
                                    </p:animEffect>
                                    <p:anim calcmode="lin" valueType="num">
                                      <p:cBhvr>
                                        <p:cTn id="22" dur="1000" fill="hold"/>
                                        <p:tgtEl>
                                          <p:spTgt spid="69"/>
                                        </p:tgtEl>
                                        <p:attrNameLst>
                                          <p:attrName>ppt_x</p:attrName>
                                        </p:attrNameLst>
                                      </p:cBhvr>
                                      <p:tavLst>
                                        <p:tav tm="0">
                                          <p:val>
                                            <p:strVal val="#ppt_x"/>
                                          </p:val>
                                        </p:tav>
                                        <p:tav tm="100000">
                                          <p:val>
                                            <p:strVal val="#ppt_x"/>
                                          </p:val>
                                        </p:tav>
                                      </p:tavLst>
                                    </p:anim>
                                    <p:anim calcmode="lin" valueType="num">
                                      <p:cBhvr>
                                        <p:cTn id="23" dur="1000" fill="hold"/>
                                        <p:tgtEl>
                                          <p:spTgt spid="6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down)">
                                      <p:cBhvr>
                                        <p:cTn id="33" dur="500"/>
                                        <p:tgtEl>
                                          <p:spTgt spid="62"/>
                                        </p:tgtEl>
                                      </p:cBhvr>
                                    </p:animEffect>
                                  </p:childTnLst>
                                </p:cTn>
                              </p:par>
                              <p:par>
                                <p:cTn id="34" presetID="23" presetClass="entr" presetSubtype="16"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p:cTn id="36" dur="500" fill="hold"/>
                                        <p:tgtEl>
                                          <p:spTgt spid="67"/>
                                        </p:tgtEl>
                                        <p:attrNameLst>
                                          <p:attrName>ppt_w</p:attrName>
                                        </p:attrNameLst>
                                      </p:cBhvr>
                                      <p:tavLst>
                                        <p:tav tm="0">
                                          <p:val>
                                            <p:fltVal val="0"/>
                                          </p:val>
                                        </p:tav>
                                        <p:tav tm="100000">
                                          <p:val>
                                            <p:strVal val="#ppt_w"/>
                                          </p:val>
                                        </p:tav>
                                      </p:tavLst>
                                    </p:anim>
                                    <p:anim calcmode="lin" valueType="num">
                                      <p:cBhvr>
                                        <p:cTn id="37" dur="500" fill="hold"/>
                                        <p:tgtEl>
                                          <p:spTgt spid="67"/>
                                        </p:tgtEl>
                                        <p:attrNameLst>
                                          <p:attrName>ppt_h</p:attrName>
                                        </p:attrNameLst>
                                      </p:cBhvr>
                                      <p:tavLst>
                                        <p:tav tm="0">
                                          <p:val>
                                            <p:fltVal val="0"/>
                                          </p:val>
                                        </p:tav>
                                        <p:tav tm="100000">
                                          <p:val>
                                            <p:strVal val="#ppt_h"/>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anim calcmode="lin" valueType="num">
                                      <p:cBhvr>
                                        <p:cTn id="41" dur="1000" fill="hold"/>
                                        <p:tgtEl>
                                          <p:spTgt spid="77"/>
                                        </p:tgtEl>
                                        <p:attrNameLst>
                                          <p:attrName>ppt_x</p:attrName>
                                        </p:attrNameLst>
                                      </p:cBhvr>
                                      <p:tavLst>
                                        <p:tav tm="0">
                                          <p:val>
                                            <p:strVal val="#ppt_x"/>
                                          </p:val>
                                        </p:tav>
                                        <p:tav tm="100000">
                                          <p:val>
                                            <p:strVal val="#ppt_x"/>
                                          </p:val>
                                        </p:tav>
                                      </p:tavLst>
                                    </p:anim>
                                    <p:anim calcmode="lin" valueType="num">
                                      <p:cBhvr>
                                        <p:cTn id="42" dur="1000" fill="hold"/>
                                        <p:tgtEl>
                                          <p:spTgt spid="7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1000"/>
                                        <p:tgtEl>
                                          <p:spTgt spid="78"/>
                                        </p:tgtEl>
                                      </p:cBhvr>
                                    </p:animEffect>
                                    <p:anim calcmode="lin" valueType="num">
                                      <p:cBhvr>
                                        <p:cTn id="46" dur="1000" fill="hold"/>
                                        <p:tgtEl>
                                          <p:spTgt spid="78"/>
                                        </p:tgtEl>
                                        <p:attrNameLst>
                                          <p:attrName>ppt_x</p:attrName>
                                        </p:attrNameLst>
                                      </p:cBhvr>
                                      <p:tavLst>
                                        <p:tav tm="0">
                                          <p:val>
                                            <p:strVal val="#ppt_x"/>
                                          </p:val>
                                        </p:tav>
                                        <p:tav tm="100000">
                                          <p:val>
                                            <p:strVal val="#ppt_x"/>
                                          </p:val>
                                        </p:tav>
                                      </p:tavLst>
                                    </p:anim>
                                    <p:anim calcmode="lin" valueType="num">
                                      <p:cBhvr>
                                        <p:cTn id="47"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down)">
                                      <p:cBhvr>
                                        <p:cTn id="52" dur="500"/>
                                        <p:tgtEl>
                                          <p:spTgt spid="60"/>
                                        </p:tgtEl>
                                      </p:cBhvr>
                                    </p:animEffect>
                                  </p:childTnLst>
                                </p:cTn>
                              </p:par>
                              <p:par>
                                <p:cTn id="53" presetID="23" presetClass="entr" presetSubtype="16"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1000"/>
                                        <p:tgtEl>
                                          <p:spTgt spid="71"/>
                                        </p:tgtEl>
                                      </p:cBhvr>
                                    </p:animEffect>
                                    <p:anim calcmode="lin" valueType="num">
                                      <p:cBhvr>
                                        <p:cTn id="60" dur="1000" fill="hold"/>
                                        <p:tgtEl>
                                          <p:spTgt spid="71"/>
                                        </p:tgtEl>
                                        <p:attrNameLst>
                                          <p:attrName>ppt_x</p:attrName>
                                        </p:attrNameLst>
                                      </p:cBhvr>
                                      <p:tavLst>
                                        <p:tav tm="0">
                                          <p:val>
                                            <p:strVal val="#ppt_x"/>
                                          </p:val>
                                        </p:tav>
                                        <p:tav tm="100000">
                                          <p:val>
                                            <p:strVal val="#ppt_x"/>
                                          </p:val>
                                        </p:tav>
                                      </p:tavLst>
                                    </p:anim>
                                    <p:anim calcmode="lin" valueType="num">
                                      <p:cBhvr>
                                        <p:cTn id="61" dur="1000" fill="hold"/>
                                        <p:tgtEl>
                                          <p:spTgt spid="7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1000"/>
                                        <p:tgtEl>
                                          <p:spTgt spid="76"/>
                                        </p:tgtEl>
                                      </p:cBhvr>
                                    </p:animEffect>
                                    <p:anim calcmode="lin" valueType="num">
                                      <p:cBhvr>
                                        <p:cTn id="65" dur="1000" fill="hold"/>
                                        <p:tgtEl>
                                          <p:spTgt spid="76"/>
                                        </p:tgtEl>
                                        <p:attrNameLst>
                                          <p:attrName>ppt_x</p:attrName>
                                        </p:attrNameLst>
                                      </p:cBhvr>
                                      <p:tavLst>
                                        <p:tav tm="0">
                                          <p:val>
                                            <p:strVal val="#ppt_x"/>
                                          </p:val>
                                        </p:tav>
                                        <p:tav tm="100000">
                                          <p:val>
                                            <p:strVal val="#ppt_x"/>
                                          </p:val>
                                        </p:tav>
                                      </p:tavLst>
                                    </p:anim>
                                    <p:anim calcmode="lin" valueType="num">
                                      <p:cBhvr>
                                        <p:cTn id="6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down)">
                                      <p:cBhvr>
                                        <p:cTn id="71" dur="500"/>
                                        <p:tgtEl>
                                          <p:spTgt spid="63"/>
                                        </p:tgtEl>
                                      </p:cBhvr>
                                    </p:animEffect>
                                  </p:childTnLst>
                                </p:cTn>
                              </p:par>
                              <p:par>
                                <p:cTn id="72" presetID="23" presetClass="entr" presetSubtype="16" fill="hold" grpId="0" nodeType="withEffect">
                                  <p:stCondLst>
                                    <p:cond delay="0"/>
                                  </p:stCondLst>
                                  <p:childTnLst>
                                    <p:set>
                                      <p:cBhvr>
                                        <p:cTn id="73" dur="1" fill="hold">
                                          <p:stCondLst>
                                            <p:cond delay="0"/>
                                          </p:stCondLst>
                                        </p:cTn>
                                        <p:tgtEl>
                                          <p:spTgt spid="68"/>
                                        </p:tgtEl>
                                        <p:attrNameLst>
                                          <p:attrName>style.visibility</p:attrName>
                                        </p:attrNameLst>
                                      </p:cBhvr>
                                      <p:to>
                                        <p:strVal val="visible"/>
                                      </p:to>
                                    </p:set>
                                    <p:anim calcmode="lin" valueType="num">
                                      <p:cBhvr>
                                        <p:cTn id="74" dur="500" fill="hold"/>
                                        <p:tgtEl>
                                          <p:spTgt spid="68"/>
                                        </p:tgtEl>
                                        <p:attrNameLst>
                                          <p:attrName>ppt_w</p:attrName>
                                        </p:attrNameLst>
                                      </p:cBhvr>
                                      <p:tavLst>
                                        <p:tav tm="0">
                                          <p:val>
                                            <p:fltVal val="0"/>
                                          </p:val>
                                        </p:tav>
                                        <p:tav tm="100000">
                                          <p:val>
                                            <p:strVal val="#ppt_w"/>
                                          </p:val>
                                        </p:tav>
                                      </p:tavLst>
                                    </p:anim>
                                    <p:anim calcmode="lin" valueType="num">
                                      <p:cBhvr>
                                        <p:cTn id="75" dur="500" fill="hold"/>
                                        <p:tgtEl>
                                          <p:spTgt spid="68"/>
                                        </p:tgtEl>
                                        <p:attrNameLst>
                                          <p:attrName>ppt_h</p:attrName>
                                        </p:attrNameLst>
                                      </p:cBhvr>
                                      <p:tavLst>
                                        <p:tav tm="0">
                                          <p:val>
                                            <p:fltVal val="0"/>
                                          </p:val>
                                        </p:tav>
                                        <p:tav tm="100000">
                                          <p:val>
                                            <p:strVal val="#ppt_h"/>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1000"/>
                                        <p:tgtEl>
                                          <p:spTgt spid="81"/>
                                        </p:tgtEl>
                                      </p:cBhvr>
                                    </p:animEffect>
                                    <p:anim calcmode="lin" valueType="num">
                                      <p:cBhvr>
                                        <p:cTn id="79" dur="1000" fill="hold"/>
                                        <p:tgtEl>
                                          <p:spTgt spid="81"/>
                                        </p:tgtEl>
                                        <p:attrNameLst>
                                          <p:attrName>ppt_x</p:attrName>
                                        </p:attrNameLst>
                                      </p:cBhvr>
                                      <p:tavLst>
                                        <p:tav tm="0">
                                          <p:val>
                                            <p:strVal val="#ppt_x"/>
                                          </p:val>
                                        </p:tav>
                                        <p:tav tm="100000">
                                          <p:val>
                                            <p:strVal val="#ppt_x"/>
                                          </p:val>
                                        </p:tav>
                                      </p:tavLst>
                                    </p:anim>
                                    <p:anim calcmode="lin" valueType="num">
                                      <p:cBhvr>
                                        <p:cTn id="80" dur="1000" fill="hold"/>
                                        <p:tgtEl>
                                          <p:spTgt spid="8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wipe(down)">
                                      <p:cBhvr>
                                        <p:cTn id="90" dur="500"/>
                                        <p:tgtEl>
                                          <p:spTgt spid="59"/>
                                        </p:tgtEl>
                                      </p:cBhvr>
                                    </p:animEffect>
                                  </p:childTnLst>
                                </p:cTn>
                              </p:par>
                              <p:par>
                                <p:cTn id="91" presetID="23" presetClass="entr" presetSubtype="16"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anim calcmode="lin" valueType="num">
                                      <p:cBhvr>
                                        <p:cTn id="93" dur="500" fill="hold"/>
                                        <p:tgtEl>
                                          <p:spTgt spid="66"/>
                                        </p:tgtEl>
                                        <p:attrNameLst>
                                          <p:attrName>ppt_w</p:attrName>
                                        </p:attrNameLst>
                                      </p:cBhvr>
                                      <p:tavLst>
                                        <p:tav tm="0">
                                          <p:val>
                                            <p:fltVal val="0"/>
                                          </p:val>
                                        </p:tav>
                                        <p:tav tm="100000">
                                          <p:val>
                                            <p:strVal val="#ppt_w"/>
                                          </p:val>
                                        </p:tav>
                                      </p:tavLst>
                                    </p:anim>
                                    <p:anim calcmode="lin" valueType="num">
                                      <p:cBhvr>
                                        <p:cTn id="94" dur="500" fill="hold"/>
                                        <p:tgtEl>
                                          <p:spTgt spid="66"/>
                                        </p:tgtEl>
                                        <p:attrNameLst>
                                          <p:attrName>ppt_h</p:attrName>
                                        </p:attrNameLst>
                                      </p:cBhvr>
                                      <p:tavLst>
                                        <p:tav tm="0">
                                          <p:val>
                                            <p:fltVal val="0"/>
                                          </p:val>
                                        </p:tav>
                                        <p:tav tm="100000">
                                          <p:val>
                                            <p:strVal val="#ppt_h"/>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1000"/>
                                        <p:tgtEl>
                                          <p:spTgt spid="79"/>
                                        </p:tgtEl>
                                      </p:cBhvr>
                                    </p:animEffect>
                                    <p:anim calcmode="lin" valueType="num">
                                      <p:cBhvr>
                                        <p:cTn id="98" dur="1000" fill="hold"/>
                                        <p:tgtEl>
                                          <p:spTgt spid="79"/>
                                        </p:tgtEl>
                                        <p:attrNameLst>
                                          <p:attrName>ppt_x</p:attrName>
                                        </p:attrNameLst>
                                      </p:cBhvr>
                                      <p:tavLst>
                                        <p:tav tm="0">
                                          <p:val>
                                            <p:strVal val="#ppt_x"/>
                                          </p:val>
                                        </p:tav>
                                        <p:tav tm="100000">
                                          <p:val>
                                            <p:strVal val="#ppt_x"/>
                                          </p:val>
                                        </p:tav>
                                      </p:tavLst>
                                    </p:anim>
                                    <p:anim calcmode="lin" valueType="num">
                                      <p:cBhvr>
                                        <p:cTn id="99" dur="1000" fill="hold"/>
                                        <p:tgtEl>
                                          <p:spTgt spid="7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1000"/>
                                        <p:tgtEl>
                                          <p:spTgt spid="80"/>
                                        </p:tgtEl>
                                      </p:cBhvr>
                                    </p:animEffect>
                                    <p:anim calcmode="lin" valueType="num">
                                      <p:cBhvr>
                                        <p:cTn id="103" dur="1000" fill="hold"/>
                                        <p:tgtEl>
                                          <p:spTgt spid="80"/>
                                        </p:tgtEl>
                                        <p:attrNameLst>
                                          <p:attrName>ppt_x</p:attrName>
                                        </p:attrNameLst>
                                      </p:cBhvr>
                                      <p:tavLst>
                                        <p:tav tm="0">
                                          <p:val>
                                            <p:strVal val="#ppt_x"/>
                                          </p:val>
                                        </p:tav>
                                        <p:tav tm="100000">
                                          <p:val>
                                            <p:strVal val="#ppt_x"/>
                                          </p:val>
                                        </p:tav>
                                      </p:tavLst>
                                    </p:anim>
                                    <p:anim calcmode="lin" valueType="num">
                                      <p:cBhvr>
                                        <p:cTn id="104"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0" grpId="0" animBg="1"/>
      <p:bldP spid="61" grpId="0" animBg="1"/>
      <p:bldP spid="63" grpId="0" animBg="1"/>
      <p:bldP spid="59" grpId="0" animBg="1"/>
      <p:bldP spid="64" grpId="0"/>
      <p:bldP spid="65" grpId="0"/>
      <p:bldP spid="66" grpId="0"/>
      <p:bldP spid="67" grpId="0"/>
      <p:bldP spid="68" grpId="0"/>
      <p:bldP spid="69" grpId="0"/>
      <p:bldP spid="70" grpId="0"/>
      <p:bldP spid="71" grpId="0"/>
      <p:bldP spid="76" grpId="0"/>
      <p:bldP spid="77" grpId="0"/>
      <p:bldP spid="78" grpId="0"/>
      <p:bldP spid="79" grpId="0"/>
      <p:bldP spid="80" grpId="0"/>
      <p:bldP spid="81" grpId="0"/>
      <p:bldP spid="36"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7" name="Picture 16">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5" name="Straight Connector 24">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7" name="Rectangle 26">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10" name="TextBox 1">
            <a:extLst>
              <a:ext uri="{FF2B5EF4-FFF2-40B4-BE49-F238E27FC236}">
                <a16:creationId xmlns:a16="http://schemas.microsoft.com/office/drawing/2014/main" id="{C92887C1-3CFC-FA5C-35BC-7A5EBBF4B122}"/>
              </a:ext>
            </a:extLst>
          </p:cNvPr>
          <p:cNvGraphicFramePr/>
          <p:nvPr>
            <p:extLst>
              <p:ext uri="{D42A27DB-BD31-4B8C-83A1-F6EECF244321}">
                <p14:modId xmlns:p14="http://schemas.microsoft.com/office/powerpoint/2010/main" val="3396710552"/>
              </p:ext>
            </p:extLst>
          </p:nvPr>
        </p:nvGraphicFramePr>
        <p:xfrm>
          <a:off x="1367000" y="1491795"/>
          <a:ext cx="10523311" cy="4199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934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p:cNvSpPr>
            <a:spLocks/>
          </p:cNvSpPr>
          <p:nvPr/>
        </p:nvSpPr>
        <p:spPr bwMode="auto">
          <a:xfrm>
            <a:off x="0" y="-9525"/>
            <a:ext cx="6962775" cy="6867525"/>
          </a:xfrm>
          <a:custGeom>
            <a:avLst/>
            <a:gdLst>
              <a:gd name="T0" fmla="*/ 2192 w 2192"/>
              <a:gd name="T1" fmla="*/ 1 h 2162"/>
              <a:gd name="T2" fmla="*/ 1427 w 2192"/>
              <a:gd name="T3" fmla="*/ 2161 h 2162"/>
              <a:gd name="T4" fmla="*/ 0 w 2192"/>
              <a:gd name="T5" fmla="*/ 2161 h 2162"/>
              <a:gd name="T6" fmla="*/ 0 w 2192"/>
              <a:gd name="T7" fmla="*/ 1 h 2162"/>
              <a:gd name="T8" fmla="*/ 2192 w 2192"/>
              <a:gd name="T9" fmla="*/ 1 h 2162"/>
            </a:gdLst>
            <a:ahLst/>
            <a:cxnLst>
              <a:cxn ang="0">
                <a:pos x="T0" y="T1"/>
              </a:cxn>
              <a:cxn ang="0">
                <a:pos x="T2" y="T3"/>
              </a:cxn>
              <a:cxn ang="0">
                <a:pos x="T4" y="T5"/>
              </a:cxn>
              <a:cxn ang="0">
                <a:pos x="T6" y="T7"/>
              </a:cxn>
              <a:cxn ang="0">
                <a:pos x="T8" y="T9"/>
              </a:cxn>
            </a:cxnLst>
            <a:rect l="0" t="0" r="r" b="b"/>
            <a:pathLst>
              <a:path w="2192" h="2162">
                <a:moveTo>
                  <a:pt x="2192" y="1"/>
                </a:moveTo>
                <a:cubicBezTo>
                  <a:pt x="1427" y="2161"/>
                  <a:pt x="1427" y="2161"/>
                  <a:pt x="1427" y="2161"/>
                </a:cubicBezTo>
                <a:cubicBezTo>
                  <a:pt x="892" y="2162"/>
                  <a:pt x="535" y="2159"/>
                  <a:pt x="0" y="2161"/>
                </a:cubicBezTo>
                <a:cubicBezTo>
                  <a:pt x="0" y="1"/>
                  <a:pt x="0" y="1"/>
                  <a:pt x="0" y="1"/>
                </a:cubicBezTo>
                <a:cubicBezTo>
                  <a:pt x="973" y="3"/>
                  <a:pt x="1219" y="0"/>
                  <a:pt x="2192" y="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Page Title"/>
          <p:cNvSpPr txBox="1"/>
          <p:nvPr/>
        </p:nvSpPr>
        <p:spPr>
          <a:xfrm>
            <a:off x="333361" y="1706173"/>
            <a:ext cx="5520386" cy="2062103"/>
          </a:xfrm>
          <a:prstGeom prst="rect">
            <a:avLst/>
          </a:prstGeom>
          <a:noFill/>
        </p:spPr>
        <p:txBody>
          <a:bodyPr wrap="square" rtlCol="0">
            <a:spAutoFit/>
          </a:bodyPr>
          <a:lstStyle/>
          <a:p>
            <a:pPr lvl="0" algn="ctr"/>
            <a:r>
              <a:rPr lang="en-US" sz="4000" dirty="0">
                <a:solidFill>
                  <a:srgbClr val="002060"/>
                </a:solidFill>
                <a:latin typeface="+mj-lt"/>
                <a:cs typeface="Times New Roman" panose="02020603050405020304" pitchFamily="18" charset="0"/>
              </a:rPr>
              <a:t>Jurisdictional Disputes </a:t>
            </a:r>
            <a:br>
              <a:rPr lang="en-US" sz="4000" dirty="0">
                <a:solidFill>
                  <a:srgbClr val="002060"/>
                </a:solidFill>
                <a:latin typeface="+mj-lt"/>
                <a:cs typeface="Times New Roman" panose="02020603050405020304" pitchFamily="18" charset="0"/>
              </a:rPr>
            </a:br>
            <a:r>
              <a:rPr lang="en-US" sz="2400" dirty="0">
                <a:solidFill>
                  <a:srgbClr val="002060"/>
                </a:solidFill>
                <a:latin typeface="+mj-lt"/>
                <a:cs typeface="Times New Roman" panose="02020603050405020304" pitchFamily="18" charset="0"/>
              </a:rPr>
              <a:t>General Presidents Project Maintenance Agreement</a:t>
            </a:r>
            <a:br>
              <a:rPr lang="en-US" sz="4000" dirty="0">
                <a:solidFill>
                  <a:srgbClr val="002060"/>
                </a:solidFill>
                <a:latin typeface="+mj-lt"/>
                <a:cs typeface="Times New Roman" panose="02020603050405020304" pitchFamily="18" charset="0"/>
              </a:rPr>
            </a:br>
            <a:r>
              <a:rPr lang="en-US" sz="4000" dirty="0">
                <a:solidFill>
                  <a:srgbClr val="002060"/>
                </a:solidFill>
                <a:latin typeface="+mj-lt"/>
                <a:cs typeface="Times New Roman" panose="02020603050405020304" pitchFamily="18" charset="0"/>
              </a:rPr>
              <a:t>G.P.P.M.A.</a:t>
            </a:r>
          </a:p>
        </p:txBody>
      </p:sp>
      <p:sp>
        <p:nvSpPr>
          <p:cNvPr id="12" name="Page Title"/>
          <p:cNvSpPr txBox="1"/>
          <p:nvPr/>
        </p:nvSpPr>
        <p:spPr>
          <a:xfrm>
            <a:off x="6636470" y="3645165"/>
            <a:ext cx="5428252" cy="830997"/>
          </a:xfrm>
          <a:prstGeom prst="rect">
            <a:avLst/>
          </a:prstGeom>
          <a:noFill/>
        </p:spPr>
        <p:txBody>
          <a:bodyPr wrap="square" rtlCol="0">
            <a:spAutoFit/>
          </a:bodyPr>
          <a:lstStyle/>
          <a:p>
            <a:r>
              <a:rPr lang="en-US" sz="2400" dirty="0">
                <a:latin typeface="Lato Light" panose="020F0302020204030203" pitchFamily="34" charset="0"/>
                <a:cs typeface="Times New Roman" panose="02020603050405020304" pitchFamily="18" charset="0"/>
              </a:rPr>
              <a:t>Who is stipulated to the G.P.P.M.A.</a:t>
            </a:r>
          </a:p>
          <a:p>
            <a:endParaRPr lang="en-US" sz="2400" dirty="0">
              <a:latin typeface="Lato Light" panose="020F0302020204030203" pitchFamily="34" charset="0"/>
              <a:cs typeface="Times New Roman" panose="02020603050405020304" pitchFamily="18" charset="0"/>
            </a:endParaRPr>
          </a:p>
        </p:txBody>
      </p:sp>
      <p:sp>
        <p:nvSpPr>
          <p:cNvPr id="10" name="Page Title"/>
          <p:cNvSpPr txBox="1"/>
          <p:nvPr/>
        </p:nvSpPr>
        <p:spPr>
          <a:xfrm>
            <a:off x="6636470" y="4919922"/>
            <a:ext cx="5428252" cy="1200329"/>
          </a:xfrm>
          <a:prstGeom prst="rect">
            <a:avLst/>
          </a:prstGeom>
          <a:noFill/>
        </p:spPr>
        <p:txBody>
          <a:bodyPr wrap="square" rtlCol="0">
            <a:spAutoFit/>
          </a:bodyPr>
          <a:lstStyle/>
          <a:p>
            <a:r>
              <a:rPr lang="en-US" sz="2400" dirty="0">
                <a:latin typeface="Lato Light" panose="020F0302020204030203" pitchFamily="34" charset="0"/>
                <a:cs typeface="Times New Roman" panose="02020603050405020304" pitchFamily="18" charset="0"/>
              </a:rPr>
              <a:t>Any and all Contractors and Unions working under this agreement.</a:t>
            </a:r>
          </a:p>
          <a:p>
            <a:endParaRPr lang="en-US" sz="2400" dirty="0">
              <a:latin typeface="Lato Light" panose="020F0302020204030203" pitchFamily="34"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2851" y="3599948"/>
            <a:ext cx="555169" cy="55516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687" y="4975665"/>
            <a:ext cx="751345" cy="75134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480" y="3894474"/>
            <a:ext cx="1656148" cy="1656148"/>
          </a:xfrm>
          <a:prstGeom prst="rect">
            <a:avLst/>
          </a:prstGeom>
        </p:spPr>
      </p:pic>
    </p:spTree>
    <p:extLst>
      <p:ext uri="{BB962C8B-B14F-4D97-AF65-F5344CB8AC3E}">
        <p14:creationId xmlns:p14="http://schemas.microsoft.com/office/powerpoint/2010/main" val="26002455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ppt_x</p:attrName>
                                        </p:attrNameLst>
                                      </p:cBhvr>
                                      <p:tavLst>
                                        <p:tav tm="0">
                                          <p:val>
                                            <p:strVal val="#ppt_x-#ppt_w/2"/>
                                          </p:val>
                                        </p:tav>
                                        <p:tav tm="100000">
                                          <p:val>
                                            <p:strVal val="#ppt_x"/>
                                          </p:val>
                                        </p:tav>
                                      </p:tavLst>
                                    </p:anim>
                                    <p:anim calcmode="lin" valueType="num">
                                      <p:cBhvr>
                                        <p:cTn id="8" dur="1250" fill="hold"/>
                                        <p:tgtEl>
                                          <p:spTgt spid="13"/>
                                        </p:tgtEl>
                                        <p:attrNameLst>
                                          <p:attrName>ppt_y</p:attrName>
                                        </p:attrNameLst>
                                      </p:cBhvr>
                                      <p:tavLst>
                                        <p:tav tm="0">
                                          <p:val>
                                            <p:strVal val="#ppt_y"/>
                                          </p:val>
                                        </p:tav>
                                        <p:tav tm="100000">
                                          <p:val>
                                            <p:strVal val="#ppt_y"/>
                                          </p:val>
                                        </p:tav>
                                      </p:tavLst>
                                    </p:anim>
                                    <p:anim calcmode="lin" valueType="num">
                                      <p:cBhvr>
                                        <p:cTn id="9" dur="1250" fill="hold"/>
                                        <p:tgtEl>
                                          <p:spTgt spid="13"/>
                                        </p:tgtEl>
                                        <p:attrNameLst>
                                          <p:attrName>ppt_w</p:attrName>
                                        </p:attrNameLst>
                                      </p:cBhvr>
                                      <p:tavLst>
                                        <p:tav tm="0">
                                          <p:val>
                                            <p:fltVal val="0"/>
                                          </p:val>
                                        </p:tav>
                                        <p:tav tm="100000">
                                          <p:val>
                                            <p:strVal val="#ppt_w"/>
                                          </p:val>
                                        </p:tav>
                                      </p:tavLst>
                                    </p:anim>
                                    <p:anim calcmode="lin" valueType="num">
                                      <p:cBhvr>
                                        <p:cTn id="10" dur="125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42"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23" presetClass="entr" presetSubtype="16"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16" presetClass="entr" presetSubtype="21" fill="hold" nodeType="withEffect">
                                  <p:stCondLst>
                                    <p:cond delay="50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12"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elcome Subtitle"/>
          <p:cNvSpPr txBox="1"/>
          <p:nvPr/>
        </p:nvSpPr>
        <p:spPr>
          <a:xfrm>
            <a:off x="2318994" y="5283622"/>
            <a:ext cx="1553801" cy="646331"/>
          </a:xfrm>
          <a:prstGeom prst="rect">
            <a:avLst/>
          </a:prstGeom>
          <a:noFill/>
        </p:spPr>
        <p:txBody>
          <a:bodyPr wrap="square" rtlCol="0">
            <a:spAutoFit/>
          </a:bodyPr>
          <a:lstStyle/>
          <a:p>
            <a:pPr lvl="0"/>
            <a:r>
              <a:rPr lang="en-US" sz="1200" kern="0" dirty="0">
                <a:solidFill>
                  <a:schemeClr val="tx2"/>
                </a:solidFill>
                <a:effectLst>
                  <a:outerShdw blurRad="50800" dist="38100" dir="2700000" algn="tl" rotWithShape="0">
                    <a:prstClr val="black">
                      <a:alpha val="40000"/>
                    </a:prstClr>
                  </a:outerShdw>
                </a:effectLst>
              </a:rPr>
              <a:t>Speak to the Contractor who was awarded the work.</a:t>
            </a:r>
          </a:p>
        </p:txBody>
      </p:sp>
      <p:sp>
        <p:nvSpPr>
          <p:cNvPr id="43" name="Oval 42"/>
          <p:cNvSpPr/>
          <p:nvPr/>
        </p:nvSpPr>
        <p:spPr>
          <a:xfrm>
            <a:off x="2432796" y="3460323"/>
            <a:ext cx="1440000" cy="1440000"/>
          </a:xfrm>
          <a:prstGeom prst="ellipse">
            <a:avLst/>
          </a:prstGeom>
          <a:no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49" name="Oval 48"/>
          <p:cNvSpPr/>
          <p:nvPr/>
        </p:nvSpPr>
        <p:spPr>
          <a:xfrm>
            <a:off x="4438831" y="3460323"/>
            <a:ext cx="1440000" cy="1440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50" name="Oval 49"/>
          <p:cNvSpPr/>
          <p:nvPr/>
        </p:nvSpPr>
        <p:spPr>
          <a:xfrm>
            <a:off x="6444866" y="3460323"/>
            <a:ext cx="1440000" cy="1440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51" name="Oval 50"/>
          <p:cNvSpPr/>
          <p:nvPr/>
        </p:nvSpPr>
        <p:spPr>
          <a:xfrm>
            <a:off x="8450900" y="3460323"/>
            <a:ext cx="1440000" cy="14400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47" name="Subtitle Text"/>
          <p:cNvSpPr txBox="1"/>
          <p:nvPr/>
        </p:nvSpPr>
        <p:spPr>
          <a:xfrm>
            <a:off x="3509011" y="2684577"/>
            <a:ext cx="5173979" cy="461665"/>
          </a:xfrm>
          <a:prstGeom prst="rect">
            <a:avLst/>
          </a:prstGeom>
          <a:noFill/>
        </p:spPr>
        <p:txBody>
          <a:bodyPr wrap="square" rtlCol="0">
            <a:spAutoFit/>
          </a:bodyPr>
          <a:lstStyle/>
          <a:p>
            <a:pPr algn="ctr"/>
            <a:r>
              <a:rPr lang="en-US" sz="2400" kern="0" dirty="0">
                <a:solidFill>
                  <a:srgbClr val="404040"/>
                </a:solidFill>
                <a:effectLst>
                  <a:outerShdw blurRad="50800" dist="38100" dir="2700000" algn="tl" rotWithShape="0">
                    <a:prstClr val="black">
                      <a:alpha val="40000"/>
                    </a:prstClr>
                  </a:outerShdw>
                </a:effectLst>
              </a:rPr>
              <a:t>- Try to resolve it at the Local Level -</a:t>
            </a:r>
            <a:r>
              <a:rPr kumimoji="0" lang="en-US" sz="2400" b="0" i="0" u="none" strike="noStrike" kern="0" cap="none" spc="0" normalizeH="0" baseline="0" noProof="0" dirty="0">
                <a:ln>
                  <a:noFill/>
                </a:ln>
                <a:solidFill>
                  <a:srgbClr val="404040"/>
                </a:solidFill>
                <a:effectLst>
                  <a:outerShdw blurRad="50800" dist="38100" dir="2700000" algn="tl" rotWithShape="0">
                    <a:prstClr val="black">
                      <a:alpha val="40000"/>
                    </a:prstClr>
                  </a:outerShdw>
                </a:effectLst>
                <a:uLnTx/>
                <a:uFillTx/>
              </a:rPr>
              <a:t> </a:t>
            </a:r>
          </a:p>
        </p:txBody>
      </p:sp>
      <p:sp>
        <p:nvSpPr>
          <p:cNvPr id="52" name="Page Title"/>
          <p:cNvSpPr txBox="1"/>
          <p:nvPr/>
        </p:nvSpPr>
        <p:spPr>
          <a:xfrm>
            <a:off x="989815" y="963042"/>
            <a:ext cx="10454326" cy="1677382"/>
          </a:xfrm>
          <a:prstGeom prst="rect">
            <a:avLst/>
          </a:prstGeom>
          <a:noFill/>
        </p:spPr>
        <p:txBody>
          <a:bodyPr wrap="square" rtlCol="0">
            <a:spAutoFit/>
          </a:bodyPr>
          <a:lstStyle/>
          <a:p>
            <a:pPr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Jurisdictional Disputes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G.P.P.M.A.</a:t>
            </a:r>
          </a:p>
        </p:txBody>
      </p:sp>
      <p:sp>
        <p:nvSpPr>
          <p:cNvPr id="54" name="Welcome Subtitle"/>
          <p:cNvSpPr txBox="1"/>
          <p:nvPr/>
        </p:nvSpPr>
        <p:spPr>
          <a:xfrm>
            <a:off x="4372594" y="5264924"/>
            <a:ext cx="1553801" cy="646331"/>
          </a:xfrm>
          <a:prstGeom prst="rect">
            <a:avLst/>
          </a:prstGeom>
          <a:noFill/>
        </p:spPr>
        <p:txBody>
          <a:bodyPr wrap="square" rtlCol="0">
            <a:spAutoFit/>
          </a:bodyPr>
          <a:lstStyle/>
          <a:p>
            <a:pPr lvl="0"/>
            <a:r>
              <a:rPr lang="en-US" sz="1200" kern="0" dirty="0">
                <a:solidFill>
                  <a:schemeClr val="tx2"/>
                </a:solidFill>
                <a:effectLst>
                  <a:outerShdw blurRad="50800" dist="38100" dir="2700000" algn="tl" rotWithShape="0">
                    <a:prstClr val="black">
                      <a:alpha val="40000"/>
                    </a:prstClr>
                  </a:outerShdw>
                </a:effectLst>
              </a:rPr>
              <a:t>Speak to the other Craft Representative.</a:t>
            </a:r>
          </a:p>
        </p:txBody>
      </p:sp>
      <p:sp>
        <p:nvSpPr>
          <p:cNvPr id="55" name="Welcome Subtitle"/>
          <p:cNvSpPr txBox="1"/>
          <p:nvPr/>
        </p:nvSpPr>
        <p:spPr>
          <a:xfrm>
            <a:off x="6482574" y="5283621"/>
            <a:ext cx="1553801" cy="1015663"/>
          </a:xfrm>
          <a:prstGeom prst="rect">
            <a:avLst/>
          </a:prstGeom>
          <a:noFill/>
        </p:spPr>
        <p:txBody>
          <a:bodyPr wrap="square" rtlCol="0">
            <a:spAutoFit/>
          </a:bodyPr>
          <a:lstStyle/>
          <a:p>
            <a:r>
              <a:rPr lang="en-US" sz="1200" kern="0" dirty="0">
                <a:solidFill>
                  <a:schemeClr val="tx2"/>
                </a:solidFill>
                <a:effectLst>
                  <a:outerShdw blurRad="50800" dist="38100" dir="2700000" algn="tl" rotWithShape="0">
                    <a:prstClr val="black">
                      <a:alpha val="40000"/>
                    </a:prstClr>
                  </a:outerShdw>
                </a:effectLst>
              </a:rPr>
              <a:t>Document all Communication with date, time, location, and who you spoke with.</a:t>
            </a:r>
          </a:p>
        </p:txBody>
      </p:sp>
      <p:sp>
        <p:nvSpPr>
          <p:cNvPr id="56" name="Welcome Subtitle"/>
          <p:cNvSpPr txBox="1"/>
          <p:nvPr/>
        </p:nvSpPr>
        <p:spPr>
          <a:xfrm>
            <a:off x="8449512" y="5267254"/>
            <a:ext cx="1553801" cy="830997"/>
          </a:xfrm>
          <a:prstGeom prst="rect">
            <a:avLst/>
          </a:prstGeom>
          <a:noFill/>
        </p:spPr>
        <p:txBody>
          <a:bodyPr wrap="square" rtlCol="0">
            <a:spAutoFit/>
          </a:bodyPr>
          <a:lstStyle/>
          <a:p>
            <a:r>
              <a:rPr lang="en-US" sz="1200" kern="0" dirty="0">
                <a:solidFill>
                  <a:schemeClr val="tx2"/>
                </a:solidFill>
                <a:effectLst>
                  <a:outerShdw blurRad="50800" dist="38100" dir="2700000" algn="tl" rotWithShape="0">
                    <a:prstClr val="black">
                      <a:alpha val="40000"/>
                    </a:prstClr>
                  </a:outerShdw>
                </a:effectLst>
              </a:rPr>
              <a:t>These steps need to be done as soon as you are aware of the dispute.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5716" y="3746500"/>
            <a:ext cx="934160" cy="9341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482" y="3670503"/>
            <a:ext cx="996023" cy="9960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136" y="3751346"/>
            <a:ext cx="943165" cy="9431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2990" y="3670503"/>
            <a:ext cx="986845" cy="986845"/>
          </a:xfrm>
          <a:prstGeom prst="rect">
            <a:avLst/>
          </a:prstGeom>
        </p:spPr>
      </p:pic>
    </p:spTree>
    <p:extLst>
      <p:ext uri="{BB962C8B-B14F-4D97-AF65-F5344CB8AC3E}">
        <p14:creationId xmlns:p14="http://schemas.microsoft.com/office/powerpoint/2010/main" val="1115239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1000"/>
                                        <p:tgtEl>
                                          <p:spTgt spid="43"/>
                                        </p:tgtEl>
                                      </p:cBhvr>
                                    </p:animEffect>
                                  </p:childTnLst>
                                </p:cTn>
                              </p:par>
                              <p:par>
                                <p:cTn id="20" presetID="1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ppt_y</p:attrName>
                                        </p:attrNameLst>
                                      </p:cBhvr>
                                      <p:tavLst>
                                        <p:tav tm="0">
                                          <p:val>
                                            <p:strVal val="#ppt_y+#ppt_h*1.125000"/>
                                          </p:val>
                                        </p:tav>
                                        <p:tav tm="100000">
                                          <p:val>
                                            <p:strVal val="#ppt_y"/>
                                          </p:val>
                                        </p:tav>
                                      </p:tavLst>
                                    </p:anim>
                                    <p:animEffect transition="in" filter="wipe(up)">
                                      <p:cBhvr>
                                        <p:cTn id="23" dur="500"/>
                                        <p:tgtEl>
                                          <p:spTgt spid="2"/>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1000"/>
                                        <p:tgtEl>
                                          <p:spTgt spid="49"/>
                                        </p:tgtEl>
                                      </p:cBhvr>
                                    </p:animEffect>
                                  </p:childTnLst>
                                </p:cTn>
                              </p:par>
                              <p:par>
                                <p:cTn id="35" presetID="1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up)">
                                      <p:cBhvr>
                                        <p:cTn id="38" dur="500"/>
                                        <p:tgtEl>
                                          <p:spTgt spid="5"/>
                                        </p:tgtEl>
                                      </p:cBhvr>
                                    </p:animEffec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1000"/>
                                        <p:tgtEl>
                                          <p:spTgt spid="54"/>
                                        </p:tgtEl>
                                      </p:cBhvr>
                                    </p:animEffect>
                                    <p:anim calcmode="lin" valueType="num">
                                      <p:cBhvr>
                                        <p:cTn id="43" dur="1000" fill="hold"/>
                                        <p:tgtEl>
                                          <p:spTgt spid="54"/>
                                        </p:tgtEl>
                                        <p:attrNameLst>
                                          <p:attrName>ppt_x</p:attrName>
                                        </p:attrNameLst>
                                      </p:cBhvr>
                                      <p:tavLst>
                                        <p:tav tm="0">
                                          <p:val>
                                            <p:strVal val="#ppt_x"/>
                                          </p:val>
                                        </p:tav>
                                        <p:tav tm="100000">
                                          <p:val>
                                            <p:strVal val="#ppt_x"/>
                                          </p:val>
                                        </p:tav>
                                      </p:tavLst>
                                    </p:anim>
                                    <p:anim calcmode="lin" valueType="num">
                                      <p:cBhvr>
                                        <p:cTn id="4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barn(inVertical)">
                                      <p:cBhvr>
                                        <p:cTn id="49" dur="1000"/>
                                        <p:tgtEl>
                                          <p:spTgt spid="50"/>
                                        </p:tgtEl>
                                      </p:cBhvr>
                                    </p:animEffect>
                                  </p:childTnLst>
                                </p:cTn>
                              </p:par>
                              <p:par>
                                <p:cTn id="50" presetID="12" presetClass="entr" presetSubtype="4"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p:tgtEl>
                                          <p:spTgt spid="6"/>
                                        </p:tgtEl>
                                        <p:attrNameLst>
                                          <p:attrName>ppt_y</p:attrName>
                                        </p:attrNameLst>
                                      </p:cBhvr>
                                      <p:tavLst>
                                        <p:tav tm="0">
                                          <p:val>
                                            <p:strVal val="#ppt_y+#ppt_h*1.125000"/>
                                          </p:val>
                                        </p:tav>
                                        <p:tav tm="100000">
                                          <p:val>
                                            <p:strVal val="#ppt_y"/>
                                          </p:val>
                                        </p:tav>
                                      </p:tavLst>
                                    </p:anim>
                                    <p:animEffect transition="in" filter="wipe(up)">
                                      <p:cBhvr>
                                        <p:cTn id="53" dur="500"/>
                                        <p:tgtEl>
                                          <p:spTgt spid="6"/>
                                        </p:tgtEl>
                                      </p:cBhvr>
                                    </p:animEffect>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1000"/>
                                        <p:tgtEl>
                                          <p:spTgt spid="55"/>
                                        </p:tgtEl>
                                      </p:cBhvr>
                                    </p:animEffect>
                                    <p:anim calcmode="lin" valueType="num">
                                      <p:cBhvr>
                                        <p:cTn id="58" dur="1000" fill="hold"/>
                                        <p:tgtEl>
                                          <p:spTgt spid="55"/>
                                        </p:tgtEl>
                                        <p:attrNameLst>
                                          <p:attrName>ppt_x</p:attrName>
                                        </p:attrNameLst>
                                      </p:cBhvr>
                                      <p:tavLst>
                                        <p:tav tm="0">
                                          <p:val>
                                            <p:strVal val="#ppt_x"/>
                                          </p:val>
                                        </p:tav>
                                        <p:tav tm="100000">
                                          <p:val>
                                            <p:strVal val="#ppt_x"/>
                                          </p:val>
                                        </p:tav>
                                      </p:tavLst>
                                    </p:anim>
                                    <p:anim calcmode="lin" valueType="num">
                                      <p:cBhvr>
                                        <p:cTn id="5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barn(inVertical)">
                                      <p:cBhvr>
                                        <p:cTn id="64" dur="1000"/>
                                        <p:tgtEl>
                                          <p:spTgt spid="51"/>
                                        </p:tgtEl>
                                      </p:cBhvr>
                                    </p:animEffect>
                                  </p:childTnLst>
                                </p:cTn>
                              </p:par>
                              <p:par>
                                <p:cTn id="65" presetID="12" presetClass="entr" presetSubtype="4"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p:tgtEl>
                                          <p:spTgt spid="7"/>
                                        </p:tgtEl>
                                        <p:attrNameLst>
                                          <p:attrName>ppt_y</p:attrName>
                                        </p:attrNameLst>
                                      </p:cBhvr>
                                      <p:tavLst>
                                        <p:tav tm="0">
                                          <p:val>
                                            <p:strVal val="#ppt_y+#ppt_h*1.125000"/>
                                          </p:val>
                                        </p:tav>
                                        <p:tav tm="100000">
                                          <p:val>
                                            <p:strVal val="#ppt_y"/>
                                          </p:val>
                                        </p:tav>
                                      </p:tavLst>
                                    </p:anim>
                                    <p:animEffect transition="in" filter="wipe(up)">
                                      <p:cBhvr>
                                        <p:cTn id="68" dur="500"/>
                                        <p:tgtEl>
                                          <p:spTgt spid="7"/>
                                        </p:tgtEl>
                                      </p:cBhvr>
                                    </p:animEffec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1000"/>
                                        <p:tgtEl>
                                          <p:spTgt spid="56"/>
                                        </p:tgtEl>
                                      </p:cBhvr>
                                    </p:animEffect>
                                    <p:anim calcmode="lin" valueType="num">
                                      <p:cBhvr>
                                        <p:cTn id="73" dur="1000" fill="hold"/>
                                        <p:tgtEl>
                                          <p:spTgt spid="56"/>
                                        </p:tgtEl>
                                        <p:attrNameLst>
                                          <p:attrName>ppt_x</p:attrName>
                                        </p:attrNameLst>
                                      </p:cBhvr>
                                      <p:tavLst>
                                        <p:tav tm="0">
                                          <p:val>
                                            <p:strVal val="#ppt_x"/>
                                          </p:val>
                                        </p:tav>
                                        <p:tav tm="100000">
                                          <p:val>
                                            <p:strVal val="#ppt_x"/>
                                          </p:val>
                                        </p:tav>
                                      </p:tavLst>
                                    </p:anim>
                                    <p:anim calcmode="lin" valueType="num">
                                      <p:cBhvr>
                                        <p:cTn id="7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3" grpId="0" animBg="1"/>
      <p:bldP spid="49" grpId="0" animBg="1"/>
      <p:bldP spid="50" grpId="0" animBg="1"/>
      <p:bldP spid="51" grpId="0" animBg="1"/>
      <p:bldP spid="47" grpId="0"/>
      <p:bldP spid="52" grpId="0"/>
      <p:bldP spid="54" grpId="0"/>
      <p:bldP spid="55" grpId="0"/>
      <p:bldP spid="5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gram"/>
          <p:cNvSpPr/>
          <p:nvPr/>
        </p:nvSpPr>
        <p:spPr>
          <a:xfrm>
            <a:off x="430959" y="2830199"/>
            <a:ext cx="1960337" cy="3146665"/>
          </a:xfrm>
          <a:prstGeom prst="round2DiagRect">
            <a:avLst>
              <a:gd name="adj1" fmla="val 34888"/>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Number"/>
          <p:cNvSpPr>
            <a:spLocks noChangeArrowheads="1"/>
          </p:cNvSpPr>
          <p:nvPr/>
        </p:nvSpPr>
        <p:spPr bwMode="auto">
          <a:xfrm>
            <a:off x="1647294" y="2986917"/>
            <a:ext cx="59631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3F3F3"/>
                </a:solidFill>
                <a:effectLst/>
                <a:uLnTx/>
                <a:uFillTx/>
                <a:latin typeface="Lato Black" panose="020F0A02020204030203" pitchFamily="34" charset="0"/>
              </a:rPr>
              <a:t>01</a:t>
            </a:r>
            <a:endParaRPr kumimoji="0" lang="en-US" altLang="en-US" sz="4000" b="0" i="0" u="none" strike="noStrike" kern="0" cap="none" spc="0" normalizeH="0" baseline="0" noProof="0" dirty="0">
              <a:ln>
                <a:noFill/>
              </a:ln>
              <a:solidFill>
                <a:schemeClr val="tx1"/>
              </a:solidFill>
              <a:effectLst/>
              <a:uLnTx/>
              <a:uFillTx/>
              <a:latin typeface="Lato Black" panose="020F0A02020204030203" pitchFamily="34" charset="0"/>
            </a:endParaRPr>
          </a:p>
        </p:txBody>
      </p:sp>
      <p:sp>
        <p:nvSpPr>
          <p:cNvPr id="3" name="Icon"/>
          <p:cNvSpPr/>
          <p:nvPr/>
        </p:nvSpPr>
        <p:spPr>
          <a:xfrm>
            <a:off x="2399284" y="3016595"/>
            <a:ext cx="716946" cy="5436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56" name="Title"/>
          <p:cNvSpPr txBox="1"/>
          <p:nvPr/>
        </p:nvSpPr>
        <p:spPr>
          <a:xfrm>
            <a:off x="486487" y="3560267"/>
            <a:ext cx="118135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noProof="0" dirty="0">
                <a:solidFill>
                  <a:srgbClr val="FFC000"/>
                </a:solidFill>
                <a:effectLst>
                  <a:outerShdw blurRad="50800" dist="38100" dir="2700000" algn="tl" rotWithShape="0">
                    <a:prstClr val="black">
                      <a:alpha val="40000"/>
                    </a:prstClr>
                  </a:outerShdw>
                </a:effectLst>
                <a:latin typeface="Lato Black" panose="020F0A02020204030203" pitchFamily="34" charset="0"/>
              </a:rPr>
              <a:t>Report</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57" name="Subtitle Text"/>
          <p:cNvSpPr txBox="1"/>
          <p:nvPr/>
        </p:nvSpPr>
        <p:spPr>
          <a:xfrm>
            <a:off x="486487" y="3901501"/>
            <a:ext cx="1800000" cy="830997"/>
          </a:xfrm>
          <a:prstGeom prst="rect">
            <a:avLst/>
          </a:prstGeom>
          <a:noFill/>
        </p:spPr>
        <p:txBody>
          <a:bodyPr wrap="square" rtlCol="0">
            <a:spAutoFit/>
          </a:bodyPr>
          <a:lstStyle/>
          <a:p>
            <a:r>
              <a:rPr lang="en-US" sz="1200" kern="0" spc="300" dirty="0">
                <a:solidFill>
                  <a:schemeClr val="tx2"/>
                </a:solidFill>
                <a:effectLst>
                  <a:outerShdw blurRad="50800" dist="38100" dir="2700000" algn="tl" rotWithShape="0">
                    <a:prstClr val="black">
                      <a:alpha val="40000"/>
                    </a:prstClr>
                  </a:outerShdw>
                </a:effectLst>
              </a:rPr>
              <a:t>Provide any and all documentation to the J.D</a:t>
            </a:r>
          </a:p>
        </p:txBody>
      </p:sp>
      <p:sp>
        <p:nvSpPr>
          <p:cNvPr id="76" name="Diagram"/>
          <p:cNvSpPr/>
          <p:nvPr/>
        </p:nvSpPr>
        <p:spPr>
          <a:xfrm>
            <a:off x="6374202" y="2777447"/>
            <a:ext cx="1960337" cy="3139260"/>
          </a:xfrm>
          <a:prstGeom prst="round2DiagRect">
            <a:avLst>
              <a:gd name="adj1" fmla="val 29364"/>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Number"/>
          <p:cNvSpPr>
            <a:spLocks noChangeArrowheads="1"/>
          </p:cNvSpPr>
          <p:nvPr/>
        </p:nvSpPr>
        <p:spPr bwMode="auto">
          <a:xfrm>
            <a:off x="7555559" y="2979512"/>
            <a:ext cx="51937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3F3F3"/>
                </a:solidFill>
                <a:effectLst/>
                <a:uLnTx/>
                <a:uFillTx/>
                <a:latin typeface="Lato Black" panose="020F0A02020204030203" pitchFamily="34" charset="0"/>
              </a:rPr>
              <a:t>03</a:t>
            </a:r>
            <a:endParaRPr kumimoji="0" lang="en-US" altLang="en-US" sz="4000" b="0" i="0" u="none" strike="noStrike" kern="0" cap="none" spc="0" normalizeH="0" baseline="0" noProof="0" dirty="0">
              <a:ln>
                <a:noFill/>
              </a:ln>
              <a:solidFill>
                <a:schemeClr val="tx1"/>
              </a:solidFill>
              <a:effectLst/>
              <a:uLnTx/>
              <a:uFillTx/>
              <a:latin typeface="Lato Black" panose="020F0A02020204030203" pitchFamily="34" charset="0"/>
            </a:endParaRPr>
          </a:p>
        </p:txBody>
      </p:sp>
      <p:sp>
        <p:nvSpPr>
          <p:cNvPr id="78" name="Icon"/>
          <p:cNvSpPr/>
          <p:nvPr/>
        </p:nvSpPr>
        <p:spPr>
          <a:xfrm>
            <a:off x="8343645" y="3009190"/>
            <a:ext cx="716946" cy="5436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79" name="Title"/>
          <p:cNvSpPr txBox="1"/>
          <p:nvPr/>
        </p:nvSpPr>
        <p:spPr>
          <a:xfrm>
            <a:off x="6454370" y="3541232"/>
            <a:ext cx="120283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noProof="0" dirty="0">
                <a:solidFill>
                  <a:srgbClr val="FFC000"/>
                </a:solidFill>
                <a:effectLst>
                  <a:outerShdw blurRad="50800" dist="38100" dir="2700000" algn="tl" rotWithShape="0">
                    <a:prstClr val="black">
                      <a:alpha val="40000"/>
                    </a:prstClr>
                  </a:outerShdw>
                </a:effectLst>
                <a:latin typeface="Lato Black" panose="020F0A02020204030203" pitchFamily="34" charset="0"/>
              </a:rPr>
              <a:t>Meet</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82" name="Diagram"/>
          <p:cNvSpPr/>
          <p:nvPr/>
        </p:nvSpPr>
        <p:spPr>
          <a:xfrm>
            <a:off x="9294213" y="2822794"/>
            <a:ext cx="1960337" cy="3146665"/>
          </a:xfrm>
          <a:prstGeom prst="round2DiagRect">
            <a:avLst>
              <a:gd name="adj1" fmla="val 34888"/>
              <a:gd name="adj2" fmla="val 0"/>
            </a:avLst>
          </a:prstGeom>
          <a:gradFill>
            <a:gsLst>
              <a:gs pos="51000">
                <a:srgbClr val="DFDF13">
                  <a:alpha val="0"/>
                </a:srgbClr>
              </a:gs>
              <a:gs pos="0">
                <a:srgbClr val="DFDF13">
                  <a:alpha val="9000"/>
                </a:srgbClr>
              </a:gs>
            </a:gsLst>
            <a:lin ang="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3" name="Number"/>
          <p:cNvSpPr>
            <a:spLocks noChangeArrowheads="1"/>
          </p:cNvSpPr>
          <p:nvPr/>
        </p:nvSpPr>
        <p:spPr bwMode="auto">
          <a:xfrm>
            <a:off x="10510548" y="2979512"/>
            <a:ext cx="51937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effectLst/>
                <a:uLnTx/>
                <a:uFillTx/>
                <a:latin typeface="Lato Black" panose="020F0A02020204030203" pitchFamily="34" charset="0"/>
              </a:rPr>
              <a:t>04</a:t>
            </a:r>
            <a:endParaRPr kumimoji="0" lang="en-US" altLang="en-US" sz="4000" b="0" i="0" u="none" strike="noStrike" kern="0" cap="none" spc="0" normalizeH="0" baseline="0" noProof="0" dirty="0">
              <a:ln>
                <a:noFill/>
              </a:ln>
              <a:effectLst/>
              <a:uLnTx/>
              <a:uFillTx/>
              <a:latin typeface="Lato Black" panose="020F0A02020204030203" pitchFamily="34" charset="0"/>
            </a:endParaRPr>
          </a:p>
        </p:txBody>
      </p:sp>
      <p:sp>
        <p:nvSpPr>
          <p:cNvPr id="84" name="Icon"/>
          <p:cNvSpPr/>
          <p:nvPr/>
        </p:nvSpPr>
        <p:spPr>
          <a:xfrm>
            <a:off x="11250506" y="3009190"/>
            <a:ext cx="716946" cy="54367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accent1"/>
              </a:solidFill>
              <a:effectLst/>
              <a:uLnTx/>
              <a:uFillTx/>
            </a:endParaRPr>
          </a:p>
        </p:txBody>
      </p:sp>
      <p:sp>
        <p:nvSpPr>
          <p:cNvPr id="85" name="Title"/>
          <p:cNvSpPr txBox="1"/>
          <p:nvPr/>
        </p:nvSpPr>
        <p:spPr>
          <a:xfrm>
            <a:off x="9329191" y="3519361"/>
            <a:ext cx="118135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resolve</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86" name="Subtitle Text"/>
          <p:cNvSpPr txBox="1"/>
          <p:nvPr/>
        </p:nvSpPr>
        <p:spPr>
          <a:xfrm>
            <a:off x="9329192" y="3743264"/>
            <a:ext cx="2073253" cy="1938992"/>
          </a:xfrm>
          <a:prstGeom prst="rect">
            <a:avLst/>
          </a:prstGeom>
          <a:noFill/>
        </p:spPr>
        <p:txBody>
          <a:bodyPr wrap="square" rtlCol="0">
            <a:spAutoFit/>
          </a:bodyPr>
          <a:lstStyle/>
          <a:p>
            <a:r>
              <a:rPr lang="en-US" sz="1200" kern="0" spc="300" dirty="0">
                <a:solidFill>
                  <a:schemeClr val="tx2"/>
                </a:solidFill>
                <a:effectLst>
                  <a:outerShdw blurRad="50800" dist="38100" dir="2700000" algn="tl" rotWithShape="0">
                    <a:prstClr val="black">
                      <a:alpha val="40000"/>
                    </a:prstClr>
                  </a:outerShdw>
                </a:effectLst>
              </a:rPr>
              <a:t>If no resolve the J.D. will submit a statement of facts and a request to the General Presidents Committee for assistance in resolving the </a:t>
            </a:r>
          </a:p>
          <a:p>
            <a:r>
              <a:rPr lang="en-US" sz="1200" kern="0" spc="300" dirty="0">
                <a:solidFill>
                  <a:schemeClr val="tx2"/>
                </a:solidFill>
                <a:effectLst>
                  <a:outerShdw blurRad="50800" dist="38100" dir="2700000" algn="tl" rotWithShape="0">
                    <a:prstClr val="black">
                      <a:alpha val="40000"/>
                    </a:prstClr>
                  </a:outerShdw>
                </a:effectLst>
              </a:rPr>
              <a:t>said dispute.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94" y="3111730"/>
            <a:ext cx="365926" cy="36592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5456" y="3055932"/>
            <a:ext cx="530911" cy="530911"/>
          </a:xfrm>
          <a:prstGeom prst="rect">
            <a:avLst/>
          </a:prstGeom>
        </p:spPr>
      </p:pic>
      <p:sp>
        <p:nvSpPr>
          <p:cNvPr id="29" name="Page Title"/>
          <p:cNvSpPr txBox="1"/>
          <p:nvPr/>
        </p:nvSpPr>
        <p:spPr>
          <a:xfrm>
            <a:off x="970961" y="594644"/>
            <a:ext cx="10454326" cy="1377300"/>
          </a:xfrm>
          <a:prstGeom prst="rect">
            <a:avLst/>
          </a:prstGeom>
          <a:noFill/>
        </p:spPr>
        <p:txBody>
          <a:bodyPr wrap="square" rtlCol="0">
            <a:spAutoFit/>
          </a:bodyPr>
          <a:lstStyle/>
          <a:p>
            <a:pPr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Jurisdictional Disputes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G.P.P.M.A.</a:t>
            </a:r>
          </a:p>
        </p:txBody>
      </p:sp>
      <p:sp>
        <p:nvSpPr>
          <p:cNvPr id="21" name="Diagram"/>
          <p:cNvSpPr/>
          <p:nvPr/>
        </p:nvSpPr>
        <p:spPr>
          <a:xfrm>
            <a:off x="3372344" y="2822794"/>
            <a:ext cx="1960337" cy="3146665"/>
          </a:xfrm>
          <a:prstGeom prst="round2DiagRect">
            <a:avLst>
              <a:gd name="adj1" fmla="val 34888"/>
              <a:gd name="adj2" fmla="val 0"/>
            </a:avLst>
          </a:prstGeom>
          <a:gradFill>
            <a:gsLst>
              <a:gs pos="51000">
                <a:srgbClr val="E5DEDB">
                  <a:alpha val="0"/>
                </a:srgbClr>
              </a:gs>
              <a:gs pos="0">
                <a:srgbClr val="E5DEDB">
                  <a:alpha val="1000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Number"/>
          <p:cNvSpPr>
            <a:spLocks noChangeArrowheads="1"/>
          </p:cNvSpPr>
          <p:nvPr/>
        </p:nvSpPr>
        <p:spPr bwMode="auto">
          <a:xfrm>
            <a:off x="4600711" y="2979512"/>
            <a:ext cx="51937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3F3F3"/>
                </a:solidFill>
                <a:effectLst/>
                <a:uLnTx/>
                <a:uFillTx/>
                <a:latin typeface="Lato Black" panose="020F0A02020204030203" pitchFamily="34" charset="0"/>
              </a:rPr>
              <a:t>02</a:t>
            </a:r>
            <a:endParaRPr kumimoji="0" lang="en-US" altLang="en-US" sz="4000" b="0" i="0" u="none" strike="noStrike" kern="0" cap="none" spc="0" normalizeH="0" baseline="0" noProof="0" dirty="0">
              <a:ln>
                <a:noFill/>
              </a:ln>
              <a:solidFill>
                <a:schemeClr val="tx1"/>
              </a:solidFill>
              <a:effectLst/>
              <a:uLnTx/>
              <a:uFillTx/>
              <a:latin typeface="Lato Black" panose="020F0A02020204030203" pitchFamily="34" charset="0"/>
            </a:endParaRPr>
          </a:p>
        </p:txBody>
      </p:sp>
      <p:sp>
        <p:nvSpPr>
          <p:cNvPr id="23" name="Icon"/>
          <p:cNvSpPr/>
          <p:nvPr/>
        </p:nvSpPr>
        <p:spPr>
          <a:xfrm>
            <a:off x="5328637" y="3009190"/>
            <a:ext cx="716946" cy="5436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24" name="Title"/>
          <p:cNvSpPr txBox="1"/>
          <p:nvPr/>
        </p:nvSpPr>
        <p:spPr>
          <a:xfrm>
            <a:off x="3419354" y="3575924"/>
            <a:ext cx="118135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cap="all" spc="100" dirty="0">
                <a:solidFill>
                  <a:srgbClr val="FFC000"/>
                </a:solidFill>
                <a:effectLst>
                  <a:outerShdw blurRad="50800" dist="38100" dir="2700000" algn="tl" rotWithShape="0">
                    <a:prstClr val="black">
                      <a:alpha val="40000"/>
                    </a:prstClr>
                  </a:outerShdw>
                </a:effectLst>
                <a:latin typeface="Lato Black" panose="020F0A02020204030203" pitchFamily="34" charset="0"/>
              </a:rPr>
              <a:t>assign</a:t>
            </a:r>
            <a:endParaRPr kumimoji="0" lang="en-US" sz="1400" b="0" i="0" u="none" strike="noStrike" kern="0" cap="all" spc="100" normalizeH="0" baseline="0" noProof="0" dirty="0">
              <a:ln>
                <a:noFill/>
              </a:ln>
              <a:solidFill>
                <a:srgbClr val="FFC000"/>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25" name="Subtitle Text"/>
          <p:cNvSpPr txBox="1"/>
          <p:nvPr/>
        </p:nvSpPr>
        <p:spPr>
          <a:xfrm>
            <a:off x="3439904" y="3894096"/>
            <a:ext cx="1800000" cy="1754326"/>
          </a:xfrm>
          <a:prstGeom prst="rect">
            <a:avLst/>
          </a:prstGeom>
          <a:noFill/>
        </p:spPr>
        <p:txBody>
          <a:bodyPr wrap="square" rtlCol="0">
            <a:spAutoFit/>
          </a:bodyPr>
          <a:lstStyle/>
          <a:p>
            <a:r>
              <a:rPr lang="en-US" sz="1200" kern="0" spc="300" dirty="0" err="1">
                <a:solidFill>
                  <a:schemeClr val="tx2"/>
                </a:solidFill>
                <a:effectLst>
                  <a:outerShdw blurRad="50800" dist="38100" dir="2700000" algn="tl" rotWithShape="0">
                    <a:prstClr val="black">
                      <a:alpha val="40000"/>
                    </a:prstClr>
                  </a:outerShdw>
                </a:effectLst>
              </a:rPr>
              <a:t>J.D.will</a:t>
            </a:r>
            <a:r>
              <a:rPr lang="en-US" sz="1200" kern="0" spc="300" dirty="0">
                <a:solidFill>
                  <a:schemeClr val="tx2"/>
                </a:solidFill>
                <a:effectLst>
                  <a:outerShdw blurRad="50800" dist="38100" dir="2700000" algn="tl" rotWithShape="0">
                    <a:prstClr val="black">
                      <a:alpha val="40000"/>
                    </a:prstClr>
                  </a:outerShdw>
                </a:effectLst>
              </a:rPr>
              <a:t> notify the other International Union of the dispute and assign a IVP to the case. Other Int. Union will do the same.</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2275" y="3098063"/>
            <a:ext cx="365926" cy="365926"/>
          </a:xfrm>
          <a:prstGeom prst="rect">
            <a:avLst/>
          </a:prstGeom>
        </p:spPr>
      </p:pic>
      <p:sp>
        <p:nvSpPr>
          <p:cNvPr id="27" name="Subtitle Text"/>
          <p:cNvSpPr txBox="1"/>
          <p:nvPr/>
        </p:nvSpPr>
        <p:spPr>
          <a:xfrm>
            <a:off x="6464704" y="3943503"/>
            <a:ext cx="1800000" cy="1015663"/>
          </a:xfrm>
          <a:prstGeom prst="rect">
            <a:avLst/>
          </a:prstGeom>
          <a:noFill/>
        </p:spPr>
        <p:txBody>
          <a:bodyPr wrap="square" rtlCol="0">
            <a:spAutoFit/>
          </a:bodyPr>
          <a:lstStyle/>
          <a:p>
            <a:r>
              <a:rPr lang="en-US" sz="1200" kern="0" spc="300" dirty="0">
                <a:solidFill>
                  <a:schemeClr val="tx2"/>
                </a:solidFill>
                <a:effectLst>
                  <a:outerShdw blurRad="50800" dist="38100" dir="2700000" algn="tl" rotWithShape="0">
                    <a:prstClr val="black">
                      <a:alpha val="40000"/>
                    </a:prstClr>
                  </a:outerShdw>
                </a:effectLst>
              </a:rPr>
              <a:t>The two Int. Reps shall meet and try to come to a resolve.</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81899" y="3035558"/>
            <a:ext cx="767516" cy="767516"/>
          </a:xfrm>
          <a:prstGeom prst="rect">
            <a:avLst/>
          </a:prstGeom>
        </p:spPr>
      </p:pic>
    </p:spTree>
    <p:extLst>
      <p:ext uri="{BB962C8B-B14F-4D97-AF65-F5344CB8AC3E}">
        <p14:creationId xmlns:p14="http://schemas.microsoft.com/office/powerpoint/2010/main" val="155868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750" fill="hold"/>
                                        <p:tgtEl>
                                          <p:spTgt spid="56"/>
                                        </p:tgtEl>
                                        <p:attrNameLst>
                                          <p:attrName>ppt_x</p:attrName>
                                        </p:attrNameLst>
                                      </p:cBhvr>
                                      <p:tavLst>
                                        <p:tav tm="0">
                                          <p:val>
                                            <p:strVal val="#ppt_x"/>
                                          </p:val>
                                        </p:tav>
                                        <p:tav tm="100000">
                                          <p:val>
                                            <p:strVal val="#ppt_x"/>
                                          </p:val>
                                        </p:tav>
                                      </p:tavLst>
                                    </p:anim>
                                    <p:anim calcmode="lin" valueType="num">
                                      <p:cBhvr additive="base">
                                        <p:cTn id="35" dur="750" fill="hold"/>
                                        <p:tgtEl>
                                          <p:spTgt spid="5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750" fill="hold"/>
                                        <p:tgtEl>
                                          <p:spTgt spid="57"/>
                                        </p:tgtEl>
                                        <p:attrNameLst>
                                          <p:attrName>ppt_x</p:attrName>
                                        </p:attrNameLst>
                                      </p:cBhvr>
                                      <p:tavLst>
                                        <p:tav tm="0">
                                          <p:val>
                                            <p:strVal val="#ppt_x"/>
                                          </p:val>
                                        </p:tav>
                                        <p:tav tm="100000">
                                          <p:val>
                                            <p:strVal val="#ppt_x"/>
                                          </p:val>
                                        </p:tav>
                                      </p:tavLst>
                                    </p:anim>
                                    <p:anim calcmode="lin" valueType="num">
                                      <p:cBhvr additive="base">
                                        <p:cTn id="39"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strips(downLeft)">
                                      <p:cBhvr>
                                        <p:cTn id="44" dur="500"/>
                                        <p:tgtEl>
                                          <p:spTgt spid="21"/>
                                        </p:tgtEl>
                                      </p:cBhvr>
                                    </p:animEffect>
                                  </p:childTnLst>
                                </p:cTn>
                              </p:par>
                              <p:par>
                                <p:cTn id="45" presetID="37"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900" decel="100000" fill="hold"/>
                                        <p:tgtEl>
                                          <p:spTgt spid="2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900" decel="100000" fill="hold"/>
                                        <p:tgtEl>
                                          <p:spTgt spid="2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750" fill="hold"/>
                                        <p:tgtEl>
                                          <p:spTgt spid="24"/>
                                        </p:tgtEl>
                                        <p:attrNameLst>
                                          <p:attrName>ppt_x</p:attrName>
                                        </p:attrNameLst>
                                      </p:cBhvr>
                                      <p:tavLst>
                                        <p:tav tm="0">
                                          <p:val>
                                            <p:strVal val="#ppt_x"/>
                                          </p:val>
                                        </p:tav>
                                        <p:tav tm="100000">
                                          <p:val>
                                            <p:strVal val="#ppt_x"/>
                                          </p:val>
                                        </p:tav>
                                      </p:tavLst>
                                    </p:anim>
                                    <p:anim calcmode="lin" valueType="num">
                                      <p:cBhvr additive="base">
                                        <p:cTn id="65" dur="750" fill="hold"/>
                                        <p:tgtEl>
                                          <p:spTgt spid="24"/>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750" fill="hold"/>
                                        <p:tgtEl>
                                          <p:spTgt spid="25"/>
                                        </p:tgtEl>
                                        <p:attrNameLst>
                                          <p:attrName>ppt_x</p:attrName>
                                        </p:attrNameLst>
                                      </p:cBhvr>
                                      <p:tavLst>
                                        <p:tav tm="0">
                                          <p:val>
                                            <p:strVal val="#ppt_x"/>
                                          </p:val>
                                        </p:tav>
                                        <p:tav tm="100000">
                                          <p:val>
                                            <p:strVal val="#ppt_x"/>
                                          </p:val>
                                        </p:tav>
                                      </p:tavLst>
                                    </p:anim>
                                    <p:anim calcmode="lin" valueType="num">
                                      <p:cBhvr additive="base">
                                        <p:cTn id="69"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grpId="0" nodeType="click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strips(downLeft)">
                                      <p:cBhvr>
                                        <p:cTn id="74" dur="500"/>
                                        <p:tgtEl>
                                          <p:spTgt spid="76"/>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750" fill="hold"/>
                                        <p:tgtEl>
                                          <p:spTgt spid="27"/>
                                        </p:tgtEl>
                                        <p:attrNameLst>
                                          <p:attrName>ppt_x</p:attrName>
                                        </p:attrNameLst>
                                      </p:cBhvr>
                                      <p:tavLst>
                                        <p:tav tm="0">
                                          <p:val>
                                            <p:strVal val="#ppt_x"/>
                                          </p:val>
                                        </p:tav>
                                        <p:tav tm="100000">
                                          <p:val>
                                            <p:strVal val="#ppt_x"/>
                                          </p:val>
                                        </p:tav>
                                      </p:tavLst>
                                    </p:anim>
                                    <p:anim calcmode="lin" valueType="num">
                                      <p:cBhvr additive="base">
                                        <p:cTn id="78" dur="750" fill="hold"/>
                                        <p:tgtEl>
                                          <p:spTgt spid="27"/>
                                        </p:tgtEl>
                                        <p:attrNameLst>
                                          <p:attrName>ppt_y</p:attrName>
                                        </p:attrNameLst>
                                      </p:cBhvr>
                                      <p:tavLst>
                                        <p:tav tm="0">
                                          <p:val>
                                            <p:strVal val="1+#ppt_h/2"/>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fade">
                                      <p:cBhvr>
                                        <p:cTn id="81" dur="1000"/>
                                        <p:tgtEl>
                                          <p:spTgt spid="78"/>
                                        </p:tgtEl>
                                      </p:cBhvr>
                                    </p:animEffect>
                                    <p:anim calcmode="lin" valueType="num">
                                      <p:cBhvr>
                                        <p:cTn id="82" dur="1000" fill="hold"/>
                                        <p:tgtEl>
                                          <p:spTgt spid="78"/>
                                        </p:tgtEl>
                                        <p:attrNameLst>
                                          <p:attrName>ppt_x</p:attrName>
                                        </p:attrNameLst>
                                      </p:cBhvr>
                                      <p:tavLst>
                                        <p:tav tm="0">
                                          <p:val>
                                            <p:strVal val="#ppt_x"/>
                                          </p:val>
                                        </p:tav>
                                        <p:tav tm="100000">
                                          <p:val>
                                            <p:strVal val="#ppt_x"/>
                                          </p:val>
                                        </p:tav>
                                      </p:tavLst>
                                    </p:anim>
                                    <p:anim calcmode="lin" valueType="num">
                                      <p:cBhvr>
                                        <p:cTn id="83" dur="900" decel="100000" fill="hold"/>
                                        <p:tgtEl>
                                          <p:spTgt spid="78"/>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par>
                                <p:cTn id="85" presetID="37"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900" decel="100000" fill="hold"/>
                                        <p:tgtEl>
                                          <p:spTgt spid="9"/>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fade">
                                      <p:cBhvr>
                                        <p:cTn id="93" dur="1000"/>
                                        <p:tgtEl>
                                          <p:spTgt spid="77"/>
                                        </p:tgtEl>
                                      </p:cBhvr>
                                    </p:animEffect>
                                    <p:anim calcmode="lin" valueType="num">
                                      <p:cBhvr>
                                        <p:cTn id="94" dur="1000" fill="hold"/>
                                        <p:tgtEl>
                                          <p:spTgt spid="77"/>
                                        </p:tgtEl>
                                        <p:attrNameLst>
                                          <p:attrName>ppt_x</p:attrName>
                                        </p:attrNameLst>
                                      </p:cBhvr>
                                      <p:tavLst>
                                        <p:tav tm="0">
                                          <p:val>
                                            <p:strVal val="#ppt_x"/>
                                          </p:val>
                                        </p:tav>
                                        <p:tav tm="100000">
                                          <p:val>
                                            <p:strVal val="#ppt_x"/>
                                          </p:val>
                                        </p:tav>
                                      </p:tavLst>
                                    </p:anim>
                                    <p:anim calcmode="lin" valueType="num">
                                      <p:cBhvr>
                                        <p:cTn id="95" dur="1000" fill="hold"/>
                                        <p:tgtEl>
                                          <p:spTgt spid="77"/>
                                        </p:tgtEl>
                                        <p:attrNameLst>
                                          <p:attrName>ppt_y</p:attrName>
                                        </p:attrNameLst>
                                      </p:cBhvr>
                                      <p:tavLst>
                                        <p:tav tm="0">
                                          <p:val>
                                            <p:strVal val="#ppt_y+.1"/>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79"/>
                                        </p:tgtEl>
                                        <p:attrNameLst>
                                          <p:attrName>style.visibility</p:attrName>
                                        </p:attrNameLst>
                                      </p:cBhvr>
                                      <p:to>
                                        <p:strVal val="visible"/>
                                      </p:to>
                                    </p:set>
                                    <p:anim calcmode="lin" valueType="num">
                                      <p:cBhvr additive="base">
                                        <p:cTn id="98" dur="750" fill="hold"/>
                                        <p:tgtEl>
                                          <p:spTgt spid="79"/>
                                        </p:tgtEl>
                                        <p:attrNameLst>
                                          <p:attrName>ppt_x</p:attrName>
                                        </p:attrNameLst>
                                      </p:cBhvr>
                                      <p:tavLst>
                                        <p:tav tm="0">
                                          <p:val>
                                            <p:strVal val="#ppt_x"/>
                                          </p:val>
                                        </p:tav>
                                        <p:tav tm="100000">
                                          <p:val>
                                            <p:strVal val="#ppt_x"/>
                                          </p:val>
                                        </p:tav>
                                      </p:tavLst>
                                    </p:anim>
                                    <p:anim calcmode="lin" valueType="num">
                                      <p:cBhvr additive="base">
                                        <p:cTn id="99" dur="75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8" presetClass="entr" presetSubtype="12" fill="hold" grpId="0" nodeType="click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strips(downLeft)">
                                      <p:cBhvr>
                                        <p:cTn id="104" dur="500"/>
                                        <p:tgtEl>
                                          <p:spTgt spid="82"/>
                                        </p:tgtEl>
                                      </p:cBhvr>
                                    </p:animEffect>
                                  </p:childTnLst>
                                </p:cTn>
                              </p:par>
                              <p:par>
                                <p:cTn id="105" presetID="2" presetClass="entr" presetSubtype="4"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750" fill="hold"/>
                                        <p:tgtEl>
                                          <p:spTgt spid="86"/>
                                        </p:tgtEl>
                                        <p:attrNameLst>
                                          <p:attrName>ppt_x</p:attrName>
                                        </p:attrNameLst>
                                      </p:cBhvr>
                                      <p:tavLst>
                                        <p:tav tm="0">
                                          <p:val>
                                            <p:strVal val="#ppt_x"/>
                                          </p:val>
                                        </p:tav>
                                        <p:tav tm="100000">
                                          <p:val>
                                            <p:strVal val="#ppt_x"/>
                                          </p:val>
                                        </p:tav>
                                      </p:tavLst>
                                    </p:anim>
                                    <p:anim calcmode="lin" valueType="num">
                                      <p:cBhvr additive="base">
                                        <p:cTn id="108" dur="750" fill="hold"/>
                                        <p:tgtEl>
                                          <p:spTgt spid="86"/>
                                        </p:tgtEl>
                                        <p:attrNameLst>
                                          <p:attrName>ppt_y</p:attrName>
                                        </p:attrNameLst>
                                      </p:cBhvr>
                                      <p:tavLst>
                                        <p:tav tm="0">
                                          <p:val>
                                            <p:strVal val="1+#ppt_h/2"/>
                                          </p:val>
                                        </p:tav>
                                        <p:tav tm="100000">
                                          <p:val>
                                            <p:strVal val="#ppt_y"/>
                                          </p:val>
                                        </p:tav>
                                      </p:tavLst>
                                    </p:anim>
                                  </p:childTnLst>
                                </p:cTn>
                              </p:par>
                              <p:par>
                                <p:cTn id="109" presetID="37"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fade">
                                      <p:cBhvr>
                                        <p:cTn id="111" dur="1000"/>
                                        <p:tgtEl>
                                          <p:spTgt spid="84"/>
                                        </p:tgtEl>
                                      </p:cBhvr>
                                    </p:animEffect>
                                    <p:anim calcmode="lin" valueType="num">
                                      <p:cBhvr>
                                        <p:cTn id="112" dur="1000" fill="hold"/>
                                        <p:tgtEl>
                                          <p:spTgt spid="84"/>
                                        </p:tgtEl>
                                        <p:attrNameLst>
                                          <p:attrName>ppt_x</p:attrName>
                                        </p:attrNameLst>
                                      </p:cBhvr>
                                      <p:tavLst>
                                        <p:tav tm="0">
                                          <p:val>
                                            <p:strVal val="#ppt_x"/>
                                          </p:val>
                                        </p:tav>
                                        <p:tav tm="100000">
                                          <p:val>
                                            <p:strVal val="#ppt_x"/>
                                          </p:val>
                                        </p:tav>
                                      </p:tavLst>
                                    </p:anim>
                                    <p:anim calcmode="lin" valueType="num">
                                      <p:cBhvr>
                                        <p:cTn id="113" dur="900" decel="100000" fill="hold"/>
                                        <p:tgtEl>
                                          <p:spTgt spid="84"/>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115" presetID="37" presetClass="entr" presetSubtype="0" fill="hold" nodeType="with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fade">
                                      <p:cBhvr>
                                        <p:cTn id="117" dur="1000"/>
                                        <p:tgtEl>
                                          <p:spTgt spid="10"/>
                                        </p:tgtEl>
                                      </p:cBhvr>
                                    </p:animEffect>
                                    <p:anim calcmode="lin" valueType="num">
                                      <p:cBhvr>
                                        <p:cTn id="118" dur="1000" fill="hold"/>
                                        <p:tgtEl>
                                          <p:spTgt spid="10"/>
                                        </p:tgtEl>
                                        <p:attrNameLst>
                                          <p:attrName>ppt_x</p:attrName>
                                        </p:attrNameLst>
                                      </p:cBhvr>
                                      <p:tavLst>
                                        <p:tav tm="0">
                                          <p:val>
                                            <p:strVal val="#ppt_x"/>
                                          </p:val>
                                        </p:tav>
                                        <p:tav tm="100000">
                                          <p:val>
                                            <p:strVal val="#ppt_x"/>
                                          </p:val>
                                        </p:tav>
                                      </p:tavLst>
                                    </p:anim>
                                    <p:anim calcmode="lin" valueType="num">
                                      <p:cBhvr>
                                        <p:cTn id="119" dur="900" decel="100000" fill="hold"/>
                                        <p:tgtEl>
                                          <p:spTgt spid="10"/>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1000"/>
                                        <p:tgtEl>
                                          <p:spTgt spid="83"/>
                                        </p:tgtEl>
                                      </p:cBhvr>
                                    </p:animEffect>
                                    <p:anim calcmode="lin" valueType="num">
                                      <p:cBhvr>
                                        <p:cTn id="124" dur="1000" fill="hold"/>
                                        <p:tgtEl>
                                          <p:spTgt spid="83"/>
                                        </p:tgtEl>
                                        <p:attrNameLst>
                                          <p:attrName>ppt_x</p:attrName>
                                        </p:attrNameLst>
                                      </p:cBhvr>
                                      <p:tavLst>
                                        <p:tav tm="0">
                                          <p:val>
                                            <p:strVal val="#ppt_x"/>
                                          </p:val>
                                        </p:tav>
                                        <p:tav tm="100000">
                                          <p:val>
                                            <p:strVal val="#ppt_x"/>
                                          </p:val>
                                        </p:tav>
                                      </p:tavLst>
                                    </p:anim>
                                    <p:anim calcmode="lin" valueType="num">
                                      <p:cBhvr>
                                        <p:cTn id="125" dur="1000" fill="hold"/>
                                        <p:tgtEl>
                                          <p:spTgt spid="83"/>
                                        </p:tgtEl>
                                        <p:attrNameLst>
                                          <p:attrName>ppt_y</p:attrName>
                                        </p:attrNameLst>
                                      </p:cBhvr>
                                      <p:tavLst>
                                        <p:tav tm="0">
                                          <p:val>
                                            <p:strVal val="#ppt_y+.1"/>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85"/>
                                        </p:tgtEl>
                                        <p:attrNameLst>
                                          <p:attrName>style.visibility</p:attrName>
                                        </p:attrNameLst>
                                      </p:cBhvr>
                                      <p:to>
                                        <p:strVal val="visible"/>
                                      </p:to>
                                    </p:set>
                                    <p:anim calcmode="lin" valueType="num">
                                      <p:cBhvr additive="base">
                                        <p:cTn id="128" dur="750" fill="hold"/>
                                        <p:tgtEl>
                                          <p:spTgt spid="85"/>
                                        </p:tgtEl>
                                        <p:attrNameLst>
                                          <p:attrName>ppt_x</p:attrName>
                                        </p:attrNameLst>
                                      </p:cBhvr>
                                      <p:tavLst>
                                        <p:tav tm="0">
                                          <p:val>
                                            <p:strVal val="#ppt_x"/>
                                          </p:val>
                                        </p:tav>
                                        <p:tav tm="100000">
                                          <p:val>
                                            <p:strVal val="#ppt_x"/>
                                          </p:val>
                                        </p:tav>
                                      </p:tavLst>
                                    </p:anim>
                                    <p:anim calcmode="lin" valueType="num">
                                      <p:cBhvr additive="base">
                                        <p:cTn id="129" dur="75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p:bldP spid="3" grpId="0" animBg="1"/>
      <p:bldP spid="56" grpId="0"/>
      <p:bldP spid="57" grpId="0"/>
      <p:bldP spid="76" grpId="0" animBg="1"/>
      <p:bldP spid="77" grpId="0"/>
      <p:bldP spid="78" grpId="0" animBg="1"/>
      <p:bldP spid="79" grpId="0"/>
      <p:bldP spid="82" grpId="0" animBg="1"/>
      <p:bldP spid="83" grpId="0"/>
      <p:bldP spid="84" grpId="0" animBg="1" autoUpdateAnimBg="0"/>
      <p:bldP spid="85" grpId="0"/>
      <p:bldP spid="86" grpId="0"/>
      <p:bldP spid="29" grpId="0"/>
      <p:bldP spid="21" grpId="0" animBg="1"/>
      <p:bldP spid="22" grpId="0"/>
      <p:bldP spid="23" grpId="0" animBg="1"/>
      <p:bldP spid="24" grpId="0"/>
      <p:bldP spid="25"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gram"/>
          <p:cNvSpPr>
            <a:spLocks/>
          </p:cNvSpPr>
          <p:nvPr/>
        </p:nvSpPr>
        <p:spPr bwMode="auto">
          <a:xfrm>
            <a:off x="4052633" y="2037351"/>
            <a:ext cx="4122354" cy="4212672"/>
          </a:xfrm>
          <a:prstGeom prst="ellipse">
            <a:avLst/>
          </a:prstGeom>
          <a:noFill/>
          <a:ln w="9525">
            <a:solidFill>
              <a:schemeClr val="tx1"/>
            </a:solidFill>
            <a:round/>
            <a:headEnd/>
            <a:tailEnd/>
          </a:ln>
        </p:spPr>
        <p:txBody>
          <a:bodyPr vert="horz" wrap="square" lIns="91440" tIns="45720" rIns="91440" bIns="45720" numCol="1" anchor="ctr" anchorCtr="0" compatLnSpc="1">
            <a:prstTxWarp prst="textNoShape">
              <a:avLst/>
            </a:prstTxWarp>
          </a:bodyPr>
          <a:lstStyle/>
          <a:p>
            <a:pPr algn="ctr"/>
            <a:r>
              <a:rPr lang="en-US" sz="2800" dirty="0">
                <a:latin typeface="Lato Hairline" panose="020F0202020204030203" pitchFamily="34" charset="0"/>
                <a:cs typeface="Times New Roman" panose="02020603050405020304" pitchFamily="18" charset="0"/>
              </a:rPr>
              <a:t>Claim our work, but have proof to back it up.</a:t>
            </a:r>
          </a:p>
        </p:txBody>
      </p:sp>
      <p:sp>
        <p:nvSpPr>
          <p:cNvPr id="104" name="Icon"/>
          <p:cNvSpPr/>
          <p:nvPr/>
        </p:nvSpPr>
        <p:spPr>
          <a:xfrm>
            <a:off x="4132140" y="2370782"/>
            <a:ext cx="864000" cy="864000"/>
          </a:xfrm>
          <a:prstGeom prst="ellipse">
            <a:avLst/>
          </a:prstGeom>
          <a:solidFill>
            <a:schemeClr val="tx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108" name="Subtitle Text"/>
          <p:cNvSpPr txBox="1"/>
          <p:nvPr/>
        </p:nvSpPr>
        <p:spPr>
          <a:xfrm>
            <a:off x="1320748" y="2567983"/>
            <a:ext cx="2731885" cy="738664"/>
          </a:xfrm>
          <a:prstGeom prst="rect">
            <a:avLst/>
          </a:prstGeom>
          <a:noFill/>
        </p:spPr>
        <p:txBody>
          <a:bodyPr wrap="square" rtlCol="0">
            <a:spAutoFit/>
          </a:bodyPr>
          <a:lstStyle/>
          <a:p>
            <a:pPr algn="r"/>
            <a:r>
              <a:rPr lang="en-US" sz="1400" kern="0" dirty="0">
                <a:solidFill>
                  <a:schemeClr val="tx2"/>
                </a:solidFill>
                <a:effectLst>
                  <a:outerShdw blurRad="50800" dist="38100" dir="2700000" algn="tl" rotWithShape="0">
                    <a:prstClr val="black">
                      <a:alpha val="40000"/>
                    </a:prstClr>
                  </a:outerShdw>
                </a:effectLst>
              </a:rPr>
              <a:t>Different Agreements / Different procedures and timelines</a:t>
            </a:r>
            <a:endParaRPr kumimoji="0" lang="en-US" sz="14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53" name="Icon"/>
          <p:cNvSpPr/>
          <p:nvPr/>
        </p:nvSpPr>
        <p:spPr>
          <a:xfrm>
            <a:off x="3620633" y="3538897"/>
            <a:ext cx="864000" cy="864000"/>
          </a:xfrm>
          <a:prstGeom prst="ellipse">
            <a:avLst/>
          </a:prstGeom>
          <a:solidFill>
            <a:schemeClr val="tx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144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54" name="Icon"/>
          <p:cNvSpPr/>
          <p:nvPr/>
        </p:nvSpPr>
        <p:spPr>
          <a:xfrm>
            <a:off x="4011845" y="4894460"/>
            <a:ext cx="864000" cy="864000"/>
          </a:xfrm>
          <a:prstGeom prst="ellipse">
            <a:avLst/>
          </a:prstGeom>
          <a:solidFill>
            <a:schemeClr val="tx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56" name="Icon"/>
          <p:cNvSpPr/>
          <p:nvPr/>
        </p:nvSpPr>
        <p:spPr>
          <a:xfrm>
            <a:off x="7252005" y="2370782"/>
            <a:ext cx="864000" cy="864000"/>
          </a:xfrm>
          <a:prstGeom prst="ellipse">
            <a:avLst/>
          </a:prstGeom>
          <a:solidFill>
            <a:schemeClr val="tx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57" name="Icon"/>
          <p:cNvSpPr/>
          <p:nvPr/>
        </p:nvSpPr>
        <p:spPr>
          <a:xfrm>
            <a:off x="7789573" y="3538897"/>
            <a:ext cx="864000" cy="864000"/>
          </a:xfrm>
          <a:prstGeom prst="ellipse">
            <a:avLst/>
          </a:prstGeom>
          <a:solidFill>
            <a:schemeClr val="tx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59" name="Icon"/>
          <p:cNvSpPr/>
          <p:nvPr/>
        </p:nvSpPr>
        <p:spPr>
          <a:xfrm>
            <a:off x="7321264" y="4894460"/>
            <a:ext cx="864000" cy="864000"/>
          </a:xfrm>
          <a:prstGeom prst="ellipse">
            <a:avLst/>
          </a:prstGeom>
          <a:solidFill>
            <a:schemeClr val="tx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ElegantIcons" panose="02000503000000000000" pitchFamily="2" charset="2"/>
            </a:endParaRPr>
          </a:p>
        </p:txBody>
      </p:sp>
      <p:sp>
        <p:nvSpPr>
          <p:cNvPr id="60" name="Subtitle Text"/>
          <p:cNvSpPr txBox="1"/>
          <p:nvPr/>
        </p:nvSpPr>
        <p:spPr>
          <a:xfrm>
            <a:off x="827773" y="3764848"/>
            <a:ext cx="2731885" cy="523220"/>
          </a:xfrm>
          <a:prstGeom prst="rect">
            <a:avLst/>
          </a:prstGeom>
          <a:noFill/>
        </p:spPr>
        <p:txBody>
          <a:bodyPr wrap="square" rtlCol="0">
            <a:spAutoFit/>
          </a:bodyPr>
          <a:lstStyle/>
          <a:p>
            <a:pPr algn="r"/>
            <a:r>
              <a:rPr lang="en-US" sz="1400" kern="0" dirty="0">
                <a:solidFill>
                  <a:schemeClr val="tx2"/>
                </a:solidFill>
                <a:effectLst>
                  <a:outerShdw blurRad="50800" dist="38100" dir="2700000" algn="tl" rotWithShape="0">
                    <a:prstClr val="black">
                      <a:alpha val="40000"/>
                    </a:prstClr>
                  </a:outerShdw>
                </a:effectLst>
              </a:rPr>
              <a:t>Ongoing documentation of area and past practice.</a:t>
            </a:r>
          </a:p>
        </p:txBody>
      </p:sp>
      <p:sp>
        <p:nvSpPr>
          <p:cNvPr id="63" name="Subtitle Text"/>
          <p:cNvSpPr txBox="1"/>
          <p:nvPr/>
        </p:nvSpPr>
        <p:spPr>
          <a:xfrm>
            <a:off x="1183912" y="5187116"/>
            <a:ext cx="2731885" cy="307777"/>
          </a:xfrm>
          <a:prstGeom prst="rect">
            <a:avLst/>
          </a:prstGeom>
          <a:noFill/>
        </p:spPr>
        <p:txBody>
          <a:bodyPr wrap="square" rtlCol="0">
            <a:spAutoFit/>
          </a:bodyPr>
          <a:lstStyle/>
          <a:p>
            <a:pPr algn="r"/>
            <a:r>
              <a:rPr lang="en-US" sz="1400" kern="0" dirty="0">
                <a:solidFill>
                  <a:schemeClr val="tx2"/>
                </a:solidFill>
                <a:effectLst>
                  <a:outerShdw blurRad="50800" dist="38100" dir="2700000" algn="tl" rotWithShape="0">
                    <a:prstClr val="black">
                      <a:alpha val="40000"/>
                    </a:prstClr>
                  </a:outerShdw>
                </a:effectLst>
              </a:rPr>
              <a:t>Attended the pre-jobs</a:t>
            </a:r>
          </a:p>
        </p:txBody>
      </p:sp>
      <p:sp>
        <p:nvSpPr>
          <p:cNvPr id="66" name="Subtitle Text"/>
          <p:cNvSpPr txBox="1"/>
          <p:nvPr/>
        </p:nvSpPr>
        <p:spPr>
          <a:xfrm>
            <a:off x="8398468" y="2567983"/>
            <a:ext cx="2731885" cy="523220"/>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Know what to ask if not brought up.</a:t>
            </a:r>
          </a:p>
        </p:txBody>
      </p:sp>
      <p:sp>
        <p:nvSpPr>
          <p:cNvPr id="69" name="Subtitle Text"/>
          <p:cNvSpPr txBox="1"/>
          <p:nvPr/>
        </p:nvSpPr>
        <p:spPr>
          <a:xfrm>
            <a:off x="8748042" y="3731869"/>
            <a:ext cx="2731885" cy="523220"/>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Get it in the minutes of the pre-job.</a:t>
            </a:r>
          </a:p>
        </p:txBody>
      </p:sp>
      <p:sp>
        <p:nvSpPr>
          <p:cNvPr id="76" name="Subtitle Text"/>
          <p:cNvSpPr txBox="1"/>
          <p:nvPr/>
        </p:nvSpPr>
        <p:spPr>
          <a:xfrm>
            <a:off x="8311823" y="5134600"/>
            <a:ext cx="2731885" cy="30777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Understand your timelines.</a:t>
            </a:r>
          </a:p>
        </p:txBody>
      </p:sp>
      <p:sp>
        <p:nvSpPr>
          <p:cNvPr id="81" name="Page Title"/>
          <p:cNvSpPr txBox="1"/>
          <p:nvPr/>
        </p:nvSpPr>
        <p:spPr>
          <a:xfrm>
            <a:off x="2688877" y="623416"/>
            <a:ext cx="6991844" cy="1077218"/>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Jurisdictional Dispute</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Overview</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4106" y="2450969"/>
            <a:ext cx="662109" cy="66210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5057" y="3710544"/>
            <a:ext cx="495151" cy="49515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866" y="5016249"/>
            <a:ext cx="562097" cy="56209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309" y="2510930"/>
            <a:ext cx="637326" cy="6373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635" y="3725671"/>
            <a:ext cx="535292" cy="53529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6441" y="5055332"/>
            <a:ext cx="571344" cy="571344"/>
          </a:xfrm>
          <a:prstGeom prst="rect">
            <a:avLst/>
          </a:prstGeom>
        </p:spPr>
      </p:pic>
    </p:spTree>
    <p:extLst>
      <p:ext uri="{BB962C8B-B14F-4D97-AF65-F5344CB8AC3E}">
        <p14:creationId xmlns:p14="http://schemas.microsoft.com/office/powerpoint/2010/main" val="3650799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4"/>
                                        </p:tgtEl>
                                        <p:attrNameLst>
                                          <p:attrName>style.visibility</p:attrName>
                                        </p:attrNameLst>
                                      </p:cBhvr>
                                      <p:to>
                                        <p:strVal val="visible"/>
                                      </p:to>
                                    </p:set>
                                    <p:anim calcmode="lin" valueType="num">
                                      <p:cBhvr>
                                        <p:cTn id="14" dur="500" fill="hold"/>
                                        <p:tgtEl>
                                          <p:spTgt spid="104"/>
                                        </p:tgtEl>
                                        <p:attrNameLst>
                                          <p:attrName>ppt_w</p:attrName>
                                        </p:attrNameLst>
                                      </p:cBhvr>
                                      <p:tavLst>
                                        <p:tav tm="0">
                                          <p:val>
                                            <p:fltVal val="0"/>
                                          </p:val>
                                        </p:tav>
                                        <p:tav tm="100000">
                                          <p:val>
                                            <p:strVal val="#ppt_w"/>
                                          </p:val>
                                        </p:tav>
                                      </p:tavLst>
                                    </p:anim>
                                    <p:anim calcmode="lin" valueType="num">
                                      <p:cBhvr>
                                        <p:cTn id="15" dur="500" fill="hold"/>
                                        <p:tgtEl>
                                          <p:spTgt spid="104"/>
                                        </p:tgtEl>
                                        <p:attrNameLst>
                                          <p:attrName>ppt_h</p:attrName>
                                        </p:attrNameLst>
                                      </p:cBhvr>
                                      <p:tavLst>
                                        <p:tav tm="0">
                                          <p:val>
                                            <p:fltVal val="0"/>
                                          </p:val>
                                        </p:tav>
                                        <p:tav tm="100000">
                                          <p:val>
                                            <p:strVal val="#ppt_h"/>
                                          </p:val>
                                        </p:tav>
                                      </p:tavLst>
                                    </p:anim>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1000"/>
                                        <p:tgtEl>
                                          <p:spTgt spid="108"/>
                                        </p:tgtEl>
                                      </p:cBhvr>
                                    </p:animEffect>
                                    <p:anim calcmode="lin" valueType="num">
                                      <p:cBhvr>
                                        <p:cTn id="22" dur="1000" fill="hold"/>
                                        <p:tgtEl>
                                          <p:spTgt spid="108"/>
                                        </p:tgtEl>
                                        <p:attrNameLst>
                                          <p:attrName>ppt_x</p:attrName>
                                        </p:attrNameLst>
                                      </p:cBhvr>
                                      <p:tavLst>
                                        <p:tav tm="0">
                                          <p:val>
                                            <p:strVal val="#ppt_x"/>
                                          </p:val>
                                        </p:tav>
                                        <p:tav tm="100000">
                                          <p:val>
                                            <p:strVal val="#ppt_x"/>
                                          </p:val>
                                        </p:tav>
                                      </p:tavLst>
                                    </p:anim>
                                    <p:anim calcmode="lin" valueType="num">
                                      <p:cBhvr>
                                        <p:cTn id="23"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childTnLst>
                                </p:cTn>
                              </p:par>
                              <p:par>
                                <p:cTn id="44" presetID="16" presetClass="entr" presetSubtype="21"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50"/>
                                        <p:tgtEl>
                                          <p:spTgt spid="63"/>
                                        </p:tgtEl>
                                      </p:cBhvr>
                                    </p:animEffect>
                                    <p:anim calcmode="lin" valueType="num">
                                      <p:cBhvr>
                                        <p:cTn id="50" dur="1050" fill="hold"/>
                                        <p:tgtEl>
                                          <p:spTgt spid="63"/>
                                        </p:tgtEl>
                                        <p:attrNameLst>
                                          <p:attrName>ppt_x</p:attrName>
                                        </p:attrNameLst>
                                      </p:cBhvr>
                                      <p:tavLst>
                                        <p:tav tm="0">
                                          <p:val>
                                            <p:strVal val="#ppt_x"/>
                                          </p:val>
                                        </p:tav>
                                        <p:tav tm="100000">
                                          <p:val>
                                            <p:strVal val="#ppt_x"/>
                                          </p:val>
                                        </p:tav>
                                      </p:tavLst>
                                    </p:anim>
                                    <p:anim calcmode="lin" valueType="num">
                                      <p:cBhvr>
                                        <p:cTn id="51" dur="105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p:cTn id="56" dur="500" fill="hold"/>
                                        <p:tgtEl>
                                          <p:spTgt spid="56"/>
                                        </p:tgtEl>
                                        <p:attrNameLst>
                                          <p:attrName>ppt_w</p:attrName>
                                        </p:attrNameLst>
                                      </p:cBhvr>
                                      <p:tavLst>
                                        <p:tav tm="0">
                                          <p:val>
                                            <p:fltVal val="0"/>
                                          </p:val>
                                        </p:tav>
                                        <p:tav tm="100000">
                                          <p:val>
                                            <p:strVal val="#ppt_w"/>
                                          </p:val>
                                        </p:tav>
                                      </p:tavLst>
                                    </p:anim>
                                    <p:anim calcmode="lin" valueType="num">
                                      <p:cBhvr>
                                        <p:cTn id="57" dur="500" fill="hold"/>
                                        <p:tgtEl>
                                          <p:spTgt spid="56"/>
                                        </p:tgtEl>
                                        <p:attrNameLst>
                                          <p:attrName>ppt_h</p:attrName>
                                        </p:attrNameLst>
                                      </p:cBhvr>
                                      <p:tavLst>
                                        <p:tav tm="0">
                                          <p:val>
                                            <p:fltVal val="0"/>
                                          </p:val>
                                        </p:tav>
                                        <p:tav tm="100000">
                                          <p:val>
                                            <p:strVal val="#ppt_h"/>
                                          </p:val>
                                        </p:tav>
                                      </p:tavLst>
                                    </p:anim>
                                  </p:childTnLst>
                                </p:cTn>
                              </p:par>
                              <p:par>
                                <p:cTn id="58" presetID="16" presetClass="entr" presetSubtype="21"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1000"/>
                                        <p:tgtEl>
                                          <p:spTgt spid="66"/>
                                        </p:tgtEl>
                                      </p:cBhvr>
                                    </p:animEffect>
                                    <p:anim calcmode="lin" valueType="num">
                                      <p:cBhvr>
                                        <p:cTn id="64" dur="1000" fill="hold"/>
                                        <p:tgtEl>
                                          <p:spTgt spid="66"/>
                                        </p:tgtEl>
                                        <p:attrNameLst>
                                          <p:attrName>ppt_x</p:attrName>
                                        </p:attrNameLst>
                                      </p:cBhvr>
                                      <p:tavLst>
                                        <p:tav tm="0">
                                          <p:val>
                                            <p:strVal val="#ppt_x"/>
                                          </p:val>
                                        </p:tav>
                                        <p:tav tm="100000">
                                          <p:val>
                                            <p:strVal val="#ppt_x"/>
                                          </p:val>
                                        </p:tav>
                                      </p:tavLst>
                                    </p:anim>
                                    <p:anim calcmode="lin" valueType="num">
                                      <p:cBhvr>
                                        <p:cTn id="6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500" fill="hold"/>
                                        <p:tgtEl>
                                          <p:spTgt spid="57"/>
                                        </p:tgtEl>
                                        <p:attrNameLst>
                                          <p:attrName>ppt_w</p:attrName>
                                        </p:attrNameLst>
                                      </p:cBhvr>
                                      <p:tavLst>
                                        <p:tav tm="0">
                                          <p:val>
                                            <p:fltVal val="0"/>
                                          </p:val>
                                        </p:tav>
                                        <p:tav tm="100000">
                                          <p:val>
                                            <p:strVal val="#ppt_w"/>
                                          </p:val>
                                        </p:tav>
                                      </p:tavLst>
                                    </p:anim>
                                    <p:anim calcmode="lin" valueType="num">
                                      <p:cBhvr>
                                        <p:cTn id="71" dur="500" fill="hold"/>
                                        <p:tgtEl>
                                          <p:spTgt spid="57"/>
                                        </p:tgtEl>
                                        <p:attrNameLst>
                                          <p:attrName>ppt_h</p:attrName>
                                        </p:attrNameLst>
                                      </p:cBhvr>
                                      <p:tavLst>
                                        <p:tav tm="0">
                                          <p:val>
                                            <p:fltVal val="0"/>
                                          </p:val>
                                        </p:tav>
                                        <p:tav tm="100000">
                                          <p:val>
                                            <p:strVal val="#ppt_h"/>
                                          </p:val>
                                        </p:tav>
                                      </p:tavLst>
                                    </p:anim>
                                  </p:childTnLst>
                                </p:cTn>
                              </p:par>
                              <p:par>
                                <p:cTn id="72" presetID="16" presetClass="entr" presetSubtype="2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par>
                                <p:cTn id="75" presetID="42" presetClass="entr" presetSubtype="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fade">
                                      <p:cBhvr>
                                        <p:cTn id="77" dur="1000"/>
                                        <p:tgtEl>
                                          <p:spTgt spid="69"/>
                                        </p:tgtEl>
                                      </p:cBhvr>
                                    </p:animEffect>
                                    <p:anim calcmode="lin" valueType="num">
                                      <p:cBhvr>
                                        <p:cTn id="78" dur="1000" fill="hold"/>
                                        <p:tgtEl>
                                          <p:spTgt spid="69"/>
                                        </p:tgtEl>
                                        <p:attrNameLst>
                                          <p:attrName>ppt_x</p:attrName>
                                        </p:attrNameLst>
                                      </p:cBhvr>
                                      <p:tavLst>
                                        <p:tav tm="0">
                                          <p:val>
                                            <p:strVal val="#ppt_x"/>
                                          </p:val>
                                        </p:tav>
                                        <p:tav tm="100000">
                                          <p:val>
                                            <p:strVal val="#ppt_x"/>
                                          </p:val>
                                        </p:tav>
                                      </p:tavLst>
                                    </p:anim>
                                    <p:anim calcmode="lin" valueType="num">
                                      <p:cBhvr>
                                        <p:cTn id="7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anim calcmode="lin" valueType="num">
                                      <p:cBhvr>
                                        <p:cTn id="84" dur="500" fill="hold"/>
                                        <p:tgtEl>
                                          <p:spTgt spid="59"/>
                                        </p:tgtEl>
                                        <p:attrNameLst>
                                          <p:attrName>ppt_w</p:attrName>
                                        </p:attrNameLst>
                                      </p:cBhvr>
                                      <p:tavLst>
                                        <p:tav tm="0">
                                          <p:val>
                                            <p:fltVal val="0"/>
                                          </p:val>
                                        </p:tav>
                                        <p:tav tm="100000">
                                          <p:val>
                                            <p:strVal val="#ppt_w"/>
                                          </p:val>
                                        </p:tav>
                                      </p:tavLst>
                                    </p:anim>
                                    <p:anim calcmode="lin" valueType="num">
                                      <p:cBhvr>
                                        <p:cTn id="85" dur="500" fill="hold"/>
                                        <p:tgtEl>
                                          <p:spTgt spid="59"/>
                                        </p:tgtEl>
                                        <p:attrNameLst>
                                          <p:attrName>ppt_h</p:attrName>
                                        </p:attrNameLst>
                                      </p:cBhvr>
                                      <p:tavLst>
                                        <p:tav tm="0">
                                          <p:val>
                                            <p:fltVal val="0"/>
                                          </p:val>
                                        </p:tav>
                                        <p:tav tm="100000">
                                          <p:val>
                                            <p:strVal val="#ppt_h"/>
                                          </p:val>
                                        </p:tav>
                                      </p:tavLst>
                                    </p:anim>
                                  </p:childTnLst>
                                </p:cTn>
                              </p:par>
                              <p:par>
                                <p:cTn id="86" presetID="16" presetClass="entr" presetSubtype="21"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barn(inVertical)">
                                      <p:cBhvr>
                                        <p:cTn id="88" dur="500"/>
                                        <p:tgtEl>
                                          <p:spTgt spid="11"/>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fade">
                                      <p:cBhvr>
                                        <p:cTn id="91" dur="1000"/>
                                        <p:tgtEl>
                                          <p:spTgt spid="76"/>
                                        </p:tgtEl>
                                      </p:cBhvr>
                                    </p:animEffect>
                                    <p:anim calcmode="lin" valueType="num">
                                      <p:cBhvr>
                                        <p:cTn id="92" dur="1000" fill="hold"/>
                                        <p:tgtEl>
                                          <p:spTgt spid="76"/>
                                        </p:tgtEl>
                                        <p:attrNameLst>
                                          <p:attrName>ppt_x</p:attrName>
                                        </p:attrNameLst>
                                      </p:cBhvr>
                                      <p:tavLst>
                                        <p:tav tm="0">
                                          <p:val>
                                            <p:strVal val="#ppt_x"/>
                                          </p:val>
                                        </p:tav>
                                        <p:tav tm="100000">
                                          <p:val>
                                            <p:strVal val="#ppt_x"/>
                                          </p:val>
                                        </p:tav>
                                      </p:tavLst>
                                    </p:anim>
                                    <p:anim calcmode="lin" valueType="num">
                                      <p:cBhvr>
                                        <p:cTn id="93"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750" fill="hold"/>
                                        <p:tgtEl>
                                          <p:spTgt spid="8"/>
                                        </p:tgtEl>
                                        <p:attrNameLst>
                                          <p:attrName>ppt_w</p:attrName>
                                        </p:attrNameLst>
                                      </p:cBhvr>
                                      <p:tavLst>
                                        <p:tav tm="0">
                                          <p:val>
                                            <p:fltVal val="0"/>
                                          </p:val>
                                        </p:tav>
                                        <p:tav tm="100000">
                                          <p:val>
                                            <p:strVal val="#ppt_w"/>
                                          </p:val>
                                        </p:tav>
                                      </p:tavLst>
                                    </p:anim>
                                    <p:anim calcmode="lin" valueType="num">
                                      <p:cBhvr>
                                        <p:cTn id="99" dur="75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4" grpId="0" animBg="1"/>
      <p:bldP spid="108" grpId="0"/>
      <p:bldP spid="53" grpId="0" animBg="1"/>
      <p:bldP spid="54" grpId="0" animBg="1"/>
      <p:bldP spid="56" grpId="0" animBg="1"/>
      <p:bldP spid="57" grpId="0" animBg="1"/>
      <p:bldP spid="59" grpId="0" animBg="1"/>
      <p:bldP spid="60" grpId="0"/>
      <p:bldP spid="63" grpId="0"/>
      <p:bldP spid="66" grpId="0"/>
      <p:bldP spid="69" grpId="0"/>
      <p:bldP spid="76" grpId="0"/>
      <p:bldP spid="8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p:cNvSpPr>
            <a:spLocks/>
          </p:cNvSpPr>
          <p:nvPr/>
        </p:nvSpPr>
        <p:spPr bwMode="auto">
          <a:xfrm>
            <a:off x="0" y="0"/>
            <a:ext cx="6962775" cy="6867525"/>
          </a:xfrm>
          <a:custGeom>
            <a:avLst/>
            <a:gdLst>
              <a:gd name="T0" fmla="*/ 2192 w 2192"/>
              <a:gd name="T1" fmla="*/ 1 h 2162"/>
              <a:gd name="T2" fmla="*/ 1427 w 2192"/>
              <a:gd name="T3" fmla="*/ 2161 h 2162"/>
              <a:gd name="T4" fmla="*/ 0 w 2192"/>
              <a:gd name="T5" fmla="*/ 2161 h 2162"/>
              <a:gd name="T6" fmla="*/ 0 w 2192"/>
              <a:gd name="T7" fmla="*/ 1 h 2162"/>
              <a:gd name="T8" fmla="*/ 2192 w 2192"/>
              <a:gd name="T9" fmla="*/ 1 h 2162"/>
            </a:gdLst>
            <a:ahLst/>
            <a:cxnLst>
              <a:cxn ang="0">
                <a:pos x="T0" y="T1"/>
              </a:cxn>
              <a:cxn ang="0">
                <a:pos x="T2" y="T3"/>
              </a:cxn>
              <a:cxn ang="0">
                <a:pos x="T4" y="T5"/>
              </a:cxn>
              <a:cxn ang="0">
                <a:pos x="T6" y="T7"/>
              </a:cxn>
              <a:cxn ang="0">
                <a:pos x="T8" y="T9"/>
              </a:cxn>
            </a:cxnLst>
            <a:rect l="0" t="0" r="r" b="b"/>
            <a:pathLst>
              <a:path w="2192" h="2162">
                <a:moveTo>
                  <a:pt x="2192" y="1"/>
                </a:moveTo>
                <a:cubicBezTo>
                  <a:pt x="1427" y="2161"/>
                  <a:pt x="1427" y="2161"/>
                  <a:pt x="1427" y="2161"/>
                </a:cubicBezTo>
                <a:cubicBezTo>
                  <a:pt x="892" y="2162"/>
                  <a:pt x="535" y="2159"/>
                  <a:pt x="0" y="2161"/>
                </a:cubicBezTo>
                <a:cubicBezTo>
                  <a:pt x="0" y="1"/>
                  <a:pt x="0" y="1"/>
                  <a:pt x="0" y="1"/>
                </a:cubicBezTo>
                <a:cubicBezTo>
                  <a:pt x="973" y="3"/>
                  <a:pt x="1219" y="0"/>
                  <a:pt x="2192" y="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Page Title"/>
          <p:cNvSpPr txBox="1"/>
          <p:nvPr/>
        </p:nvSpPr>
        <p:spPr>
          <a:xfrm>
            <a:off x="333361" y="1706173"/>
            <a:ext cx="5520386" cy="1692771"/>
          </a:xfrm>
          <a:prstGeom prst="rect">
            <a:avLst/>
          </a:prstGeom>
          <a:noFill/>
        </p:spPr>
        <p:txBody>
          <a:bodyPr wrap="square" rtlCol="0">
            <a:spAutoFit/>
          </a:bodyPr>
          <a:lstStyle/>
          <a:p>
            <a:pPr lvl="0" algn="ctr"/>
            <a:r>
              <a:rPr lang="en-US" sz="4000" dirty="0">
                <a:solidFill>
                  <a:srgbClr val="002060"/>
                </a:solidFill>
                <a:latin typeface="+mj-lt"/>
                <a:cs typeface="Times New Roman" panose="02020603050405020304" pitchFamily="18" charset="0"/>
              </a:rPr>
              <a:t>Grievance Procedures</a:t>
            </a:r>
            <a:br>
              <a:rPr lang="en-US" sz="4000" dirty="0">
                <a:solidFill>
                  <a:srgbClr val="002060"/>
                </a:solidFill>
                <a:latin typeface="+mj-lt"/>
                <a:cs typeface="Times New Roman" panose="02020603050405020304" pitchFamily="18" charset="0"/>
              </a:rPr>
            </a:br>
            <a:r>
              <a:rPr lang="en-US" sz="2400" dirty="0">
                <a:solidFill>
                  <a:srgbClr val="002060"/>
                </a:solidFill>
                <a:latin typeface="+mj-lt"/>
                <a:cs typeface="Times New Roman" panose="02020603050405020304" pitchFamily="18" charset="0"/>
              </a:rPr>
              <a:t>National Maintenance Agreement</a:t>
            </a:r>
            <a:br>
              <a:rPr lang="en-US" sz="4000" dirty="0">
                <a:solidFill>
                  <a:srgbClr val="002060"/>
                </a:solidFill>
                <a:latin typeface="+mj-lt"/>
                <a:cs typeface="Times New Roman" panose="02020603050405020304" pitchFamily="18" charset="0"/>
              </a:rPr>
            </a:br>
            <a:r>
              <a:rPr lang="en-US" sz="4000" dirty="0">
                <a:solidFill>
                  <a:srgbClr val="002060"/>
                </a:solidFill>
                <a:latin typeface="+mj-lt"/>
                <a:cs typeface="Times New Roman" panose="02020603050405020304" pitchFamily="18" charset="0"/>
              </a:rPr>
              <a:t>N.M.A.</a:t>
            </a:r>
          </a:p>
        </p:txBody>
      </p:sp>
      <p:sp>
        <p:nvSpPr>
          <p:cNvPr id="12" name="Page Title"/>
          <p:cNvSpPr txBox="1"/>
          <p:nvPr/>
        </p:nvSpPr>
        <p:spPr>
          <a:xfrm>
            <a:off x="6432075" y="3049573"/>
            <a:ext cx="5428252" cy="1446550"/>
          </a:xfrm>
          <a:prstGeom prst="rect">
            <a:avLst/>
          </a:prstGeom>
          <a:noFill/>
        </p:spPr>
        <p:txBody>
          <a:bodyPr wrap="square" rtlCol="0">
            <a:spAutoFit/>
          </a:bodyPr>
          <a:lstStyle/>
          <a:p>
            <a:r>
              <a:rPr lang="en-US" sz="2200" dirty="0">
                <a:latin typeface="Lato Light" panose="020F0302020204030203" pitchFamily="34" charset="0"/>
                <a:cs typeface="Times New Roman" panose="02020603050405020304" pitchFamily="18" charset="0"/>
              </a:rPr>
              <a:t>A dispute arising from non-compliance with this agreement or any other agreement that is incorporated into this agreement by reference</a:t>
            </a:r>
            <a:r>
              <a:rPr lang="en-US" sz="2200" dirty="0">
                <a:latin typeface="Times New Roman" panose="02020603050405020304" pitchFamily="18" charset="0"/>
                <a:cs typeface="Times New Roman" panose="02020603050405020304" pitchFamily="18" charset="0"/>
              </a:rPr>
              <a:t>.</a:t>
            </a:r>
            <a:endParaRPr lang="en-US" sz="2200" dirty="0">
              <a:latin typeface="Lato Light" panose="020F0302020204030203" pitchFamily="34" charset="0"/>
              <a:cs typeface="Times New Roman" panose="02020603050405020304" pitchFamily="18" charset="0"/>
            </a:endParaRPr>
          </a:p>
        </p:txBody>
      </p:sp>
      <p:sp>
        <p:nvSpPr>
          <p:cNvPr id="10" name="Page Title"/>
          <p:cNvSpPr txBox="1"/>
          <p:nvPr/>
        </p:nvSpPr>
        <p:spPr>
          <a:xfrm>
            <a:off x="5599522" y="5052620"/>
            <a:ext cx="6260805" cy="707886"/>
          </a:xfrm>
          <a:prstGeom prst="rect">
            <a:avLst/>
          </a:prstGeom>
          <a:noFill/>
        </p:spPr>
        <p:txBody>
          <a:bodyPr wrap="square" rtlCol="0">
            <a:spAutoFit/>
          </a:bodyPr>
          <a:lstStyle/>
          <a:p>
            <a:r>
              <a:rPr lang="en-US" sz="2000" dirty="0">
                <a:solidFill>
                  <a:srgbClr val="FFC000"/>
                </a:solidFill>
                <a:latin typeface="Lato Light" panose="020F0302020204030203" pitchFamily="34" charset="0"/>
                <a:cs typeface="Times New Roman" panose="02020603050405020304" pitchFamily="18" charset="0"/>
              </a:rPr>
              <a:t>Note: </a:t>
            </a:r>
            <a:r>
              <a:rPr lang="en-US" sz="2000" dirty="0">
                <a:latin typeface="Lato Light" panose="020F0302020204030203" pitchFamily="34" charset="0"/>
                <a:cs typeface="Times New Roman" panose="02020603050405020304" pitchFamily="18" charset="0"/>
              </a:rPr>
              <a:t>All Grievances shall be filed within 10 calendar days after the issue has occurred.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597" y="3772848"/>
            <a:ext cx="1987658" cy="1987658"/>
          </a:xfrm>
          <a:prstGeom prst="rect">
            <a:avLst/>
          </a:prstGeom>
        </p:spPr>
      </p:pic>
      <p:sp>
        <p:nvSpPr>
          <p:cNvPr id="14" name="Page Title"/>
          <p:cNvSpPr txBox="1"/>
          <p:nvPr/>
        </p:nvSpPr>
        <p:spPr>
          <a:xfrm>
            <a:off x="7179592" y="1942554"/>
            <a:ext cx="4058679" cy="430887"/>
          </a:xfrm>
          <a:prstGeom prst="rect">
            <a:avLst/>
          </a:prstGeom>
          <a:noFill/>
        </p:spPr>
        <p:txBody>
          <a:bodyPr wrap="square" rtlCol="0">
            <a:spAutoFit/>
          </a:bodyPr>
          <a:lstStyle/>
          <a:p>
            <a:r>
              <a:rPr lang="en-US" sz="2200" dirty="0">
                <a:latin typeface="Lato Light" panose="020F0302020204030203" pitchFamily="34" charset="0"/>
                <a:cs typeface="Times New Roman" panose="02020603050405020304" pitchFamily="18" charset="0"/>
              </a:rPr>
              <a:t>What constitutes a Grievance</a:t>
            </a:r>
          </a:p>
        </p:txBody>
      </p:sp>
    </p:spTree>
    <p:extLst>
      <p:ext uri="{BB962C8B-B14F-4D97-AF65-F5344CB8AC3E}">
        <p14:creationId xmlns:p14="http://schemas.microsoft.com/office/powerpoint/2010/main" val="4158810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ppt_x</p:attrName>
                                        </p:attrNameLst>
                                      </p:cBhvr>
                                      <p:tavLst>
                                        <p:tav tm="0">
                                          <p:val>
                                            <p:strVal val="#ppt_x-#ppt_w/2"/>
                                          </p:val>
                                        </p:tav>
                                        <p:tav tm="100000">
                                          <p:val>
                                            <p:strVal val="#ppt_x"/>
                                          </p:val>
                                        </p:tav>
                                      </p:tavLst>
                                    </p:anim>
                                    <p:anim calcmode="lin" valueType="num">
                                      <p:cBhvr>
                                        <p:cTn id="8" dur="1250" fill="hold"/>
                                        <p:tgtEl>
                                          <p:spTgt spid="13"/>
                                        </p:tgtEl>
                                        <p:attrNameLst>
                                          <p:attrName>ppt_y</p:attrName>
                                        </p:attrNameLst>
                                      </p:cBhvr>
                                      <p:tavLst>
                                        <p:tav tm="0">
                                          <p:val>
                                            <p:strVal val="#ppt_y"/>
                                          </p:val>
                                        </p:tav>
                                        <p:tav tm="100000">
                                          <p:val>
                                            <p:strVal val="#ppt_y"/>
                                          </p:val>
                                        </p:tav>
                                      </p:tavLst>
                                    </p:anim>
                                    <p:anim calcmode="lin" valueType="num">
                                      <p:cBhvr>
                                        <p:cTn id="9" dur="1250" fill="hold"/>
                                        <p:tgtEl>
                                          <p:spTgt spid="13"/>
                                        </p:tgtEl>
                                        <p:attrNameLst>
                                          <p:attrName>ppt_w</p:attrName>
                                        </p:attrNameLst>
                                      </p:cBhvr>
                                      <p:tavLst>
                                        <p:tav tm="0">
                                          <p:val>
                                            <p:fltVal val="0"/>
                                          </p:val>
                                        </p:tav>
                                        <p:tav tm="100000">
                                          <p:val>
                                            <p:strVal val="#ppt_w"/>
                                          </p:val>
                                        </p:tav>
                                      </p:tavLst>
                                    </p:anim>
                                    <p:anim calcmode="lin" valueType="num">
                                      <p:cBhvr>
                                        <p:cTn id="10" dur="125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42"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23" presetClass="entr" presetSubtype="16"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12" grpId="0"/>
      <p:bldP spid="10"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06" name="Subtitle Text"/>
          <p:cNvSpPr txBox="1"/>
          <p:nvPr/>
        </p:nvSpPr>
        <p:spPr>
          <a:xfrm>
            <a:off x="555935" y="3683814"/>
            <a:ext cx="2731885" cy="738664"/>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Local Union Steward and Contractor Supervisor try to remedy the issue.</a:t>
            </a:r>
          </a:p>
        </p:txBody>
      </p:sp>
      <p:sp>
        <p:nvSpPr>
          <p:cNvPr id="107" name="Title"/>
          <p:cNvSpPr txBox="1"/>
          <p:nvPr/>
        </p:nvSpPr>
        <p:spPr>
          <a:xfrm>
            <a:off x="555935" y="3391130"/>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one</a:t>
            </a:r>
          </a:p>
        </p:txBody>
      </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N.M.A.</a:t>
            </a:r>
          </a:p>
        </p:txBody>
      </p:sp>
    </p:spTree>
    <p:extLst>
      <p:ext uri="{BB962C8B-B14F-4D97-AF65-F5344CB8AC3E}">
        <p14:creationId xmlns:p14="http://schemas.microsoft.com/office/powerpoint/2010/main" val="7563681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6"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strips(downRight)">
                                      <p:cBhvr>
                                        <p:cTn id="13" dur="1000"/>
                                        <p:tgtEl>
                                          <p:spTgt spid="100"/>
                                        </p:tgtEl>
                                      </p:cBhvr>
                                    </p:animEffect>
                                  </p:childTnLst>
                                </p:cTn>
                              </p:par>
                            </p:childTnLst>
                          </p:cTn>
                        </p:par>
                        <p:par>
                          <p:cTn id="14" fill="hold">
                            <p:stCondLst>
                              <p:cond delay="2000"/>
                            </p:stCondLst>
                            <p:childTnLst>
                              <p:par>
                                <p:cTn id="15" presetID="18" presetClass="entr" presetSubtype="9"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strips(upLeft)">
                                      <p:cBhvr>
                                        <p:cTn id="17" dur="500"/>
                                        <p:tgtEl>
                                          <p:spTgt spid="63"/>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1000"/>
                                        <p:tgtEl>
                                          <p:spTgt spid="107"/>
                                        </p:tgtEl>
                                      </p:cBhvr>
                                    </p:animEffect>
                                    <p:anim calcmode="lin" valueType="num">
                                      <p:cBhvr>
                                        <p:cTn id="22" dur="1000" fill="hold"/>
                                        <p:tgtEl>
                                          <p:spTgt spid="107"/>
                                        </p:tgtEl>
                                        <p:attrNameLst>
                                          <p:attrName>ppt_x</p:attrName>
                                        </p:attrNameLst>
                                      </p:cBhvr>
                                      <p:tavLst>
                                        <p:tav tm="0">
                                          <p:val>
                                            <p:strVal val="#ppt_x"/>
                                          </p:val>
                                        </p:tav>
                                        <p:tav tm="100000">
                                          <p:val>
                                            <p:strVal val="#ppt_x"/>
                                          </p:val>
                                        </p:tav>
                                      </p:tavLst>
                                    </p:anim>
                                    <p:anim calcmode="lin" valueType="num">
                                      <p:cBhvr>
                                        <p:cTn id="23" dur="1000" fill="hold"/>
                                        <p:tgtEl>
                                          <p:spTgt spid="107"/>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anim calcmode="lin" valueType="num">
                                      <p:cBhvr>
                                        <p:cTn id="28" dur="1000" fill="hold"/>
                                        <p:tgtEl>
                                          <p:spTgt spid="106"/>
                                        </p:tgtEl>
                                        <p:attrNameLst>
                                          <p:attrName>ppt_x</p:attrName>
                                        </p:attrNameLst>
                                      </p:cBhvr>
                                      <p:tavLst>
                                        <p:tav tm="0">
                                          <p:val>
                                            <p:strVal val="#ppt_x"/>
                                          </p:val>
                                        </p:tav>
                                        <p:tav tm="100000">
                                          <p:val>
                                            <p:strVal val="#ppt_x"/>
                                          </p:val>
                                        </p:tav>
                                      </p:tavLst>
                                    </p:anim>
                                    <p:anim calcmode="lin" valueType="num">
                                      <p:cBhvr>
                                        <p:cTn id="2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8" name="Line"/>
          <p:cNvCxnSpPr>
            <a:endCxn id="118" idx="3"/>
          </p:cNvCxnSpPr>
          <p:nvPr/>
        </p:nvCxnSpPr>
        <p:spPr>
          <a:xfrm rot="5400000">
            <a:off x="6934280" y="3990526"/>
            <a:ext cx="870320" cy="632354"/>
          </a:xfrm>
          <a:prstGeom prst="bentConnector2">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1123429" y="3350572"/>
            <a:ext cx="184837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2" name="Subtitle Text"/>
          <p:cNvSpPr txBox="1"/>
          <p:nvPr/>
        </p:nvSpPr>
        <p:spPr>
          <a:xfrm>
            <a:off x="7930902" y="4137438"/>
            <a:ext cx="3202154" cy="738664"/>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Local Union Manager/ Agent meet with Contractor Supervisor to try to remedy the issue.</a:t>
            </a:r>
            <a:endParaRPr kumimoji="0" lang="en-US" sz="14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113" name="Title"/>
          <p:cNvSpPr txBox="1"/>
          <p:nvPr/>
        </p:nvSpPr>
        <p:spPr>
          <a:xfrm>
            <a:off x="7930903" y="3717654"/>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N.M.A.</a:t>
            </a:r>
          </a:p>
        </p:txBody>
      </p:sp>
      <p:sp>
        <p:nvSpPr>
          <p:cNvPr id="39" name="Subtitle Text"/>
          <p:cNvSpPr txBox="1"/>
          <p:nvPr/>
        </p:nvSpPr>
        <p:spPr>
          <a:xfrm>
            <a:off x="7930902" y="5152556"/>
            <a:ext cx="3079605" cy="523220"/>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If no resolve notify Int. J.D. and Int. V.P. of the situation.</a:t>
            </a:r>
            <a:endParaRPr kumimoji="0" lang="en-US" sz="14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40" name="Subtitle Text"/>
          <p:cNvSpPr txBox="1"/>
          <p:nvPr/>
        </p:nvSpPr>
        <p:spPr>
          <a:xfrm>
            <a:off x="7930903" y="5957510"/>
            <a:ext cx="3079604" cy="523220"/>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Fill out Grievance report and send to Int. J.D.</a:t>
            </a:r>
          </a:p>
        </p:txBody>
      </p:sp>
    </p:spTree>
    <p:extLst>
      <p:ext uri="{BB962C8B-B14F-4D97-AF65-F5344CB8AC3E}">
        <p14:creationId xmlns:p14="http://schemas.microsoft.com/office/powerpoint/2010/main" val="3955322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strips(downRight)">
                                      <p:cBhvr>
                                        <p:cTn id="7" dur="1000"/>
                                        <p:tgtEl>
                                          <p:spTgt spid="126"/>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strips(downRight)">
                                      <p:cBhvr>
                                        <p:cTn id="11" dur="500"/>
                                        <p:tgtEl>
                                          <p:spTgt spid="9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1000"/>
                                        <p:tgtEl>
                                          <p:spTgt spid="113"/>
                                        </p:tgtEl>
                                      </p:cBhvr>
                                    </p:animEffect>
                                    <p:anim calcmode="lin" valueType="num">
                                      <p:cBhvr>
                                        <p:cTn id="16" dur="1000" fill="hold"/>
                                        <p:tgtEl>
                                          <p:spTgt spid="113"/>
                                        </p:tgtEl>
                                        <p:attrNameLst>
                                          <p:attrName>ppt_x</p:attrName>
                                        </p:attrNameLst>
                                      </p:cBhvr>
                                      <p:tavLst>
                                        <p:tav tm="0">
                                          <p:val>
                                            <p:strVal val="#ppt_x"/>
                                          </p:val>
                                        </p:tav>
                                        <p:tav tm="100000">
                                          <p:val>
                                            <p:strVal val="#ppt_x"/>
                                          </p:val>
                                        </p:tav>
                                      </p:tavLst>
                                    </p:anim>
                                    <p:anim calcmode="lin" valueType="num">
                                      <p:cBhvr>
                                        <p:cTn id="17" dur="1000" fill="hold"/>
                                        <p:tgtEl>
                                          <p:spTgt spid="113"/>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1000"/>
                                        <p:tgtEl>
                                          <p:spTgt spid="112"/>
                                        </p:tgtEl>
                                      </p:cBhvr>
                                    </p:animEffect>
                                    <p:anim calcmode="lin" valueType="num">
                                      <p:cBhvr>
                                        <p:cTn id="22" dur="1000" fill="hold"/>
                                        <p:tgtEl>
                                          <p:spTgt spid="112"/>
                                        </p:tgtEl>
                                        <p:attrNameLst>
                                          <p:attrName>ppt_x</p:attrName>
                                        </p:attrNameLst>
                                      </p:cBhvr>
                                      <p:tavLst>
                                        <p:tav tm="0">
                                          <p:val>
                                            <p:strVal val="#ppt_x"/>
                                          </p:val>
                                        </p:tav>
                                        <p:tav tm="100000">
                                          <p:val>
                                            <p:strVal val="#ppt_x"/>
                                          </p:val>
                                        </p:tav>
                                      </p:tavLst>
                                    </p:anim>
                                    <p:anim calcmode="lin" valueType="num">
                                      <p:cBhvr>
                                        <p:cTn id="23" dur="1000" fill="hold"/>
                                        <p:tgtEl>
                                          <p:spTgt spid="112"/>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39" grpId="0"/>
      <p:bldP spid="4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p:nvPr/>
        </p:nvCxnSpPr>
        <p:spPr>
          <a:xfrm rot="10800000">
            <a:off x="7845302" y="4054007"/>
            <a:ext cx="1065002" cy="411824"/>
          </a:xfrm>
          <a:prstGeom prst="bentConnector3">
            <a:avLst>
              <a:gd name="adj1" fmla="val 99853"/>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Line"/>
          <p:cNvCxnSpPr/>
          <p:nvPr/>
        </p:nvCxnSpPr>
        <p:spPr>
          <a:xfrm rot="10800000">
            <a:off x="6434459" y="5064259"/>
            <a:ext cx="1123149" cy="565312"/>
          </a:xfrm>
          <a:prstGeom prst="bentConnector3">
            <a:avLst>
              <a:gd name="adj1" fmla="val 100148"/>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555935" y="3391130"/>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one</a:t>
            </a:r>
          </a:p>
        </p:txBody>
      </p:sp>
      <p:sp>
        <p:nvSpPr>
          <p:cNvPr id="110" name="Title"/>
          <p:cNvSpPr txBox="1"/>
          <p:nvPr/>
        </p:nvSpPr>
        <p:spPr>
          <a:xfrm>
            <a:off x="8997394" y="4311943"/>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noProof="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7623988" y="5475683"/>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two</a:t>
            </a: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95838" y="3148013"/>
            <a:ext cx="3298825" cy="1236663"/>
            <a:chOff x="4795838" y="3148013"/>
            <a:chExt cx="3298825" cy="1236663"/>
          </a:xfrm>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N.M.A.</a:t>
            </a:r>
          </a:p>
        </p:txBody>
      </p:sp>
      <p:sp>
        <p:nvSpPr>
          <p:cNvPr id="38" name="Subtitle Text"/>
          <p:cNvSpPr txBox="1"/>
          <p:nvPr/>
        </p:nvSpPr>
        <p:spPr>
          <a:xfrm>
            <a:off x="9066289" y="4602594"/>
            <a:ext cx="2731885" cy="95410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Int. V.P. to meet with contractor Labor relations Manager to try to remedy the issue.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3731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strips(downRight)">
                                      <p:cBhvr>
                                        <p:cTn id="7" dur="1000"/>
                                        <p:tgtEl>
                                          <p:spTgt spid="127"/>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strips(downRight)">
                                      <p:cBhvr>
                                        <p:cTn id="11" dur="500"/>
                                        <p:tgtEl>
                                          <p:spTgt spid="96"/>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1000"/>
                                        <p:tgtEl>
                                          <p:spTgt spid="110"/>
                                        </p:tgtEl>
                                      </p:cBhvr>
                                    </p:animEffect>
                                    <p:anim calcmode="lin" valueType="num">
                                      <p:cBhvr>
                                        <p:cTn id="16" dur="1000" fill="hold"/>
                                        <p:tgtEl>
                                          <p:spTgt spid="110"/>
                                        </p:tgtEl>
                                        <p:attrNameLst>
                                          <p:attrName>ppt_x</p:attrName>
                                        </p:attrNameLst>
                                      </p:cBhvr>
                                      <p:tavLst>
                                        <p:tav tm="0">
                                          <p:val>
                                            <p:strVal val="#ppt_x"/>
                                          </p:val>
                                        </p:tav>
                                        <p:tav tm="100000">
                                          <p:val>
                                            <p:strVal val="#ppt_x"/>
                                          </p:val>
                                        </p:tav>
                                      </p:tavLst>
                                    </p:anim>
                                    <p:anim calcmode="lin" valueType="num">
                                      <p:cBhvr>
                                        <p:cTn id="17" dur="1000" fill="hold"/>
                                        <p:tgtEl>
                                          <p:spTgt spid="110"/>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flipV="1">
            <a:off x="2953082" y="4833210"/>
            <a:ext cx="567902" cy="197011"/>
          </a:xfrm>
          <a:prstGeom prst="bentConnector3">
            <a:avLst>
              <a:gd name="adj1" fmla="val 50000"/>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1" name="Line"/>
          <p:cNvCxnSpPr/>
          <p:nvPr/>
        </p:nvCxnSpPr>
        <p:spPr>
          <a:xfrm rot="10800000">
            <a:off x="3504789" y="2255968"/>
            <a:ext cx="2668851" cy="594631"/>
          </a:xfrm>
          <a:prstGeom prst="bentConnector3">
            <a:avLst>
              <a:gd name="adj1" fmla="val 50000"/>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p:nvPr/>
        </p:nvCxnSpPr>
        <p:spPr>
          <a:xfrm rot="10800000">
            <a:off x="7194758" y="4347713"/>
            <a:ext cx="1065002" cy="411824"/>
          </a:xfrm>
          <a:prstGeom prst="bentConnector3">
            <a:avLst>
              <a:gd name="adj1" fmla="val 99853"/>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Line"/>
          <p:cNvCxnSpPr/>
          <p:nvPr/>
        </p:nvCxnSpPr>
        <p:spPr>
          <a:xfrm rot="10800000">
            <a:off x="6173638" y="5198369"/>
            <a:ext cx="1123149" cy="565312"/>
          </a:xfrm>
          <a:prstGeom prst="bentConnector3">
            <a:avLst>
              <a:gd name="adj1" fmla="val 100148"/>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3" name="Subtitle Text"/>
          <p:cNvSpPr txBox="1"/>
          <p:nvPr/>
        </p:nvSpPr>
        <p:spPr>
          <a:xfrm>
            <a:off x="1330780" y="2444182"/>
            <a:ext cx="2731885" cy="738664"/>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Jurisdictional Director formally submits grievance to the N.M.A.P.C. for processing.</a:t>
            </a:r>
            <a:endParaRPr kumimoji="0" lang="en-US" sz="12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104" name="Title"/>
          <p:cNvSpPr txBox="1"/>
          <p:nvPr/>
        </p:nvSpPr>
        <p:spPr>
          <a:xfrm>
            <a:off x="1833626" y="2091385"/>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four</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07" name="Title"/>
          <p:cNvSpPr txBox="1"/>
          <p:nvPr/>
        </p:nvSpPr>
        <p:spPr>
          <a:xfrm>
            <a:off x="1330780" y="4888822"/>
            <a:ext cx="174652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0" name="Title"/>
          <p:cNvSpPr txBox="1"/>
          <p:nvPr/>
        </p:nvSpPr>
        <p:spPr>
          <a:xfrm>
            <a:off x="8423721" y="4630748"/>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7467137" y="5609793"/>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95838" y="3148013"/>
            <a:ext cx="3298825" cy="1236663"/>
            <a:chOff x="4795838" y="3148013"/>
            <a:chExt cx="3298825" cy="1236663"/>
          </a:xfrm>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24" name="Diagram"/>
          <p:cNvGrpSpPr/>
          <p:nvPr/>
        </p:nvGrpSpPr>
        <p:grpSpPr>
          <a:xfrm>
            <a:off x="5802313" y="2767013"/>
            <a:ext cx="3282950" cy="836612"/>
            <a:chOff x="5802313" y="2767013"/>
            <a:chExt cx="3282950" cy="836612"/>
          </a:xfrm>
        </p:grpSpPr>
        <p:sp>
          <p:nvSpPr>
            <p:cNvPr id="124" name="Freeform 123"/>
            <p:cNvSpPr>
              <a:spLocks/>
            </p:cNvSpPr>
            <p:nvPr/>
          </p:nvSpPr>
          <p:spPr bwMode="auto">
            <a:xfrm>
              <a:off x="5802313" y="2884487"/>
              <a:ext cx="3282950" cy="719138"/>
            </a:xfrm>
            <a:custGeom>
              <a:avLst/>
              <a:gdLst>
                <a:gd name="connsiteX0" fmla="*/ 0 w 3282950"/>
                <a:gd name="connsiteY0" fmla="*/ 0 h 719138"/>
                <a:gd name="connsiteX1" fmla="*/ 2292350 w 3282950"/>
                <a:gd name="connsiteY1" fmla="*/ 325438 h 719138"/>
                <a:gd name="connsiteX2" fmla="*/ 3282950 w 3282950"/>
                <a:gd name="connsiteY2" fmla="*/ 85725 h 719138"/>
                <a:gd name="connsiteX3" fmla="*/ 3282950 w 3282950"/>
                <a:gd name="connsiteY3" fmla="*/ 382588 h 719138"/>
                <a:gd name="connsiteX4" fmla="*/ 2292350 w 3282950"/>
                <a:gd name="connsiteY4" fmla="*/ 719138 h 719138"/>
                <a:gd name="connsiteX5" fmla="*/ 0 w 3282950"/>
                <a:gd name="connsiteY5" fmla="*/ 263525 h 719138"/>
                <a:gd name="connsiteX6" fmla="*/ 0 w 3282950"/>
                <a:gd name="connsiteY6" fmla="*/ 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2950" h="719138">
                  <a:moveTo>
                    <a:pt x="0" y="0"/>
                  </a:moveTo>
                  <a:lnTo>
                    <a:pt x="2292350" y="325438"/>
                  </a:lnTo>
                  <a:lnTo>
                    <a:pt x="3282950" y="85725"/>
                  </a:lnTo>
                  <a:lnTo>
                    <a:pt x="3282950" y="382588"/>
                  </a:lnTo>
                  <a:lnTo>
                    <a:pt x="2292350" y="719138"/>
                  </a:lnTo>
                  <a:lnTo>
                    <a:pt x="0" y="263525"/>
                  </a:lnTo>
                  <a:lnTo>
                    <a:pt x="0" y="0"/>
                  </a:lnTo>
                  <a:close/>
                </a:path>
              </a:pathLst>
            </a:custGeom>
            <a:gradFill>
              <a:gsLst>
                <a:gs pos="75000">
                  <a:schemeClr val="accent1">
                    <a:alpha val="19000"/>
                  </a:schemeClr>
                </a:gs>
                <a:gs pos="69000">
                  <a:schemeClr val="accent1">
                    <a:alpha val="29000"/>
                  </a:schemeClr>
                </a:gs>
                <a:gs pos="100000">
                  <a:schemeClr val="accent1">
                    <a:alpha val="0"/>
                  </a:schemeClr>
                </a:gs>
                <a:gs pos="58000">
                  <a:schemeClr val="accent1">
                    <a:alpha val="17000"/>
                  </a:schemeClr>
                </a:gs>
                <a:gs pos="0">
                  <a:schemeClr val="accent1">
                    <a:alpha val="0"/>
                  </a:schemeClr>
                </a:gs>
              </a:gsLst>
              <a:lin ang="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Freeform 42"/>
            <p:cNvSpPr>
              <a:spLocks/>
            </p:cNvSpPr>
            <p:nvPr/>
          </p:nvSpPr>
          <p:spPr bwMode="auto">
            <a:xfrm>
              <a:off x="5802313" y="2767013"/>
              <a:ext cx="3282950" cy="442913"/>
            </a:xfrm>
            <a:custGeom>
              <a:avLst/>
              <a:gdLst>
                <a:gd name="T0" fmla="*/ 0 w 2068"/>
                <a:gd name="T1" fmla="*/ 74 h 279"/>
                <a:gd name="T2" fmla="*/ 711 w 2068"/>
                <a:gd name="T3" fmla="*/ 0 h 279"/>
                <a:gd name="T4" fmla="*/ 2068 w 2068"/>
                <a:gd name="T5" fmla="*/ 128 h 279"/>
                <a:gd name="T6" fmla="*/ 1444 w 2068"/>
                <a:gd name="T7" fmla="*/ 279 h 279"/>
                <a:gd name="T8" fmla="*/ 0 w 2068"/>
                <a:gd name="T9" fmla="*/ 74 h 279"/>
              </a:gdLst>
              <a:ahLst/>
              <a:cxnLst>
                <a:cxn ang="0">
                  <a:pos x="T0" y="T1"/>
                </a:cxn>
                <a:cxn ang="0">
                  <a:pos x="T2" y="T3"/>
                </a:cxn>
                <a:cxn ang="0">
                  <a:pos x="T4" y="T5"/>
                </a:cxn>
                <a:cxn ang="0">
                  <a:pos x="T6" y="T7"/>
                </a:cxn>
                <a:cxn ang="0">
                  <a:pos x="T8" y="T9"/>
                </a:cxn>
              </a:cxnLst>
              <a:rect l="0" t="0" r="r" b="b"/>
              <a:pathLst>
                <a:path w="2068" h="279">
                  <a:moveTo>
                    <a:pt x="0" y="74"/>
                  </a:moveTo>
                  <a:lnTo>
                    <a:pt x="711" y="0"/>
                  </a:lnTo>
                  <a:lnTo>
                    <a:pt x="2068" y="128"/>
                  </a:lnTo>
                  <a:lnTo>
                    <a:pt x="1444" y="279"/>
                  </a:lnTo>
                  <a:lnTo>
                    <a:pt x="0" y="74"/>
                  </a:lnTo>
                  <a:close/>
                </a:path>
              </a:pathLst>
            </a:custGeom>
            <a:gradFill>
              <a:gsLst>
                <a:gs pos="95000">
                  <a:schemeClr val="accent1">
                    <a:alpha val="13000"/>
                  </a:schemeClr>
                </a:gs>
                <a:gs pos="0">
                  <a:schemeClr val="accent1">
                    <a:alpha val="0"/>
                  </a:schemeClr>
                </a:gs>
              </a:gsLst>
              <a:lin ang="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 </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Maintenance Agreement</a:t>
            </a:r>
            <a:b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N.M.A.</a:t>
            </a:r>
          </a:p>
        </p:txBody>
      </p:sp>
      <p:sp>
        <p:nvSpPr>
          <p:cNvPr id="39" name="Subtitle Text"/>
          <p:cNvSpPr txBox="1"/>
          <p:nvPr/>
        </p:nvSpPr>
        <p:spPr>
          <a:xfrm>
            <a:off x="1088338" y="3236144"/>
            <a:ext cx="2731885" cy="95410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Opposing party then has ten days to submit their position and supporting documentation to the N.M.A.P.C.</a:t>
            </a:r>
          </a:p>
        </p:txBody>
      </p:sp>
      <p:sp>
        <p:nvSpPr>
          <p:cNvPr id="41" name="Subtitle Text"/>
          <p:cNvSpPr txBox="1"/>
          <p:nvPr/>
        </p:nvSpPr>
        <p:spPr>
          <a:xfrm>
            <a:off x="9310044" y="2081212"/>
            <a:ext cx="2731885" cy="95410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Hearing date will be set in front of the Grievance review subcommittee (5 management / 5 Labor / 1 NMAPC).</a:t>
            </a:r>
          </a:p>
        </p:txBody>
      </p:sp>
      <p:sp>
        <p:nvSpPr>
          <p:cNvPr id="42" name="Subtitle Text"/>
          <p:cNvSpPr txBox="1"/>
          <p:nvPr/>
        </p:nvSpPr>
        <p:spPr>
          <a:xfrm>
            <a:off x="9306116" y="3135655"/>
            <a:ext cx="2731885" cy="738664"/>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Jurisdictional Director will present the case to the Subcommittee.</a:t>
            </a:r>
          </a:p>
        </p:txBody>
      </p:sp>
      <p:sp>
        <p:nvSpPr>
          <p:cNvPr id="43" name="Subtitle Text"/>
          <p:cNvSpPr txBox="1"/>
          <p:nvPr/>
        </p:nvSpPr>
        <p:spPr>
          <a:xfrm>
            <a:off x="9300617" y="3999498"/>
            <a:ext cx="2731885" cy="523220"/>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Subcommittee ruling is final and binding.</a:t>
            </a:r>
          </a:p>
        </p:txBody>
      </p:sp>
    </p:spTree>
    <p:extLst>
      <p:ext uri="{BB962C8B-B14F-4D97-AF65-F5344CB8AC3E}">
        <p14:creationId xmlns:p14="http://schemas.microsoft.com/office/powerpoint/2010/main" val="2243947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strips(downRight)">
                                      <p:cBhvr>
                                        <p:cTn id="7" dur="1000"/>
                                        <p:tgtEl>
                                          <p:spTgt spid="1024"/>
                                        </p:tgtEl>
                                      </p:cBhvr>
                                    </p:animEffect>
                                  </p:childTnLst>
                                </p:cTn>
                              </p:par>
                            </p:childTnLst>
                          </p:cTn>
                        </p:par>
                        <p:par>
                          <p:cTn id="8" fill="hold">
                            <p:stCondLst>
                              <p:cond delay="1000"/>
                            </p:stCondLst>
                            <p:childTnLst>
                              <p:par>
                                <p:cTn id="9" presetID="18" presetClass="entr" presetSubtype="9"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strips(upLeft)">
                                      <p:cBhvr>
                                        <p:cTn id="11" dur="500"/>
                                        <p:tgtEl>
                                          <p:spTgt spid="91"/>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anim calcmode="lin" valueType="num">
                                      <p:cBhvr>
                                        <p:cTn id="16" dur="1000" fill="hold"/>
                                        <p:tgtEl>
                                          <p:spTgt spid="104"/>
                                        </p:tgtEl>
                                        <p:attrNameLst>
                                          <p:attrName>ppt_x</p:attrName>
                                        </p:attrNameLst>
                                      </p:cBhvr>
                                      <p:tavLst>
                                        <p:tav tm="0">
                                          <p:val>
                                            <p:strVal val="#ppt_x"/>
                                          </p:val>
                                        </p:tav>
                                        <p:tav tm="100000">
                                          <p:val>
                                            <p:strVal val="#ppt_x"/>
                                          </p:val>
                                        </p:tav>
                                      </p:tavLst>
                                    </p:anim>
                                    <p:anim calcmode="lin" valueType="num">
                                      <p:cBhvr>
                                        <p:cTn id="17" dur="1000" fill="hold"/>
                                        <p:tgtEl>
                                          <p:spTgt spid="104"/>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1000"/>
                                        <p:tgtEl>
                                          <p:spTgt spid="103"/>
                                        </p:tgtEl>
                                      </p:cBhvr>
                                    </p:animEffect>
                                    <p:anim calcmode="lin" valueType="num">
                                      <p:cBhvr>
                                        <p:cTn id="22" dur="1000" fill="hold"/>
                                        <p:tgtEl>
                                          <p:spTgt spid="103"/>
                                        </p:tgtEl>
                                        <p:attrNameLst>
                                          <p:attrName>ppt_x</p:attrName>
                                        </p:attrNameLst>
                                      </p:cBhvr>
                                      <p:tavLst>
                                        <p:tav tm="0">
                                          <p:val>
                                            <p:strVal val="#ppt_x"/>
                                          </p:val>
                                        </p:tav>
                                        <p:tav tm="100000">
                                          <p:val>
                                            <p:strVal val="#ppt_x"/>
                                          </p:val>
                                        </p:tav>
                                      </p:tavLst>
                                    </p:anim>
                                    <p:anim calcmode="lin" valueType="num">
                                      <p:cBhvr>
                                        <p:cTn id="23" dur="1000" fill="hold"/>
                                        <p:tgtEl>
                                          <p:spTgt spid="10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par>
                          <p:cTn id="36" fill="hold">
                            <p:stCondLst>
                              <p:cond delay="5500"/>
                            </p:stCondLst>
                            <p:childTnLst>
                              <p:par>
                                <p:cTn id="37" presetID="42" presetClass="entr" presetSubtype="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42" presetClass="entr" presetSubtype="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anim calcmode="lin" valueType="num">
                                      <p:cBhvr>
                                        <p:cTn id="46" dur="1000" fill="hold"/>
                                        <p:tgtEl>
                                          <p:spTgt spid="43"/>
                                        </p:tgtEl>
                                        <p:attrNameLst>
                                          <p:attrName>ppt_x</p:attrName>
                                        </p:attrNameLst>
                                      </p:cBhvr>
                                      <p:tavLst>
                                        <p:tav tm="0">
                                          <p:val>
                                            <p:strVal val="#ppt_x"/>
                                          </p:val>
                                        </p:tav>
                                        <p:tav tm="100000">
                                          <p:val>
                                            <p:strVal val="#ppt_x"/>
                                          </p:val>
                                        </p:tav>
                                      </p:tavLst>
                                    </p:anim>
                                    <p:anim calcmode="lin" valueType="num">
                                      <p:cBhvr>
                                        <p:cTn id="4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39" grpId="0"/>
      <p:bldP spid="41" grpId="0"/>
      <p:bldP spid="42" grpId="0"/>
      <p:bldP spid="4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06" name="Subtitle Text"/>
          <p:cNvSpPr txBox="1"/>
          <p:nvPr/>
        </p:nvSpPr>
        <p:spPr>
          <a:xfrm>
            <a:off x="555935" y="3683814"/>
            <a:ext cx="2731885" cy="954107"/>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Dispute will be referred to the Business Manager / Agent and Project Superintendent at the site to try to resolve.</a:t>
            </a:r>
          </a:p>
        </p:txBody>
      </p:sp>
      <p:sp>
        <p:nvSpPr>
          <p:cNvPr id="107" name="Title"/>
          <p:cNvSpPr txBox="1"/>
          <p:nvPr/>
        </p:nvSpPr>
        <p:spPr>
          <a:xfrm>
            <a:off x="555935" y="3391130"/>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one</a:t>
            </a:r>
          </a:p>
        </p:txBody>
      </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Construction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N.C.A.</a:t>
            </a:r>
          </a:p>
        </p:txBody>
      </p:sp>
      <p:sp>
        <p:nvSpPr>
          <p:cNvPr id="36" name="Subtitle Text"/>
          <p:cNvSpPr txBox="1"/>
          <p:nvPr/>
        </p:nvSpPr>
        <p:spPr>
          <a:xfrm>
            <a:off x="555934" y="4767785"/>
            <a:ext cx="2731885" cy="523220"/>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If no resolve , notify Int. J.D. and Int. V.P. of the issue.</a:t>
            </a:r>
          </a:p>
        </p:txBody>
      </p:sp>
      <p:sp>
        <p:nvSpPr>
          <p:cNvPr id="12" name="Subtitle Text"/>
          <p:cNvSpPr txBox="1"/>
          <p:nvPr/>
        </p:nvSpPr>
        <p:spPr>
          <a:xfrm>
            <a:off x="555934" y="5462921"/>
            <a:ext cx="2731885" cy="523220"/>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Fill out Grievance report and send to Int. J.D.</a:t>
            </a:r>
          </a:p>
        </p:txBody>
      </p:sp>
    </p:spTree>
    <p:extLst>
      <p:ext uri="{BB962C8B-B14F-4D97-AF65-F5344CB8AC3E}">
        <p14:creationId xmlns:p14="http://schemas.microsoft.com/office/powerpoint/2010/main" val="605651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6"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strips(downRight)">
                                      <p:cBhvr>
                                        <p:cTn id="13" dur="1000"/>
                                        <p:tgtEl>
                                          <p:spTgt spid="100"/>
                                        </p:tgtEl>
                                      </p:cBhvr>
                                    </p:animEffect>
                                  </p:childTnLst>
                                </p:cTn>
                              </p:par>
                            </p:childTnLst>
                          </p:cTn>
                        </p:par>
                        <p:par>
                          <p:cTn id="14" fill="hold">
                            <p:stCondLst>
                              <p:cond delay="2000"/>
                            </p:stCondLst>
                            <p:childTnLst>
                              <p:par>
                                <p:cTn id="15" presetID="18" presetClass="entr" presetSubtype="9"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strips(upLeft)">
                                      <p:cBhvr>
                                        <p:cTn id="17" dur="500"/>
                                        <p:tgtEl>
                                          <p:spTgt spid="63"/>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1000"/>
                                        <p:tgtEl>
                                          <p:spTgt spid="107"/>
                                        </p:tgtEl>
                                      </p:cBhvr>
                                    </p:animEffect>
                                    <p:anim calcmode="lin" valueType="num">
                                      <p:cBhvr>
                                        <p:cTn id="22" dur="1000" fill="hold"/>
                                        <p:tgtEl>
                                          <p:spTgt spid="107"/>
                                        </p:tgtEl>
                                        <p:attrNameLst>
                                          <p:attrName>ppt_x</p:attrName>
                                        </p:attrNameLst>
                                      </p:cBhvr>
                                      <p:tavLst>
                                        <p:tav tm="0">
                                          <p:val>
                                            <p:strVal val="#ppt_x"/>
                                          </p:val>
                                        </p:tav>
                                        <p:tav tm="100000">
                                          <p:val>
                                            <p:strVal val="#ppt_x"/>
                                          </p:val>
                                        </p:tav>
                                      </p:tavLst>
                                    </p:anim>
                                    <p:anim calcmode="lin" valueType="num">
                                      <p:cBhvr>
                                        <p:cTn id="23" dur="1000" fill="hold"/>
                                        <p:tgtEl>
                                          <p:spTgt spid="107"/>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anim calcmode="lin" valueType="num">
                                      <p:cBhvr>
                                        <p:cTn id="28" dur="1000" fill="hold"/>
                                        <p:tgtEl>
                                          <p:spTgt spid="106"/>
                                        </p:tgtEl>
                                        <p:attrNameLst>
                                          <p:attrName>ppt_x</p:attrName>
                                        </p:attrNameLst>
                                      </p:cBhvr>
                                      <p:tavLst>
                                        <p:tav tm="0">
                                          <p:val>
                                            <p:strVal val="#ppt_x"/>
                                          </p:val>
                                        </p:tav>
                                        <p:tav tm="100000">
                                          <p:val>
                                            <p:strVal val="#ppt_x"/>
                                          </p:val>
                                        </p:tav>
                                      </p:tavLst>
                                    </p:anim>
                                    <p:anim calcmode="lin" valueType="num">
                                      <p:cBhvr>
                                        <p:cTn id="29" dur="1000" fill="hold"/>
                                        <p:tgtEl>
                                          <p:spTgt spid="106"/>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5500"/>
                            </p:stCondLst>
                            <p:childTnLst>
                              <p:par>
                                <p:cTn id="37" presetID="42"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35" grpId="0"/>
      <p:bldP spid="3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0EE07-4927-4F46-D004-A92D3DEB1272}"/>
              </a:ext>
            </a:extLst>
          </p:cNvPr>
          <p:cNvPicPr>
            <a:picLocks noChangeAspect="1"/>
          </p:cNvPicPr>
          <p:nvPr/>
        </p:nvPicPr>
        <p:blipFill>
          <a:blip r:embed="rId2"/>
          <a:stretch>
            <a:fillRect/>
          </a:stretch>
        </p:blipFill>
        <p:spPr>
          <a:xfrm>
            <a:off x="457200" y="0"/>
            <a:ext cx="11384280" cy="6858000"/>
          </a:xfrm>
          <a:prstGeom prst="rect">
            <a:avLst/>
          </a:prstGeom>
        </p:spPr>
      </p:pic>
    </p:spTree>
    <p:extLst>
      <p:ext uri="{BB962C8B-B14F-4D97-AF65-F5344CB8AC3E}">
        <p14:creationId xmlns:p14="http://schemas.microsoft.com/office/powerpoint/2010/main" val="796530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8" name="Line"/>
          <p:cNvCxnSpPr>
            <a:endCxn id="118" idx="3"/>
          </p:cNvCxnSpPr>
          <p:nvPr/>
        </p:nvCxnSpPr>
        <p:spPr>
          <a:xfrm rot="5400000">
            <a:off x="6934280" y="3990526"/>
            <a:ext cx="870320" cy="632354"/>
          </a:xfrm>
          <a:prstGeom prst="bentConnector2">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1123429" y="3350572"/>
            <a:ext cx="184837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2" name="Subtitle Text"/>
          <p:cNvSpPr txBox="1"/>
          <p:nvPr/>
        </p:nvSpPr>
        <p:spPr>
          <a:xfrm>
            <a:off x="7930902" y="4137438"/>
            <a:ext cx="3202154" cy="95410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After five days of no resolve in step one the matter will be referred to the Int. V.P. and the Labor Relations Manager for the Contractor.</a:t>
            </a:r>
          </a:p>
        </p:txBody>
      </p:sp>
      <p:sp>
        <p:nvSpPr>
          <p:cNvPr id="113" name="Title"/>
          <p:cNvSpPr txBox="1"/>
          <p:nvPr/>
        </p:nvSpPr>
        <p:spPr>
          <a:xfrm>
            <a:off x="7930903" y="3717654"/>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8"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Construction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N.C.A.</a:t>
            </a:r>
          </a:p>
        </p:txBody>
      </p:sp>
      <p:sp>
        <p:nvSpPr>
          <p:cNvPr id="16" name="Subtitle Text"/>
          <p:cNvSpPr txBox="1"/>
          <p:nvPr/>
        </p:nvSpPr>
        <p:spPr>
          <a:xfrm>
            <a:off x="7930902" y="5308935"/>
            <a:ext cx="2731885" cy="738664"/>
          </a:xfrm>
          <a:prstGeom prst="rect">
            <a:avLst/>
          </a:prstGeom>
          <a:noFill/>
        </p:spPr>
        <p:txBody>
          <a:bodyPr wrap="square" rtlCol="0">
            <a:spAutoFit/>
          </a:bodyPr>
          <a:lstStyle/>
          <a:p>
            <a:r>
              <a:rPr lang="en-US" sz="1400" kern="0" dirty="0">
                <a:solidFill>
                  <a:schemeClr val="accent1">
                    <a:lumMod val="75000"/>
                  </a:schemeClr>
                </a:solidFill>
                <a:effectLst>
                  <a:outerShdw blurRad="50800" dist="38100" dir="2700000" algn="tl" rotWithShape="0">
                    <a:prstClr val="black">
                      <a:alpha val="40000"/>
                    </a:prstClr>
                  </a:outerShdw>
                </a:effectLst>
              </a:rPr>
              <a:t>Note:  </a:t>
            </a:r>
            <a:r>
              <a:rPr lang="en-US" sz="1400" kern="0" dirty="0">
                <a:solidFill>
                  <a:schemeClr val="tx2"/>
                </a:solidFill>
                <a:effectLst>
                  <a:outerShdw blurRad="50800" dist="38100" dir="2700000" algn="tl" rotWithShape="0">
                    <a:prstClr val="black">
                      <a:alpha val="40000"/>
                    </a:prstClr>
                  </a:outerShdw>
                </a:effectLst>
              </a:rPr>
              <a:t>Moving to steps 2 &amp; 3 shall be within 10 calendar days of the meeting held in step one.</a:t>
            </a:r>
          </a:p>
        </p:txBody>
      </p:sp>
    </p:spTree>
    <p:extLst>
      <p:ext uri="{BB962C8B-B14F-4D97-AF65-F5344CB8AC3E}">
        <p14:creationId xmlns:p14="http://schemas.microsoft.com/office/powerpoint/2010/main" val="581960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strips(downRight)">
                                      <p:cBhvr>
                                        <p:cTn id="7" dur="1000"/>
                                        <p:tgtEl>
                                          <p:spTgt spid="126"/>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strips(downRight)">
                                      <p:cBhvr>
                                        <p:cTn id="11" dur="500"/>
                                        <p:tgtEl>
                                          <p:spTgt spid="9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1000"/>
                                        <p:tgtEl>
                                          <p:spTgt spid="113"/>
                                        </p:tgtEl>
                                      </p:cBhvr>
                                    </p:animEffect>
                                    <p:anim calcmode="lin" valueType="num">
                                      <p:cBhvr>
                                        <p:cTn id="16" dur="1000" fill="hold"/>
                                        <p:tgtEl>
                                          <p:spTgt spid="113"/>
                                        </p:tgtEl>
                                        <p:attrNameLst>
                                          <p:attrName>ppt_x</p:attrName>
                                        </p:attrNameLst>
                                      </p:cBhvr>
                                      <p:tavLst>
                                        <p:tav tm="0">
                                          <p:val>
                                            <p:strVal val="#ppt_x"/>
                                          </p:val>
                                        </p:tav>
                                        <p:tav tm="100000">
                                          <p:val>
                                            <p:strVal val="#ppt_x"/>
                                          </p:val>
                                        </p:tav>
                                      </p:tavLst>
                                    </p:anim>
                                    <p:anim calcmode="lin" valueType="num">
                                      <p:cBhvr>
                                        <p:cTn id="17" dur="1000" fill="hold"/>
                                        <p:tgtEl>
                                          <p:spTgt spid="113"/>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1000"/>
                                        <p:tgtEl>
                                          <p:spTgt spid="112"/>
                                        </p:tgtEl>
                                      </p:cBhvr>
                                    </p:animEffect>
                                    <p:anim calcmode="lin" valueType="num">
                                      <p:cBhvr>
                                        <p:cTn id="22" dur="1000" fill="hold"/>
                                        <p:tgtEl>
                                          <p:spTgt spid="112"/>
                                        </p:tgtEl>
                                        <p:attrNameLst>
                                          <p:attrName>ppt_x</p:attrName>
                                        </p:attrNameLst>
                                      </p:cBhvr>
                                      <p:tavLst>
                                        <p:tav tm="0">
                                          <p:val>
                                            <p:strVal val="#ppt_x"/>
                                          </p:val>
                                        </p:tav>
                                        <p:tav tm="100000">
                                          <p:val>
                                            <p:strVal val="#ppt_x"/>
                                          </p:val>
                                        </p:tav>
                                      </p:tavLst>
                                    </p:anim>
                                    <p:anim calcmode="lin" valueType="num">
                                      <p:cBhvr>
                                        <p:cTn id="23" dur="1000" fill="hold"/>
                                        <p:tgtEl>
                                          <p:spTgt spid="112"/>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a:endCxn id="123" idx="2"/>
          </p:cNvCxnSpPr>
          <p:nvPr/>
        </p:nvCxnSpPr>
        <p:spPr>
          <a:xfrm rot="10800000" flipV="1">
            <a:off x="8094663" y="3043928"/>
            <a:ext cx="1065002" cy="559698"/>
          </a:xfrm>
          <a:prstGeom prst="bentConnector3">
            <a:avLst>
              <a:gd name="adj1" fmla="val 50000"/>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Line"/>
          <p:cNvCxnSpPr/>
          <p:nvPr/>
        </p:nvCxnSpPr>
        <p:spPr>
          <a:xfrm rot="10800000">
            <a:off x="6173638" y="5216363"/>
            <a:ext cx="1123149" cy="565312"/>
          </a:xfrm>
          <a:prstGeom prst="bentConnector3">
            <a:avLst>
              <a:gd name="adj1" fmla="val 100148"/>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555935" y="3391130"/>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one</a:t>
            </a:r>
          </a:p>
        </p:txBody>
      </p:sp>
      <p:sp>
        <p:nvSpPr>
          <p:cNvPr id="110" name="Title"/>
          <p:cNvSpPr txBox="1"/>
          <p:nvPr/>
        </p:nvSpPr>
        <p:spPr>
          <a:xfrm>
            <a:off x="9312776" y="2819189"/>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noProof="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7467137" y="5647533"/>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two</a:t>
            </a: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95838" y="3148013"/>
            <a:ext cx="3298825" cy="1236663"/>
            <a:chOff x="4795838" y="3148013"/>
            <a:chExt cx="3298825" cy="1236663"/>
          </a:xfrm>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8" name="Subtitle Text"/>
          <p:cNvSpPr txBox="1"/>
          <p:nvPr/>
        </p:nvSpPr>
        <p:spPr>
          <a:xfrm>
            <a:off x="9159665" y="3378127"/>
            <a:ext cx="2884997" cy="1169551"/>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After ten days of no resolve in step two the Jurisdictional Director shall refer the issue to the General President and to the home office Representative of the Employer.</a:t>
            </a:r>
            <a:endParaRPr kumimoji="0" lang="en-US" sz="14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endParaRPr>
          </a:p>
        </p:txBody>
      </p:sp>
      <p:sp>
        <p:nvSpPr>
          <p:cNvPr id="21" name="Subtitle Text"/>
          <p:cNvSpPr txBox="1"/>
          <p:nvPr/>
        </p:nvSpPr>
        <p:spPr>
          <a:xfrm>
            <a:off x="9159666" y="4703481"/>
            <a:ext cx="2884996" cy="95410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If not resolved it shall be submitted to a review committee (Equal number of Management/ Labor)</a:t>
            </a:r>
          </a:p>
        </p:txBody>
      </p:sp>
      <p:sp>
        <p:nvSpPr>
          <p:cNvPr id="22" name="Subtitle Text"/>
          <p:cNvSpPr txBox="1"/>
          <p:nvPr/>
        </p:nvSpPr>
        <p:spPr>
          <a:xfrm>
            <a:off x="9159665" y="5781676"/>
            <a:ext cx="2731885" cy="30777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J.D. Presents the Grievance</a:t>
            </a:r>
          </a:p>
        </p:txBody>
      </p:sp>
      <p:sp>
        <p:nvSpPr>
          <p:cNvPr id="24"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Construction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N.C.A.</a:t>
            </a:r>
          </a:p>
        </p:txBody>
      </p:sp>
    </p:spTree>
    <p:extLst>
      <p:ext uri="{BB962C8B-B14F-4D97-AF65-F5344CB8AC3E}">
        <p14:creationId xmlns:p14="http://schemas.microsoft.com/office/powerpoint/2010/main" val="3042953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strips(downRight)">
                                      <p:cBhvr>
                                        <p:cTn id="7" dur="1000"/>
                                        <p:tgtEl>
                                          <p:spTgt spid="127"/>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strips(downRight)">
                                      <p:cBhvr>
                                        <p:cTn id="11" dur="500"/>
                                        <p:tgtEl>
                                          <p:spTgt spid="96"/>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1000"/>
                                        <p:tgtEl>
                                          <p:spTgt spid="110"/>
                                        </p:tgtEl>
                                      </p:cBhvr>
                                    </p:animEffect>
                                    <p:anim calcmode="lin" valueType="num">
                                      <p:cBhvr>
                                        <p:cTn id="16" dur="1000" fill="hold"/>
                                        <p:tgtEl>
                                          <p:spTgt spid="110"/>
                                        </p:tgtEl>
                                        <p:attrNameLst>
                                          <p:attrName>ppt_x</p:attrName>
                                        </p:attrNameLst>
                                      </p:cBhvr>
                                      <p:tavLst>
                                        <p:tav tm="0">
                                          <p:val>
                                            <p:strVal val="#ppt_x"/>
                                          </p:val>
                                        </p:tav>
                                        <p:tav tm="100000">
                                          <p:val>
                                            <p:strVal val="#ppt_x"/>
                                          </p:val>
                                        </p:tav>
                                      </p:tavLst>
                                    </p:anim>
                                    <p:anim calcmode="lin" valueType="num">
                                      <p:cBhvr>
                                        <p:cTn id="17" dur="1000" fill="hold"/>
                                        <p:tgtEl>
                                          <p:spTgt spid="110"/>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8" grpId="0"/>
      <p:bldP spid="21" grpId="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flipV="1">
            <a:off x="2953082" y="4833210"/>
            <a:ext cx="567902" cy="197011"/>
          </a:xfrm>
          <a:prstGeom prst="bentConnector3">
            <a:avLst>
              <a:gd name="adj1" fmla="val 50000"/>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1" name="Line"/>
          <p:cNvCxnSpPr/>
          <p:nvPr/>
        </p:nvCxnSpPr>
        <p:spPr>
          <a:xfrm rot="10800000">
            <a:off x="3504789" y="2255968"/>
            <a:ext cx="2668851" cy="594631"/>
          </a:xfrm>
          <a:prstGeom prst="bentConnector3">
            <a:avLst>
              <a:gd name="adj1" fmla="val 50000"/>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p:nvPr/>
        </p:nvCxnSpPr>
        <p:spPr>
          <a:xfrm rot="10800000">
            <a:off x="7727453" y="4121438"/>
            <a:ext cx="1065002" cy="411824"/>
          </a:xfrm>
          <a:prstGeom prst="bentConnector3">
            <a:avLst>
              <a:gd name="adj1" fmla="val 99853"/>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Line"/>
          <p:cNvCxnSpPr/>
          <p:nvPr/>
        </p:nvCxnSpPr>
        <p:spPr>
          <a:xfrm rot="10800000">
            <a:off x="6580003" y="4988475"/>
            <a:ext cx="1123149" cy="565312"/>
          </a:xfrm>
          <a:prstGeom prst="bentConnector3">
            <a:avLst>
              <a:gd name="adj1" fmla="val 100148"/>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3" name="Subtitle Text"/>
          <p:cNvSpPr txBox="1"/>
          <p:nvPr/>
        </p:nvSpPr>
        <p:spPr>
          <a:xfrm>
            <a:off x="1061884" y="2444182"/>
            <a:ext cx="3000781" cy="954107"/>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After ten days of no resolve in step three/ or a disagreement with the ruling of the review committee, an Arbitrator will be selected.</a:t>
            </a:r>
          </a:p>
        </p:txBody>
      </p:sp>
      <p:sp>
        <p:nvSpPr>
          <p:cNvPr id="104" name="Title"/>
          <p:cNvSpPr txBox="1"/>
          <p:nvPr/>
        </p:nvSpPr>
        <p:spPr>
          <a:xfrm>
            <a:off x="1833626" y="2091385"/>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four</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07" name="Title"/>
          <p:cNvSpPr txBox="1"/>
          <p:nvPr/>
        </p:nvSpPr>
        <p:spPr>
          <a:xfrm>
            <a:off x="1330780" y="4888822"/>
            <a:ext cx="174652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0" name="Title"/>
          <p:cNvSpPr txBox="1"/>
          <p:nvPr/>
        </p:nvSpPr>
        <p:spPr>
          <a:xfrm>
            <a:off x="9093276" y="4361248"/>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7973821" y="5405305"/>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95838" y="3148013"/>
            <a:ext cx="3298825" cy="1236663"/>
            <a:chOff x="4795838" y="3148013"/>
            <a:chExt cx="3298825" cy="1236663"/>
          </a:xfrm>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24" name="Diagram"/>
          <p:cNvGrpSpPr/>
          <p:nvPr/>
        </p:nvGrpSpPr>
        <p:grpSpPr>
          <a:xfrm>
            <a:off x="5802313" y="2767013"/>
            <a:ext cx="3282950" cy="836612"/>
            <a:chOff x="5802313" y="2767013"/>
            <a:chExt cx="3282950" cy="836612"/>
          </a:xfrm>
        </p:grpSpPr>
        <p:sp>
          <p:nvSpPr>
            <p:cNvPr id="124" name="Freeform 123"/>
            <p:cNvSpPr>
              <a:spLocks/>
            </p:cNvSpPr>
            <p:nvPr/>
          </p:nvSpPr>
          <p:spPr bwMode="auto">
            <a:xfrm>
              <a:off x="5802313" y="2884487"/>
              <a:ext cx="3282950" cy="719138"/>
            </a:xfrm>
            <a:custGeom>
              <a:avLst/>
              <a:gdLst>
                <a:gd name="connsiteX0" fmla="*/ 0 w 3282950"/>
                <a:gd name="connsiteY0" fmla="*/ 0 h 719138"/>
                <a:gd name="connsiteX1" fmla="*/ 2292350 w 3282950"/>
                <a:gd name="connsiteY1" fmla="*/ 325438 h 719138"/>
                <a:gd name="connsiteX2" fmla="*/ 3282950 w 3282950"/>
                <a:gd name="connsiteY2" fmla="*/ 85725 h 719138"/>
                <a:gd name="connsiteX3" fmla="*/ 3282950 w 3282950"/>
                <a:gd name="connsiteY3" fmla="*/ 382588 h 719138"/>
                <a:gd name="connsiteX4" fmla="*/ 2292350 w 3282950"/>
                <a:gd name="connsiteY4" fmla="*/ 719138 h 719138"/>
                <a:gd name="connsiteX5" fmla="*/ 0 w 3282950"/>
                <a:gd name="connsiteY5" fmla="*/ 263525 h 719138"/>
                <a:gd name="connsiteX6" fmla="*/ 0 w 3282950"/>
                <a:gd name="connsiteY6" fmla="*/ 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2950" h="719138">
                  <a:moveTo>
                    <a:pt x="0" y="0"/>
                  </a:moveTo>
                  <a:lnTo>
                    <a:pt x="2292350" y="325438"/>
                  </a:lnTo>
                  <a:lnTo>
                    <a:pt x="3282950" y="85725"/>
                  </a:lnTo>
                  <a:lnTo>
                    <a:pt x="3282950" y="382588"/>
                  </a:lnTo>
                  <a:lnTo>
                    <a:pt x="2292350" y="719138"/>
                  </a:lnTo>
                  <a:lnTo>
                    <a:pt x="0" y="263525"/>
                  </a:lnTo>
                  <a:lnTo>
                    <a:pt x="0" y="0"/>
                  </a:lnTo>
                  <a:close/>
                </a:path>
              </a:pathLst>
            </a:custGeom>
            <a:gradFill>
              <a:gsLst>
                <a:gs pos="75000">
                  <a:schemeClr val="accent1">
                    <a:alpha val="19000"/>
                  </a:schemeClr>
                </a:gs>
                <a:gs pos="69000">
                  <a:schemeClr val="accent1">
                    <a:alpha val="29000"/>
                  </a:schemeClr>
                </a:gs>
                <a:gs pos="100000">
                  <a:schemeClr val="accent1">
                    <a:alpha val="0"/>
                  </a:schemeClr>
                </a:gs>
                <a:gs pos="58000">
                  <a:schemeClr val="accent1">
                    <a:alpha val="17000"/>
                  </a:schemeClr>
                </a:gs>
                <a:gs pos="0">
                  <a:schemeClr val="accent1">
                    <a:alpha val="0"/>
                  </a:schemeClr>
                </a:gs>
              </a:gsLst>
              <a:lin ang="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Freeform 42"/>
            <p:cNvSpPr>
              <a:spLocks/>
            </p:cNvSpPr>
            <p:nvPr/>
          </p:nvSpPr>
          <p:spPr bwMode="auto">
            <a:xfrm>
              <a:off x="5802313" y="2767013"/>
              <a:ext cx="3282950" cy="442913"/>
            </a:xfrm>
            <a:custGeom>
              <a:avLst/>
              <a:gdLst>
                <a:gd name="T0" fmla="*/ 0 w 2068"/>
                <a:gd name="T1" fmla="*/ 74 h 279"/>
                <a:gd name="T2" fmla="*/ 711 w 2068"/>
                <a:gd name="T3" fmla="*/ 0 h 279"/>
                <a:gd name="T4" fmla="*/ 2068 w 2068"/>
                <a:gd name="T5" fmla="*/ 128 h 279"/>
                <a:gd name="T6" fmla="*/ 1444 w 2068"/>
                <a:gd name="T7" fmla="*/ 279 h 279"/>
                <a:gd name="T8" fmla="*/ 0 w 2068"/>
                <a:gd name="T9" fmla="*/ 74 h 279"/>
              </a:gdLst>
              <a:ahLst/>
              <a:cxnLst>
                <a:cxn ang="0">
                  <a:pos x="T0" y="T1"/>
                </a:cxn>
                <a:cxn ang="0">
                  <a:pos x="T2" y="T3"/>
                </a:cxn>
                <a:cxn ang="0">
                  <a:pos x="T4" y="T5"/>
                </a:cxn>
                <a:cxn ang="0">
                  <a:pos x="T6" y="T7"/>
                </a:cxn>
                <a:cxn ang="0">
                  <a:pos x="T8" y="T9"/>
                </a:cxn>
              </a:cxnLst>
              <a:rect l="0" t="0" r="r" b="b"/>
              <a:pathLst>
                <a:path w="2068" h="279">
                  <a:moveTo>
                    <a:pt x="0" y="74"/>
                  </a:moveTo>
                  <a:lnTo>
                    <a:pt x="711" y="0"/>
                  </a:lnTo>
                  <a:lnTo>
                    <a:pt x="2068" y="128"/>
                  </a:lnTo>
                  <a:lnTo>
                    <a:pt x="1444" y="279"/>
                  </a:lnTo>
                  <a:lnTo>
                    <a:pt x="0" y="74"/>
                  </a:lnTo>
                  <a:close/>
                </a:path>
              </a:pathLst>
            </a:custGeom>
            <a:gradFill>
              <a:gsLst>
                <a:gs pos="95000">
                  <a:schemeClr val="accent1">
                    <a:alpha val="13000"/>
                  </a:schemeClr>
                </a:gs>
                <a:gs pos="0">
                  <a:schemeClr val="accent1">
                    <a:alpha val="0"/>
                  </a:schemeClr>
                </a:gs>
              </a:gsLst>
              <a:lin ang="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9" name="Subtitle Text"/>
          <p:cNvSpPr txBox="1"/>
          <p:nvPr/>
        </p:nvSpPr>
        <p:spPr>
          <a:xfrm>
            <a:off x="1073353" y="3500696"/>
            <a:ext cx="2731885" cy="523220"/>
          </a:xfrm>
          <a:prstGeom prst="rect">
            <a:avLst/>
          </a:prstGeom>
          <a:noFill/>
        </p:spPr>
        <p:txBody>
          <a:bodyPr wrap="square" rtlCol="0">
            <a:spAutoFit/>
          </a:bodyPr>
          <a:lstStyle/>
          <a:p>
            <a:r>
              <a:rPr lang="en-US" sz="1400" kern="0" dirty="0">
                <a:solidFill>
                  <a:schemeClr val="tx2"/>
                </a:solidFill>
                <a:effectLst>
                  <a:outerShdw blurRad="50800" dist="38100" dir="2700000" algn="tl" rotWithShape="0">
                    <a:prstClr val="black">
                      <a:alpha val="40000"/>
                    </a:prstClr>
                  </a:outerShdw>
                </a:effectLst>
              </a:rPr>
              <a:t>Arbitrators ruling shall be final and binding.</a:t>
            </a:r>
          </a:p>
        </p:txBody>
      </p:sp>
      <p:sp>
        <p:nvSpPr>
          <p:cNvPr id="30" name="Page Title"/>
          <p:cNvSpPr txBox="1"/>
          <p:nvPr/>
        </p:nvSpPr>
        <p:spPr>
          <a:xfrm>
            <a:off x="946475" y="668720"/>
            <a:ext cx="10454326" cy="144655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240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National Construction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N.C.A.</a:t>
            </a:r>
          </a:p>
        </p:txBody>
      </p:sp>
    </p:spTree>
    <p:extLst>
      <p:ext uri="{BB962C8B-B14F-4D97-AF65-F5344CB8AC3E}">
        <p14:creationId xmlns:p14="http://schemas.microsoft.com/office/powerpoint/2010/main" val="3732024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strips(downRight)">
                                      <p:cBhvr>
                                        <p:cTn id="7" dur="1000"/>
                                        <p:tgtEl>
                                          <p:spTgt spid="1024"/>
                                        </p:tgtEl>
                                      </p:cBhvr>
                                    </p:animEffect>
                                  </p:childTnLst>
                                </p:cTn>
                              </p:par>
                            </p:childTnLst>
                          </p:cTn>
                        </p:par>
                        <p:par>
                          <p:cTn id="8" fill="hold">
                            <p:stCondLst>
                              <p:cond delay="1000"/>
                            </p:stCondLst>
                            <p:childTnLst>
                              <p:par>
                                <p:cTn id="9" presetID="18" presetClass="entr" presetSubtype="9"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strips(upLeft)">
                                      <p:cBhvr>
                                        <p:cTn id="11" dur="500"/>
                                        <p:tgtEl>
                                          <p:spTgt spid="91"/>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anim calcmode="lin" valueType="num">
                                      <p:cBhvr>
                                        <p:cTn id="16" dur="1000" fill="hold"/>
                                        <p:tgtEl>
                                          <p:spTgt spid="104"/>
                                        </p:tgtEl>
                                        <p:attrNameLst>
                                          <p:attrName>ppt_x</p:attrName>
                                        </p:attrNameLst>
                                      </p:cBhvr>
                                      <p:tavLst>
                                        <p:tav tm="0">
                                          <p:val>
                                            <p:strVal val="#ppt_x"/>
                                          </p:val>
                                        </p:tav>
                                        <p:tav tm="100000">
                                          <p:val>
                                            <p:strVal val="#ppt_x"/>
                                          </p:val>
                                        </p:tav>
                                      </p:tavLst>
                                    </p:anim>
                                    <p:anim calcmode="lin" valueType="num">
                                      <p:cBhvr>
                                        <p:cTn id="17" dur="1000" fill="hold"/>
                                        <p:tgtEl>
                                          <p:spTgt spid="104"/>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1000"/>
                                        <p:tgtEl>
                                          <p:spTgt spid="103"/>
                                        </p:tgtEl>
                                      </p:cBhvr>
                                    </p:animEffect>
                                    <p:anim calcmode="lin" valueType="num">
                                      <p:cBhvr>
                                        <p:cTn id="22" dur="1000" fill="hold"/>
                                        <p:tgtEl>
                                          <p:spTgt spid="103"/>
                                        </p:tgtEl>
                                        <p:attrNameLst>
                                          <p:attrName>ppt_x</p:attrName>
                                        </p:attrNameLst>
                                      </p:cBhvr>
                                      <p:tavLst>
                                        <p:tav tm="0">
                                          <p:val>
                                            <p:strVal val="#ppt_x"/>
                                          </p:val>
                                        </p:tav>
                                        <p:tav tm="100000">
                                          <p:val>
                                            <p:strVal val="#ppt_x"/>
                                          </p:val>
                                        </p:tav>
                                      </p:tavLst>
                                    </p:anim>
                                    <p:anim calcmode="lin" valueType="num">
                                      <p:cBhvr>
                                        <p:cTn id="23" dur="1000" fill="hold"/>
                                        <p:tgtEl>
                                          <p:spTgt spid="10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flipV="1">
            <a:off x="6000751" y="4171002"/>
            <a:ext cx="1248461" cy="1069724"/>
          </a:xfrm>
          <a:prstGeom prst="bentConnector3">
            <a:avLst>
              <a:gd name="adj1" fmla="val 50000"/>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06" name="Subtitle Text"/>
          <p:cNvSpPr txBox="1"/>
          <p:nvPr/>
        </p:nvSpPr>
        <p:spPr>
          <a:xfrm>
            <a:off x="7473374" y="4411768"/>
            <a:ext cx="4385546" cy="954107"/>
          </a:xfrm>
          <a:prstGeom prst="rect">
            <a:avLst/>
          </a:prstGeom>
          <a:noFill/>
        </p:spPr>
        <p:txBody>
          <a:bodyPr wrap="square" rtlCol="0">
            <a:spAutoFit/>
          </a:bodyPr>
          <a:lstStyle/>
          <a:p>
            <a:pPr lvl="0"/>
            <a:r>
              <a:rPr lang="en-US" sz="1400" kern="0" dirty="0">
                <a:solidFill>
                  <a:schemeClr val="accent1">
                    <a:lumMod val="75000"/>
                  </a:schemeClr>
                </a:solidFill>
                <a:effectLst>
                  <a:outerShdw blurRad="50800" dist="38100" dir="2700000" algn="tl" rotWithShape="0">
                    <a:prstClr val="black">
                      <a:alpha val="40000"/>
                    </a:prstClr>
                  </a:outerShdw>
                </a:effectLst>
              </a:rPr>
              <a:t>Note:   </a:t>
            </a:r>
            <a:r>
              <a:rPr lang="en-US" sz="1400" kern="0" dirty="0">
                <a:solidFill>
                  <a:schemeClr val="tx2"/>
                </a:solidFill>
                <a:effectLst>
                  <a:outerShdw blurRad="50800" dist="38100" dir="2700000" algn="tl" rotWithShape="0">
                    <a:prstClr val="black">
                      <a:alpha val="40000"/>
                    </a:prstClr>
                  </a:outerShdw>
                </a:effectLst>
              </a:rPr>
              <a:t>No Grievance shall be recognized unless called to the attention of the Employer by the Union or to the Union by the Employer within five working days after the alleged violation</a:t>
            </a:r>
          </a:p>
        </p:txBody>
      </p:sp>
      <p:sp>
        <p:nvSpPr>
          <p:cNvPr id="107" name="Title"/>
          <p:cNvSpPr txBox="1"/>
          <p:nvPr/>
        </p:nvSpPr>
        <p:spPr>
          <a:xfrm>
            <a:off x="7473374" y="4017114"/>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one</a:t>
            </a:r>
          </a:p>
        </p:txBody>
      </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 name="Page Title"/>
          <p:cNvSpPr txBox="1"/>
          <p:nvPr/>
        </p:nvSpPr>
        <p:spPr>
          <a:xfrm>
            <a:off x="946475" y="668720"/>
            <a:ext cx="10454326" cy="137730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G.P.M.A.</a:t>
            </a:r>
          </a:p>
        </p:txBody>
      </p:sp>
      <p:sp>
        <p:nvSpPr>
          <p:cNvPr id="36" name="Subtitle Text"/>
          <p:cNvSpPr txBox="1"/>
          <p:nvPr/>
        </p:nvSpPr>
        <p:spPr>
          <a:xfrm>
            <a:off x="7473374" y="5586775"/>
            <a:ext cx="4187583" cy="523220"/>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Meeting between the Business Manager and the Employer</a:t>
            </a:r>
          </a:p>
        </p:txBody>
      </p:sp>
    </p:spTree>
    <p:extLst>
      <p:ext uri="{BB962C8B-B14F-4D97-AF65-F5344CB8AC3E}">
        <p14:creationId xmlns:p14="http://schemas.microsoft.com/office/powerpoint/2010/main" val="3805050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6"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strips(downRight)">
                                      <p:cBhvr>
                                        <p:cTn id="13" dur="1000"/>
                                        <p:tgtEl>
                                          <p:spTgt spid="100"/>
                                        </p:tgtEl>
                                      </p:cBhvr>
                                    </p:animEffect>
                                  </p:childTnLst>
                                </p:cTn>
                              </p:par>
                            </p:childTnLst>
                          </p:cTn>
                        </p:par>
                        <p:par>
                          <p:cTn id="14" fill="hold">
                            <p:stCondLst>
                              <p:cond delay="2000"/>
                            </p:stCondLst>
                            <p:childTnLst>
                              <p:par>
                                <p:cTn id="15" presetID="18" presetClass="entr" presetSubtype="9"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strips(upLeft)">
                                      <p:cBhvr>
                                        <p:cTn id="17" dur="500"/>
                                        <p:tgtEl>
                                          <p:spTgt spid="63"/>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1000"/>
                                        <p:tgtEl>
                                          <p:spTgt spid="107"/>
                                        </p:tgtEl>
                                      </p:cBhvr>
                                    </p:animEffect>
                                    <p:anim calcmode="lin" valueType="num">
                                      <p:cBhvr>
                                        <p:cTn id="22" dur="1000" fill="hold"/>
                                        <p:tgtEl>
                                          <p:spTgt spid="107"/>
                                        </p:tgtEl>
                                        <p:attrNameLst>
                                          <p:attrName>ppt_x</p:attrName>
                                        </p:attrNameLst>
                                      </p:cBhvr>
                                      <p:tavLst>
                                        <p:tav tm="0">
                                          <p:val>
                                            <p:strVal val="#ppt_x"/>
                                          </p:val>
                                        </p:tav>
                                        <p:tav tm="100000">
                                          <p:val>
                                            <p:strVal val="#ppt_x"/>
                                          </p:val>
                                        </p:tav>
                                      </p:tavLst>
                                    </p:anim>
                                    <p:anim calcmode="lin" valueType="num">
                                      <p:cBhvr>
                                        <p:cTn id="23" dur="1000" fill="hold"/>
                                        <p:tgtEl>
                                          <p:spTgt spid="107"/>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anim calcmode="lin" valueType="num">
                                      <p:cBhvr>
                                        <p:cTn id="28" dur="1000" fill="hold"/>
                                        <p:tgtEl>
                                          <p:spTgt spid="106"/>
                                        </p:tgtEl>
                                        <p:attrNameLst>
                                          <p:attrName>ppt_x</p:attrName>
                                        </p:attrNameLst>
                                      </p:cBhvr>
                                      <p:tavLst>
                                        <p:tav tm="0">
                                          <p:val>
                                            <p:strVal val="#ppt_x"/>
                                          </p:val>
                                        </p:tav>
                                        <p:tav tm="100000">
                                          <p:val>
                                            <p:strVal val="#ppt_x"/>
                                          </p:val>
                                        </p:tav>
                                      </p:tavLst>
                                    </p:anim>
                                    <p:anim calcmode="lin" valueType="num">
                                      <p:cBhvr>
                                        <p:cTn id="29" dur="1000" fill="hold"/>
                                        <p:tgtEl>
                                          <p:spTgt spid="106"/>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35" grpId="0"/>
      <p:bldP spid="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8" name="Line"/>
          <p:cNvCxnSpPr>
            <a:endCxn id="118" idx="3"/>
          </p:cNvCxnSpPr>
          <p:nvPr/>
        </p:nvCxnSpPr>
        <p:spPr>
          <a:xfrm rot="5400000">
            <a:off x="6934280" y="3990526"/>
            <a:ext cx="870320" cy="632354"/>
          </a:xfrm>
          <a:prstGeom prst="bentConnector2">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1123429" y="3350572"/>
            <a:ext cx="184837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2" name="Subtitle Text"/>
          <p:cNvSpPr txBox="1"/>
          <p:nvPr/>
        </p:nvSpPr>
        <p:spPr>
          <a:xfrm>
            <a:off x="7930902" y="4137437"/>
            <a:ext cx="3202154" cy="954107"/>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International VP to meet with Employer to try to resolve the issue</a:t>
            </a:r>
          </a:p>
          <a:p>
            <a:pPr lvl="0"/>
            <a:r>
              <a:rPr lang="en-US" sz="1400" kern="0" dirty="0">
                <a:solidFill>
                  <a:schemeClr val="tx2"/>
                </a:solidFill>
                <a:effectLst>
                  <a:outerShdw blurRad="50800" dist="38100" dir="2700000" algn="tl" rotWithShape="0">
                    <a:prstClr val="black">
                      <a:alpha val="40000"/>
                    </a:prstClr>
                  </a:outerShdw>
                </a:effectLst>
              </a:rPr>
              <a:t>(within ten working days after the meeting in step one).</a:t>
            </a:r>
          </a:p>
        </p:txBody>
      </p:sp>
      <p:sp>
        <p:nvSpPr>
          <p:cNvPr id="113" name="Title"/>
          <p:cNvSpPr txBox="1"/>
          <p:nvPr/>
        </p:nvSpPr>
        <p:spPr>
          <a:xfrm>
            <a:off x="7930903" y="3717654"/>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6" name="Page Title"/>
          <p:cNvSpPr txBox="1"/>
          <p:nvPr/>
        </p:nvSpPr>
        <p:spPr>
          <a:xfrm>
            <a:off x="946475" y="668720"/>
            <a:ext cx="10454326" cy="137730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G.P.M.A.</a:t>
            </a:r>
          </a:p>
        </p:txBody>
      </p:sp>
      <p:sp>
        <p:nvSpPr>
          <p:cNvPr id="17" name="Subtitle Text"/>
          <p:cNvSpPr txBox="1"/>
          <p:nvPr/>
        </p:nvSpPr>
        <p:spPr>
          <a:xfrm>
            <a:off x="7930903" y="5278202"/>
            <a:ext cx="3202154" cy="523220"/>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Fill out Grievance report and send to the Int. J.D.</a:t>
            </a:r>
          </a:p>
        </p:txBody>
      </p:sp>
    </p:spTree>
    <p:extLst>
      <p:ext uri="{BB962C8B-B14F-4D97-AF65-F5344CB8AC3E}">
        <p14:creationId xmlns:p14="http://schemas.microsoft.com/office/powerpoint/2010/main" val="104545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strips(downRight)">
                                      <p:cBhvr>
                                        <p:cTn id="7" dur="1000"/>
                                        <p:tgtEl>
                                          <p:spTgt spid="126"/>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strips(downRight)">
                                      <p:cBhvr>
                                        <p:cTn id="11" dur="500"/>
                                        <p:tgtEl>
                                          <p:spTgt spid="9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1000"/>
                                        <p:tgtEl>
                                          <p:spTgt spid="113"/>
                                        </p:tgtEl>
                                      </p:cBhvr>
                                    </p:animEffect>
                                    <p:anim calcmode="lin" valueType="num">
                                      <p:cBhvr>
                                        <p:cTn id="16" dur="1000" fill="hold"/>
                                        <p:tgtEl>
                                          <p:spTgt spid="113"/>
                                        </p:tgtEl>
                                        <p:attrNameLst>
                                          <p:attrName>ppt_x</p:attrName>
                                        </p:attrNameLst>
                                      </p:cBhvr>
                                      <p:tavLst>
                                        <p:tav tm="0">
                                          <p:val>
                                            <p:strVal val="#ppt_x"/>
                                          </p:val>
                                        </p:tav>
                                        <p:tav tm="100000">
                                          <p:val>
                                            <p:strVal val="#ppt_x"/>
                                          </p:val>
                                        </p:tav>
                                      </p:tavLst>
                                    </p:anim>
                                    <p:anim calcmode="lin" valueType="num">
                                      <p:cBhvr>
                                        <p:cTn id="17" dur="1000" fill="hold"/>
                                        <p:tgtEl>
                                          <p:spTgt spid="113"/>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1000"/>
                                        <p:tgtEl>
                                          <p:spTgt spid="112"/>
                                        </p:tgtEl>
                                      </p:cBhvr>
                                    </p:animEffect>
                                    <p:anim calcmode="lin" valueType="num">
                                      <p:cBhvr>
                                        <p:cTn id="22" dur="1000" fill="hold"/>
                                        <p:tgtEl>
                                          <p:spTgt spid="112"/>
                                        </p:tgtEl>
                                        <p:attrNameLst>
                                          <p:attrName>ppt_x</p:attrName>
                                        </p:attrNameLst>
                                      </p:cBhvr>
                                      <p:tavLst>
                                        <p:tav tm="0">
                                          <p:val>
                                            <p:strVal val="#ppt_x"/>
                                          </p:val>
                                        </p:tav>
                                        <p:tav tm="100000">
                                          <p:val>
                                            <p:strVal val="#ppt_x"/>
                                          </p:val>
                                        </p:tav>
                                      </p:tavLst>
                                    </p:anim>
                                    <p:anim calcmode="lin" valueType="num">
                                      <p:cBhvr>
                                        <p:cTn id="23" dur="1000" fill="hold"/>
                                        <p:tgtEl>
                                          <p:spTgt spid="112"/>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813753" y="3504461"/>
            <a:ext cx="695258" cy="549143"/>
          </a:xfrm>
          <a:prstGeom prst="bentConnector3">
            <a:avLst>
              <a:gd name="adj1" fmla="val -1369"/>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p:nvPr/>
        </p:nvCxnSpPr>
        <p:spPr>
          <a:xfrm rot="10800000">
            <a:off x="7845302" y="4054007"/>
            <a:ext cx="1065002" cy="411824"/>
          </a:xfrm>
          <a:prstGeom prst="bentConnector3">
            <a:avLst>
              <a:gd name="adj1" fmla="val 99853"/>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Line"/>
          <p:cNvCxnSpPr/>
          <p:nvPr/>
        </p:nvCxnSpPr>
        <p:spPr>
          <a:xfrm rot="10800000">
            <a:off x="6434459" y="5064259"/>
            <a:ext cx="1123149" cy="565312"/>
          </a:xfrm>
          <a:prstGeom prst="bentConnector3">
            <a:avLst>
              <a:gd name="adj1" fmla="val 100148"/>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555935" y="3391130"/>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one</a:t>
            </a:r>
          </a:p>
        </p:txBody>
      </p:sp>
      <p:sp>
        <p:nvSpPr>
          <p:cNvPr id="110" name="Title"/>
          <p:cNvSpPr txBox="1"/>
          <p:nvPr/>
        </p:nvSpPr>
        <p:spPr>
          <a:xfrm>
            <a:off x="8997394" y="4311943"/>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noProof="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7623988" y="5475683"/>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rPr>
              <a:t>step two</a:t>
            </a: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95838" y="3148013"/>
            <a:ext cx="3298825" cy="1236663"/>
            <a:chOff x="4795838" y="3148013"/>
            <a:chExt cx="3298825" cy="1236663"/>
          </a:xfrm>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8" name="Subtitle Text"/>
          <p:cNvSpPr txBox="1"/>
          <p:nvPr/>
        </p:nvSpPr>
        <p:spPr>
          <a:xfrm>
            <a:off x="9460115" y="4674612"/>
            <a:ext cx="2731885" cy="1169551"/>
          </a:xfrm>
          <a:prstGeom prst="rect">
            <a:avLst/>
          </a:prstGeom>
          <a:noFill/>
        </p:spPr>
        <p:txBody>
          <a:bodyPr wrap="square" rtlCol="0">
            <a:spAutoFit/>
          </a:bodyPr>
          <a:lstStyle/>
          <a:p>
            <a:pPr lvl="0"/>
            <a:r>
              <a:rPr lang="en-US" sz="1400" kern="0">
                <a:solidFill>
                  <a:schemeClr val="tx2"/>
                </a:solidFill>
                <a:effectLst>
                  <a:outerShdw blurRad="50800" dist="38100" dir="2700000" algn="tl" rotWithShape="0">
                    <a:prstClr val="black">
                      <a:alpha val="40000"/>
                    </a:prstClr>
                  </a:outerShdw>
                </a:effectLst>
              </a:rPr>
              <a:t>If no resolve Jurisdictional Director will submit Grievance to the GPPMA Grievance Committee for resolution. ( 10 working day time limit from step one)</a:t>
            </a:r>
            <a:endParaRPr lang="en-US" sz="1400" kern="0" dirty="0">
              <a:solidFill>
                <a:schemeClr val="tx2"/>
              </a:solidFill>
              <a:effectLst>
                <a:outerShdw blurRad="50800" dist="38100" dir="2700000" algn="tl" rotWithShape="0">
                  <a:prstClr val="black">
                    <a:alpha val="40000"/>
                  </a:prstClr>
                </a:outerShdw>
              </a:effectLst>
            </a:endParaRPr>
          </a:p>
        </p:txBody>
      </p:sp>
      <p:sp>
        <p:nvSpPr>
          <p:cNvPr id="21" name="Page Title"/>
          <p:cNvSpPr txBox="1"/>
          <p:nvPr/>
        </p:nvSpPr>
        <p:spPr>
          <a:xfrm>
            <a:off x="946475" y="668720"/>
            <a:ext cx="10454326" cy="137730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G.P.M.A.</a:t>
            </a:r>
          </a:p>
        </p:txBody>
      </p:sp>
    </p:spTree>
    <p:extLst>
      <p:ext uri="{BB962C8B-B14F-4D97-AF65-F5344CB8AC3E}">
        <p14:creationId xmlns:p14="http://schemas.microsoft.com/office/powerpoint/2010/main" val="1356404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strips(downRight)">
                                      <p:cBhvr>
                                        <p:cTn id="7" dur="1000"/>
                                        <p:tgtEl>
                                          <p:spTgt spid="127"/>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strips(downRight)">
                                      <p:cBhvr>
                                        <p:cTn id="11" dur="500"/>
                                        <p:tgtEl>
                                          <p:spTgt spid="96"/>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1000"/>
                                        <p:tgtEl>
                                          <p:spTgt spid="110"/>
                                        </p:tgtEl>
                                      </p:cBhvr>
                                    </p:animEffect>
                                    <p:anim calcmode="lin" valueType="num">
                                      <p:cBhvr>
                                        <p:cTn id="16" dur="1000" fill="hold"/>
                                        <p:tgtEl>
                                          <p:spTgt spid="110"/>
                                        </p:tgtEl>
                                        <p:attrNameLst>
                                          <p:attrName>ppt_x</p:attrName>
                                        </p:attrNameLst>
                                      </p:cBhvr>
                                      <p:tavLst>
                                        <p:tav tm="0">
                                          <p:val>
                                            <p:strVal val="#ppt_x"/>
                                          </p:val>
                                        </p:tav>
                                        <p:tav tm="100000">
                                          <p:val>
                                            <p:strVal val="#ppt_x"/>
                                          </p:val>
                                        </p:tav>
                                      </p:tavLst>
                                    </p:anim>
                                    <p:anim calcmode="lin" valueType="num">
                                      <p:cBhvr>
                                        <p:cTn id="17" dur="1000" fill="hold"/>
                                        <p:tgtEl>
                                          <p:spTgt spid="110"/>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flipV="1">
            <a:off x="2953082" y="4833210"/>
            <a:ext cx="567902" cy="197011"/>
          </a:xfrm>
          <a:prstGeom prst="bentConnector3">
            <a:avLst>
              <a:gd name="adj1" fmla="val 50000"/>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p:nvPr/>
        </p:nvCxnSpPr>
        <p:spPr>
          <a:xfrm rot="10800000">
            <a:off x="7727453" y="4121438"/>
            <a:ext cx="1065002" cy="411824"/>
          </a:xfrm>
          <a:prstGeom prst="bentConnector3">
            <a:avLst>
              <a:gd name="adj1" fmla="val 99853"/>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Line"/>
          <p:cNvCxnSpPr/>
          <p:nvPr/>
        </p:nvCxnSpPr>
        <p:spPr>
          <a:xfrm rot="10800000">
            <a:off x="6580003" y="4988475"/>
            <a:ext cx="1123149" cy="565312"/>
          </a:xfrm>
          <a:prstGeom prst="bentConnector3">
            <a:avLst>
              <a:gd name="adj1" fmla="val 100148"/>
            </a:avLst>
          </a:prstGeom>
          <a:ln>
            <a:solidFill>
              <a:schemeClr val="tx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07" name="Title"/>
          <p:cNvSpPr txBox="1"/>
          <p:nvPr/>
        </p:nvSpPr>
        <p:spPr>
          <a:xfrm>
            <a:off x="1330780" y="4888822"/>
            <a:ext cx="174652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0" name="Title"/>
          <p:cNvSpPr txBox="1"/>
          <p:nvPr/>
        </p:nvSpPr>
        <p:spPr>
          <a:xfrm>
            <a:off x="9074614" y="4379374"/>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7973821" y="5405305"/>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30650" y="3560763"/>
            <a:ext cx="3122613" cy="1698625"/>
            <a:chOff x="3930650" y="3560763"/>
            <a:chExt cx="3122613" cy="1698625"/>
          </a:xfrm>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95838" y="3148013"/>
            <a:ext cx="3298825" cy="1236663"/>
            <a:chOff x="4795838" y="3148013"/>
            <a:chExt cx="3298825" cy="1236663"/>
          </a:xfrm>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24" name="Diagram"/>
          <p:cNvGrpSpPr/>
          <p:nvPr/>
        </p:nvGrpSpPr>
        <p:grpSpPr>
          <a:xfrm>
            <a:off x="5802313" y="2767013"/>
            <a:ext cx="3282950" cy="836612"/>
            <a:chOff x="5802313" y="2767013"/>
            <a:chExt cx="3282950" cy="836612"/>
          </a:xfr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p:grpSpPr>
        <p:sp>
          <p:nvSpPr>
            <p:cNvPr id="124" name="Freeform 123"/>
            <p:cNvSpPr>
              <a:spLocks/>
            </p:cNvSpPr>
            <p:nvPr/>
          </p:nvSpPr>
          <p:spPr bwMode="auto">
            <a:xfrm>
              <a:off x="5802313" y="2884487"/>
              <a:ext cx="3282950" cy="719138"/>
            </a:xfrm>
            <a:custGeom>
              <a:avLst/>
              <a:gdLst>
                <a:gd name="connsiteX0" fmla="*/ 0 w 3282950"/>
                <a:gd name="connsiteY0" fmla="*/ 0 h 719138"/>
                <a:gd name="connsiteX1" fmla="*/ 2292350 w 3282950"/>
                <a:gd name="connsiteY1" fmla="*/ 325438 h 719138"/>
                <a:gd name="connsiteX2" fmla="*/ 3282950 w 3282950"/>
                <a:gd name="connsiteY2" fmla="*/ 85725 h 719138"/>
                <a:gd name="connsiteX3" fmla="*/ 3282950 w 3282950"/>
                <a:gd name="connsiteY3" fmla="*/ 382588 h 719138"/>
                <a:gd name="connsiteX4" fmla="*/ 2292350 w 3282950"/>
                <a:gd name="connsiteY4" fmla="*/ 719138 h 719138"/>
                <a:gd name="connsiteX5" fmla="*/ 0 w 3282950"/>
                <a:gd name="connsiteY5" fmla="*/ 263525 h 719138"/>
                <a:gd name="connsiteX6" fmla="*/ 0 w 3282950"/>
                <a:gd name="connsiteY6" fmla="*/ 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2950" h="719138">
                  <a:moveTo>
                    <a:pt x="0" y="0"/>
                  </a:moveTo>
                  <a:lnTo>
                    <a:pt x="2292350" y="325438"/>
                  </a:lnTo>
                  <a:lnTo>
                    <a:pt x="3282950" y="85725"/>
                  </a:lnTo>
                  <a:lnTo>
                    <a:pt x="3282950" y="382588"/>
                  </a:lnTo>
                  <a:lnTo>
                    <a:pt x="2292350" y="719138"/>
                  </a:lnTo>
                  <a:lnTo>
                    <a:pt x="0" y="263525"/>
                  </a:lnTo>
                  <a:lnTo>
                    <a:pt x="0" y="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Freeform 42"/>
            <p:cNvSpPr>
              <a:spLocks/>
            </p:cNvSpPr>
            <p:nvPr/>
          </p:nvSpPr>
          <p:spPr bwMode="auto">
            <a:xfrm>
              <a:off x="5802313" y="2767013"/>
              <a:ext cx="3282950" cy="442913"/>
            </a:xfrm>
            <a:custGeom>
              <a:avLst/>
              <a:gdLst>
                <a:gd name="T0" fmla="*/ 0 w 2068"/>
                <a:gd name="T1" fmla="*/ 74 h 279"/>
                <a:gd name="T2" fmla="*/ 711 w 2068"/>
                <a:gd name="T3" fmla="*/ 0 h 279"/>
                <a:gd name="T4" fmla="*/ 2068 w 2068"/>
                <a:gd name="T5" fmla="*/ 128 h 279"/>
                <a:gd name="T6" fmla="*/ 1444 w 2068"/>
                <a:gd name="T7" fmla="*/ 279 h 279"/>
                <a:gd name="T8" fmla="*/ 0 w 2068"/>
                <a:gd name="T9" fmla="*/ 74 h 279"/>
              </a:gdLst>
              <a:ahLst/>
              <a:cxnLst>
                <a:cxn ang="0">
                  <a:pos x="T0" y="T1"/>
                </a:cxn>
                <a:cxn ang="0">
                  <a:pos x="T2" y="T3"/>
                </a:cxn>
                <a:cxn ang="0">
                  <a:pos x="T4" y="T5"/>
                </a:cxn>
                <a:cxn ang="0">
                  <a:pos x="T6" y="T7"/>
                </a:cxn>
                <a:cxn ang="0">
                  <a:pos x="T8" y="T9"/>
                </a:cxn>
              </a:cxnLst>
              <a:rect l="0" t="0" r="r" b="b"/>
              <a:pathLst>
                <a:path w="2068" h="279">
                  <a:moveTo>
                    <a:pt x="0" y="74"/>
                  </a:moveTo>
                  <a:lnTo>
                    <a:pt x="711" y="0"/>
                  </a:lnTo>
                  <a:lnTo>
                    <a:pt x="2068" y="128"/>
                  </a:lnTo>
                  <a:lnTo>
                    <a:pt x="1444" y="279"/>
                  </a:lnTo>
                  <a:lnTo>
                    <a:pt x="0" y="74"/>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Diagram"/>
          <p:cNvGrpSpPr/>
          <p:nvPr/>
        </p:nvGrpSpPr>
        <p:grpSpPr>
          <a:xfrm>
            <a:off x="3148013" y="3976222"/>
            <a:ext cx="2855274" cy="2327741"/>
            <a:chOff x="3148013" y="3976222"/>
            <a:chExt cx="2855274" cy="2327741"/>
          </a:xfrm>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9" name="Subtitle Text"/>
          <p:cNvSpPr txBox="1"/>
          <p:nvPr/>
        </p:nvSpPr>
        <p:spPr>
          <a:xfrm>
            <a:off x="1073353" y="3639226"/>
            <a:ext cx="2731885" cy="523220"/>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Decision rendered by committee is final and binding.</a:t>
            </a:r>
          </a:p>
        </p:txBody>
      </p:sp>
      <p:sp>
        <p:nvSpPr>
          <p:cNvPr id="28" name="Page Title"/>
          <p:cNvSpPr txBox="1"/>
          <p:nvPr/>
        </p:nvSpPr>
        <p:spPr>
          <a:xfrm>
            <a:off x="946475" y="668720"/>
            <a:ext cx="10454326" cy="137730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G.P.M.A.</a:t>
            </a:r>
          </a:p>
        </p:txBody>
      </p:sp>
    </p:spTree>
    <p:extLst>
      <p:ext uri="{BB962C8B-B14F-4D97-AF65-F5344CB8AC3E}">
        <p14:creationId xmlns:p14="http://schemas.microsoft.com/office/powerpoint/2010/main" val="3711950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strips(downRight)">
                                      <p:cBhvr>
                                        <p:cTn id="7" dur="1000"/>
                                        <p:tgtEl>
                                          <p:spTgt spid="102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Line"/>
          <p:cNvCxnSpPr/>
          <p:nvPr/>
        </p:nvCxnSpPr>
        <p:spPr>
          <a:xfrm rot="10800000">
            <a:off x="2562274" y="4384676"/>
            <a:ext cx="752948" cy="244294"/>
          </a:xfrm>
          <a:prstGeom prst="bentConnector3">
            <a:avLst>
              <a:gd name="adj1" fmla="val 50000"/>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1" name="Line"/>
          <p:cNvCxnSpPr>
            <a:cxnSpLocks/>
          </p:cNvCxnSpPr>
          <p:nvPr/>
        </p:nvCxnSpPr>
        <p:spPr>
          <a:xfrm>
            <a:off x="9032033" y="3079340"/>
            <a:ext cx="1375284" cy="385725"/>
          </a:xfrm>
          <a:prstGeom prst="bentConnector3">
            <a:avLst>
              <a:gd name="adj1" fmla="val 50000"/>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Line"/>
          <p:cNvCxnSpPr/>
          <p:nvPr/>
        </p:nvCxnSpPr>
        <p:spPr>
          <a:xfrm rot="10800000">
            <a:off x="3148014" y="2873428"/>
            <a:ext cx="1647825" cy="411824"/>
          </a:xfrm>
          <a:prstGeom prst="bentConnector3">
            <a:avLst>
              <a:gd name="adj1" fmla="val 50000"/>
            </a:avLst>
          </a:prstGeom>
          <a:ln>
            <a:solidFill>
              <a:schemeClr val="tx2"/>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103" name="Subtitle Text"/>
          <p:cNvSpPr txBox="1"/>
          <p:nvPr/>
        </p:nvSpPr>
        <p:spPr>
          <a:xfrm>
            <a:off x="8906927" y="3687858"/>
            <a:ext cx="3000781" cy="1815882"/>
          </a:xfrm>
          <a:prstGeom prst="rect">
            <a:avLst/>
          </a:prstGeom>
          <a:noFill/>
        </p:spPr>
        <p:txBody>
          <a:bodyPr wrap="square" rtlCol="0">
            <a:spAutoFit/>
          </a:bodyPr>
          <a:lstStyle/>
          <a:p>
            <a:pPr lvl="0"/>
            <a:r>
              <a:rPr lang="en-US" sz="1400" kern="0" dirty="0">
                <a:solidFill>
                  <a:schemeClr val="tx2"/>
                </a:solidFill>
                <a:effectLst>
                  <a:outerShdw blurRad="50800" dist="38100" dir="2700000" algn="tl" rotWithShape="0">
                    <a:prstClr val="black">
                      <a:alpha val="40000"/>
                    </a:prstClr>
                  </a:outerShdw>
                </a:effectLst>
              </a:rPr>
              <a:t>If no decision made by Grievance Committee, the case can be submitted to GPPMA standing Arbitrator for a decision no later than 30 days after the failure of the Grievance committee to make a decision. Ruling shall be final and binding.</a:t>
            </a:r>
          </a:p>
        </p:txBody>
      </p:sp>
      <p:sp>
        <p:nvSpPr>
          <p:cNvPr id="104" name="Title"/>
          <p:cNvSpPr txBox="1"/>
          <p:nvPr/>
        </p:nvSpPr>
        <p:spPr>
          <a:xfrm>
            <a:off x="9863162" y="2726135"/>
            <a:ext cx="223891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four</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07" name="Title"/>
          <p:cNvSpPr txBox="1"/>
          <p:nvPr/>
        </p:nvSpPr>
        <p:spPr>
          <a:xfrm>
            <a:off x="1206554" y="4419698"/>
            <a:ext cx="174652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one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0" name="Title"/>
          <p:cNvSpPr txBox="1"/>
          <p:nvPr/>
        </p:nvSpPr>
        <p:spPr>
          <a:xfrm>
            <a:off x="1140742" y="2850604"/>
            <a:ext cx="181233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three</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sp>
        <p:nvSpPr>
          <p:cNvPr id="113" name="Title"/>
          <p:cNvSpPr txBox="1"/>
          <p:nvPr/>
        </p:nvSpPr>
        <p:spPr>
          <a:xfrm>
            <a:off x="1227808" y="3593029"/>
            <a:ext cx="146952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cap="all" spc="500" dirty="0">
                <a:solidFill>
                  <a:schemeClr val="accent1"/>
                </a:solidFill>
                <a:effectLst>
                  <a:outerShdw blurRad="50800" dist="38100" dir="2700000" algn="tl" rotWithShape="0">
                    <a:prstClr val="black">
                      <a:alpha val="40000"/>
                    </a:prstClr>
                  </a:outerShdw>
                </a:effectLst>
                <a:latin typeface="Lato Black" panose="020F0A02020204030203" pitchFamily="34" charset="0"/>
              </a:rPr>
              <a:t>Step two</a:t>
            </a:r>
            <a:endParaRPr kumimoji="0" lang="en-US" sz="1400" b="0" i="0" u="none" strike="noStrike" kern="0" cap="all" spc="500" normalizeH="0" baseline="0" noProof="0" dirty="0">
              <a:ln>
                <a:noFill/>
              </a:ln>
              <a:solidFill>
                <a:schemeClr val="accent1"/>
              </a:solidFill>
              <a:effectLst>
                <a:outerShdw blurRad="50800" dist="38100" dir="2700000" algn="tl" rotWithShape="0">
                  <a:prstClr val="black">
                    <a:alpha val="40000"/>
                  </a:prstClr>
                </a:outerShdw>
              </a:effectLst>
              <a:uLnTx/>
              <a:uFillTx/>
              <a:latin typeface="Lato Black" panose="020F0A02020204030203" pitchFamily="34" charset="0"/>
            </a:endParaRPr>
          </a:p>
        </p:txBody>
      </p:sp>
      <p:grpSp>
        <p:nvGrpSpPr>
          <p:cNvPr id="126" name="Diagram"/>
          <p:cNvGrpSpPr/>
          <p:nvPr/>
        </p:nvGrpSpPr>
        <p:grpSpPr>
          <a:xfrm>
            <a:off x="3907234" y="3490427"/>
            <a:ext cx="3069333" cy="1793026"/>
            <a:chOff x="3930650" y="3560763"/>
            <a:chExt cx="3122613" cy="1698625"/>
          </a:xfrm>
          <a:scene3d>
            <a:camera prst="orthographicFront">
              <a:rot lat="601124" lon="21596525" rev="21573458"/>
            </a:camera>
            <a:lightRig rig="threePt" dir="t"/>
          </a:scene3d>
        </p:grpSpPr>
        <p:sp>
          <p:nvSpPr>
            <p:cNvPr id="118" name="Freeform 117"/>
            <p:cNvSpPr>
              <a:spLocks/>
            </p:cNvSpPr>
            <p:nvPr/>
          </p:nvSpPr>
          <p:spPr bwMode="auto">
            <a:xfrm>
              <a:off x="3930650" y="3714751"/>
              <a:ext cx="3122613" cy="1544637"/>
            </a:xfrm>
            <a:custGeom>
              <a:avLst/>
              <a:gdLst>
                <a:gd name="connsiteX0" fmla="*/ 0 w 3122613"/>
                <a:gd name="connsiteY0" fmla="*/ 0 h 1544637"/>
                <a:gd name="connsiteX1" fmla="*/ 2070101 w 3122613"/>
                <a:gd name="connsiteY1" fmla="*/ 1111250 h 1544637"/>
                <a:gd name="connsiteX2" fmla="*/ 3122613 w 3122613"/>
                <a:gd name="connsiteY2" fmla="*/ 669925 h 1544637"/>
                <a:gd name="connsiteX3" fmla="*/ 3122613 w 3122613"/>
                <a:gd name="connsiteY3" fmla="*/ 1027112 h 1544637"/>
                <a:gd name="connsiteX4" fmla="*/ 2070101 w 3122613"/>
                <a:gd name="connsiteY4" fmla="*/ 1544637 h 1544637"/>
                <a:gd name="connsiteX5" fmla="*/ 0 w 3122613"/>
                <a:gd name="connsiteY5" fmla="*/ 265112 h 1544637"/>
                <a:gd name="connsiteX6" fmla="*/ 0 w 3122613"/>
                <a:gd name="connsiteY6" fmla="*/ 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613" h="1544637">
                  <a:moveTo>
                    <a:pt x="0" y="0"/>
                  </a:moveTo>
                  <a:lnTo>
                    <a:pt x="2070101" y="1111250"/>
                  </a:lnTo>
                  <a:lnTo>
                    <a:pt x="3122613" y="669925"/>
                  </a:lnTo>
                  <a:lnTo>
                    <a:pt x="3122613" y="1027112"/>
                  </a:lnTo>
                  <a:lnTo>
                    <a:pt x="2070101" y="1544637"/>
                  </a:lnTo>
                  <a:lnTo>
                    <a:pt x="0" y="265112"/>
                  </a:lnTo>
                  <a:lnTo>
                    <a:pt x="0" y="0"/>
                  </a:lnTo>
                  <a:close/>
                </a:path>
              </a:pathLst>
            </a:custGeom>
            <a:gradFill>
              <a:gsLst>
                <a:gs pos="75000">
                  <a:srgbClr val="E5DEDB">
                    <a:alpha val="15000"/>
                  </a:srgbClr>
                </a:gs>
                <a:gs pos="66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4"/>
            <p:cNvSpPr>
              <a:spLocks/>
            </p:cNvSpPr>
            <p:nvPr/>
          </p:nvSpPr>
          <p:spPr bwMode="auto">
            <a:xfrm>
              <a:off x="3930650" y="3560763"/>
              <a:ext cx="3122613" cy="1265238"/>
            </a:xfrm>
            <a:custGeom>
              <a:avLst/>
              <a:gdLst>
                <a:gd name="T0" fmla="*/ 0 w 1967"/>
                <a:gd name="T1" fmla="*/ 97 h 797"/>
                <a:gd name="T2" fmla="*/ 545 w 1967"/>
                <a:gd name="T3" fmla="*/ 0 h 797"/>
                <a:gd name="T4" fmla="*/ 1967 w 1967"/>
                <a:gd name="T5" fmla="*/ 519 h 797"/>
                <a:gd name="T6" fmla="*/ 1304 w 1967"/>
                <a:gd name="T7" fmla="*/ 797 h 797"/>
                <a:gd name="T8" fmla="*/ 0 w 1967"/>
                <a:gd name="T9" fmla="*/ 97 h 797"/>
              </a:gdLst>
              <a:ahLst/>
              <a:cxnLst>
                <a:cxn ang="0">
                  <a:pos x="T0" y="T1"/>
                </a:cxn>
                <a:cxn ang="0">
                  <a:pos x="T2" y="T3"/>
                </a:cxn>
                <a:cxn ang="0">
                  <a:pos x="T4" y="T5"/>
                </a:cxn>
                <a:cxn ang="0">
                  <a:pos x="T6" y="T7"/>
                </a:cxn>
                <a:cxn ang="0">
                  <a:pos x="T8" y="T9"/>
                </a:cxn>
              </a:cxnLst>
              <a:rect l="0" t="0" r="r" b="b"/>
              <a:pathLst>
                <a:path w="1967" h="797">
                  <a:moveTo>
                    <a:pt x="0" y="97"/>
                  </a:moveTo>
                  <a:lnTo>
                    <a:pt x="545" y="0"/>
                  </a:lnTo>
                  <a:lnTo>
                    <a:pt x="1967" y="519"/>
                  </a:lnTo>
                  <a:lnTo>
                    <a:pt x="1304" y="797"/>
                  </a:lnTo>
                  <a:lnTo>
                    <a:pt x="0" y="97"/>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7" name="Diagram"/>
          <p:cNvGrpSpPr/>
          <p:nvPr/>
        </p:nvGrpSpPr>
        <p:grpSpPr>
          <a:xfrm>
            <a:off x="4783806" y="3022073"/>
            <a:ext cx="3298825" cy="1362603"/>
            <a:chOff x="4795838" y="3148013"/>
            <a:chExt cx="3298825" cy="1236663"/>
          </a:xfrm>
          <a:scene3d>
            <a:camera prst="orthographicFront">
              <a:rot lat="300000" lon="21299984" rev="0"/>
            </a:camera>
            <a:lightRig rig="threePt" dir="t"/>
          </a:scene3d>
        </p:grpSpPr>
        <p:sp>
          <p:nvSpPr>
            <p:cNvPr id="122" name="Freeform 121"/>
            <p:cNvSpPr>
              <a:spLocks/>
            </p:cNvSpPr>
            <p:nvPr/>
          </p:nvSpPr>
          <p:spPr bwMode="auto">
            <a:xfrm>
              <a:off x="4795838" y="3295651"/>
              <a:ext cx="3298825" cy="1089025"/>
            </a:xfrm>
            <a:custGeom>
              <a:avLst/>
              <a:gdLst>
                <a:gd name="connsiteX0" fmla="*/ 0 w 3298825"/>
                <a:gd name="connsiteY0" fmla="*/ 0 h 1089025"/>
                <a:gd name="connsiteX1" fmla="*/ 2257425 w 3298825"/>
                <a:gd name="connsiteY1" fmla="*/ 658812 h 1089025"/>
                <a:gd name="connsiteX2" fmla="*/ 3298825 w 3298825"/>
                <a:gd name="connsiteY2" fmla="*/ 307975 h 1089025"/>
                <a:gd name="connsiteX3" fmla="*/ 3298825 w 3298825"/>
                <a:gd name="connsiteY3" fmla="*/ 647700 h 1089025"/>
                <a:gd name="connsiteX4" fmla="*/ 2257425 w 3298825"/>
                <a:gd name="connsiteY4" fmla="*/ 1089025 h 1089025"/>
                <a:gd name="connsiteX5" fmla="*/ 0 w 3298825"/>
                <a:gd name="connsiteY5" fmla="*/ 265112 h 1089025"/>
                <a:gd name="connsiteX6" fmla="*/ 0 w 3298825"/>
                <a:gd name="connsiteY6"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8825" h="1089025">
                  <a:moveTo>
                    <a:pt x="0" y="0"/>
                  </a:moveTo>
                  <a:lnTo>
                    <a:pt x="2257425" y="658812"/>
                  </a:lnTo>
                  <a:lnTo>
                    <a:pt x="3298825" y="307975"/>
                  </a:lnTo>
                  <a:lnTo>
                    <a:pt x="3298825" y="647700"/>
                  </a:lnTo>
                  <a:lnTo>
                    <a:pt x="2257425" y="1089025"/>
                  </a:lnTo>
                  <a:lnTo>
                    <a:pt x="0" y="265112"/>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41"/>
            <p:cNvSpPr>
              <a:spLocks/>
            </p:cNvSpPr>
            <p:nvPr/>
          </p:nvSpPr>
          <p:spPr bwMode="auto">
            <a:xfrm>
              <a:off x="4795838" y="3148013"/>
              <a:ext cx="3298825" cy="806450"/>
            </a:xfrm>
            <a:custGeom>
              <a:avLst/>
              <a:gdLst>
                <a:gd name="T0" fmla="*/ 0 w 2078"/>
                <a:gd name="T1" fmla="*/ 93 h 508"/>
                <a:gd name="T2" fmla="*/ 634 w 2078"/>
                <a:gd name="T3" fmla="*/ 0 h 508"/>
                <a:gd name="T4" fmla="*/ 2078 w 2078"/>
                <a:gd name="T5" fmla="*/ 287 h 508"/>
                <a:gd name="T6" fmla="*/ 1422 w 2078"/>
                <a:gd name="T7" fmla="*/ 508 h 508"/>
                <a:gd name="T8" fmla="*/ 0 w 2078"/>
                <a:gd name="T9" fmla="*/ 93 h 508"/>
              </a:gdLst>
              <a:ahLst/>
              <a:cxnLst>
                <a:cxn ang="0">
                  <a:pos x="T0" y="T1"/>
                </a:cxn>
                <a:cxn ang="0">
                  <a:pos x="T2" y="T3"/>
                </a:cxn>
                <a:cxn ang="0">
                  <a:pos x="T4" y="T5"/>
                </a:cxn>
                <a:cxn ang="0">
                  <a:pos x="T6" y="T7"/>
                </a:cxn>
                <a:cxn ang="0">
                  <a:pos x="T8" y="T9"/>
                </a:cxn>
              </a:cxnLst>
              <a:rect l="0" t="0" r="r" b="b"/>
              <a:pathLst>
                <a:path w="2078" h="508">
                  <a:moveTo>
                    <a:pt x="0" y="93"/>
                  </a:moveTo>
                  <a:lnTo>
                    <a:pt x="634" y="0"/>
                  </a:lnTo>
                  <a:lnTo>
                    <a:pt x="2078" y="287"/>
                  </a:lnTo>
                  <a:lnTo>
                    <a:pt x="1422" y="508"/>
                  </a:lnTo>
                  <a:lnTo>
                    <a:pt x="0" y="93"/>
                  </a:lnTo>
                  <a:close/>
                </a:path>
              </a:pathLst>
            </a:custGeom>
            <a:gradFill>
              <a:gsLst>
                <a:gs pos="95000">
                  <a:srgbClr val="E5DEDB">
                    <a:alpha val="15000"/>
                  </a:srgbClr>
                </a:gs>
                <a:gs pos="0">
                  <a:srgbClr val="E5DEDB">
                    <a:alpha val="0"/>
                  </a:srgbClr>
                </a:gs>
              </a:gsLst>
              <a:lin ang="0" scaled="0"/>
            </a:gradFill>
            <a:ln>
              <a:solidFill>
                <a:schemeClr val="tx2">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24" name="Freeform 123"/>
          <p:cNvSpPr>
            <a:spLocks/>
          </p:cNvSpPr>
          <p:nvPr/>
        </p:nvSpPr>
        <p:spPr bwMode="auto">
          <a:xfrm rot="323830">
            <a:off x="5884875" y="2708575"/>
            <a:ext cx="3236754" cy="828897"/>
          </a:xfrm>
          <a:custGeom>
            <a:avLst/>
            <a:gdLst>
              <a:gd name="connsiteX0" fmla="*/ 0 w 3282950"/>
              <a:gd name="connsiteY0" fmla="*/ 0 h 719138"/>
              <a:gd name="connsiteX1" fmla="*/ 2292350 w 3282950"/>
              <a:gd name="connsiteY1" fmla="*/ 325438 h 719138"/>
              <a:gd name="connsiteX2" fmla="*/ 3282950 w 3282950"/>
              <a:gd name="connsiteY2" fmla="*/ 85725 h 719138"/>
              <a:gd name="connsiteX3" fmla="*/ 3282950 w 3282950"/>
              <a:gd name="connsiteY3" fmla="*/ 382588 h 719138"/>
              <a:gd name="connsiteX4" fmla="*/ 2292350 w 3282950"/>
              <a:gd name="connsiteY4" fmla="*/ 719138 h 719138"/>
              <a:gd name="connsiteX5" fmla="*/ 0 w 3282950"/>
              <a:gd name="connsiteY5" fmla="*/ 263525 h 719138"/>
              <a:gd name="connsiteX6" fmla="*/ 0 w 3282950"/>
              <a:gd name="connsiteY6" fmla="*/ 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2950" h="719138">
                <a:moveTo>
                  <a:pt x="0" y="0"/>
                </a:moveTo>
                <a:lnTo>
                  <a:pt x="2292350" y="325438"/>
                </a:lnTo>
                <a:lnTo>
                  <a:pt x="3282950" y="85725"/>
                </a:lnTo>
                <a:lnTo>
                  <a:pt x="3282950" y="382588"/>
                </a:lnTo>
                <a:lnTo>
                  <a:pt x="2292350" y="719138"/>
                </a:lnTo>
                <a:lnTo>
                  <a:pt x="0" y="263525"/>
                </a:lnTo>
                <a:lnTo>
                  <a:pt x="0" y="0"/>
                </a:lnTo>
                <a:close/>
              </a:path>
            </a:pathLst>
          </a:custGeom>
          <a:gradFill>
            <a:gsLst>
              <a:gs pos="75000">
                <a:srgbClr val="E5DEDB">
                  <a:alpha val="15000"/>
                </a:srgbClr>
              </a:gs>
              <a:gs pos="67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1">
                <a:alpha val="82000"/>
              </a:schemeClr>
            </a:solidFill>
          </a:ln>
          <a:scene3d>
            <a:camera prst="orthographicFront">
              <a:rot lat="20969965" lon="21509049" rev="38189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00" name="Diagram"/>
          <p:cNvGrpSpPr/>
          <p:nvPr/>
        </p:nvGrpSpPr>
        <p:grpSpPr>
          <a:xfrm>
            <a:off x="3099885" y="3946748"/>
            <a:ext cx="2855274" cy="2393312"/>
            <a:chOff x="3148013" y="3976222"/>
            <a:chExt cx="2855274" cy="2327741"/>
          </a:xfrm>
          <a:scene3d>
            <a:camera prst="orthographicFront">
              <a:rot lat="0" lon="20699996" rev="0"/>
            </a:camera>
            <a:lightRig rig="threePt" dir="t"/>
          </a:scene3d>
        </p:grpSpPr>
        <p:sp>
          <p:nvSpPr>
            <p:cNvPr id="115" name="Freeform 114"/>
            <p:cNvSpPr>
              <a:spLocks/>
            </p:cNvSpPr>
            <p:nvPr/>
          </p:nvSpPr>
          <p:spPr bwMode="auto">
            <a:xfrm>
              <a:off x="3148013" y="4148138"/>
              <a:ext cx="2852738" cy="2155825"/>
            </a:xfrm>
            <a:custGeom>
              <a:avLst/>
              <a:gdLst>
                <a:gd name="connsiteX0" fmla="*/ 0 w 2852738"/>
                <a:gd name="connsiteY0" fmla="*/ 0 h 2155825"/>
                <a:gd name="connsiteX1" fmla="*/ 1730375 w 2852738"/>
                <a:gd name="connsiteY1" fmla="*/ 1662113 h 2155825"/>
                <a:gd name="connsiteX2" fmla="*/ 2852738 w 2852738"/>
                <a:gd name="connsiteY2" fmla="*/ 1111251 h 2155825"/>
                <a:gd name="connsiteX3" fmla="*/ 2852738 w 2852738"/>
                <a:gd name="connsiteY3" fmla="*/ 1527175 h 2155825"/>
                <a:gd name="connsiteX4" fmla="*/ 1730375 w 2852738"/>
                <a:gd name="connsiteY4" fmla="*/ 2155825 h 2155825"/>
                <a:gd name="connsiteX5" fmla="*/ 0 w 2852738"/>
                <a:gd name="connsiteY5" fmla="*/ 263525 h 2155825"/>
                <a:gd name="connsiteX6" fmla="*/ 0 w 2852738"/>
                <a:gd name="connsiteY6" fmla="*/ 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8" h="2155825">
                  <a:moveTo>
                    <a:pt x="0" y="0"/>
                  </a:moveTo>
                  <a:lnTo>
                    <a:pt x="1730375" y="1662113"/>
                  </a:lnTo>
                  <a:lnTo>
                    <a:pt x="2852738" y="1111251"/>
                  </a:lnTo>
                  <a:lnTo>
                    <a:pt x="2852738" y="1527175"/>
                  </a:lnTo>
                  <a:lnTo>
                    <a:pt x="1730375" y="2155825"/>
                  </a:lnTo>
                  <a:lnTo>
                    <a:pt x="0" y="263525"/>
                  </a:lnTo>
                  <a:lnTo>
                    <a:pt x="0" y="0"/>
                  </a:lnTo>
                  <a:close/>
                </a:path>
              </a:pathLst>
            </a:custGeom>
            <a:gradFill>
              <a:gsLst>
                <a:gs pos="75000">
                  <a:srgbClr val="E5DEDB">
                    <a:alpha val="15000"/>
                  </a:srgbClr>
                </a:gs>
                <a:gs pos="61000">
                  <a:srgbClr val="E5DEDB">
                    <a:alpha val="30000"/>
                  </a:srgbClr>
                </a:gs>
                <a:gs pos="100000">
                  <a:srgbClr val="E5DEDB">
                    <a:alpha val="5000"/>
                  </a:srgbClr>
                </a:gs>
                <a:gs pos="58000">
                  <a:srgbClr val="E5DEDB">
                    <a:alpha val="20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3"/>
            <p:cNvSpPr>
              <a:spLocks noChangeAspect="1"/>
            </p:cNvSpPr>
            <p:nvPr/>
          </p:nvSpPr>
          <p:spPr bwMode="auto">
            <a:xfrm>
              <a:off x="3156704" y="3976222"/>
              <a:ext cx="2846583" cy="1825200"/>
            </a:xfrm>
            <a:custGeom>
              <a:avLst/>
              <a:gdLst>
                <a:gd name="T0" fmla="*/ 0 w 2656"/>
                <a:gd name="T1" fmla="*/ 156 h 1703"/>
                <a:gd name="T2" fmla="*/ 729 w 2656"/>
                <a:gd name="T3" fmla="*/ 0 h 1703"/>
                <a:gd name="T4" fmla="*/ 2656 w 2656"/>
                <a:gd name="T5" fmla="*/ 1190 h 1703"/>
                <a:gd name="T6" fmla="*/ 1611 w 2656"/>
                <a:gd name="T7" fmla="*/ 1703 h 1703"/>
                <a:gd name="T8" fmla="*/ 0 w 2656"/>
                <a:gd name="T9" fmla="*/ 156 h 1703"/>
              </a:gdLst>
              <a:ahLst/>
              <a:cxnLst>
                <a:cxn ang="0">
                  <a:pos x="T0" y="T1"/>
                </a:cxn>
                <a:cxn ang="0">
                  <a:pos x="T2" y="T3"/>
                </a:cxn>
                <a:cxn ang="0">
                  <a:pos x="T4" y="T5"/>
                </a:cxn>
                <a:cxn ang="0">
                  <a:pos x="T6" y="T7"/>
                </a:cxn>
                <a:cxn ang="0">
                  <a:pos x="T8" y="T9"/>
                </a:cxn>
              </a:cxnLst>
              <a:rect l="0" t="0" r="r" b="b"/>
              <a:pathLst>
                <a:path w="2656" h="1703">
                  <a:moveTo>
                    <a:pt x="0" y="156"/>
                  </a:moveTo>
                  <a:lnTo>
                    <a:pt x="729" y="0"/>
                  </a:lnTo>
                  <a:lnTo>
                    <a:pt x="2656" y="1190"/>
                  </a:lnTo>
                  <a:lnTo>
                    <a:pt x="1611" y="1703"/>
                  </a:lnTo>
                  <a:lnTo>
                    <a:pt x="0" y="156"/>
                  </a:lnTo>
                  <a:close/>
                </a:path>
              </a:pathLst>
            </a:custGeom>
            <a:gradFill>
              <a:gsLst>
                <a:gs pos="95000">
                  <a:srgbClr val="E5DEDB">
                    <a:alpha val="15000"/>
                  </a:srgbClr>
                </a:gs>
                <a:gs pos="0">
                  <a:srgbClr val="E5DEDB">
                    <a:alpha val="0"/>
                  </a:srgbClr>
                </a:gs>
              </a:gsLst>
              <a:lin ang="0" scaled="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8" name="Page Title"/>
          <p:cNvSpPr txBox="1"/>
          <p:nvPr/>
        </p:nvSpPr>
        <p:spPr>
          <a:xfrm>
            <a:off x="946475" y="333222"/>
            <a:ext cx="10454326" cy="1377300"/>
          </a:xfrm>
          <a:prstGeom prst="rect">
            <a:avLst/>
          </a:prstGeom>
          <a:noFill/>
        </p:spPr>
        <p:txBody>
          <a:bodyPr wrap="square" rtlCol="0">
            <a:spAutoFit/>
          </a:bodyPr>
          <a:lstStyle/>
          <a:p>
            <a:pPr lvl="0" algn="ct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Grievance Procedures</a:t>
            </a:r>
            <a:br>
              <a:rPr lang="en-US" sz="3200" dirty="0">
                <a:solidFill>
                  <a:prstClr val="black"/>
                </a:solidFill>
                <a:latin typeface="Times New Roman" panose="02020603050405020304" pitchFamily="18" charset="0"/>
                <a:cs typeface="Times New Roman" panose="02020603050405020304" pitchFamily="18" charset="0"/>
              </a:rPr>
            </a:br>
            <a:r>
              <a:rPr lang="en-US" sz="1950" kern="0" cap="all" spc="500" dirty="0">
                <a:solidFill>
                  <a:srgbClr val="404040"/>
                </a:solidFill>
                <a:effectLst>
                  <a:outerShdw blurRad="50800" dist="38100" dir="2700000" algn="tl" rotWithShape="0">
                    <a:prstClr val="black">
                      <a:alpha val="40000"/>
                    </a:prstClr>
                  </a:outerShdw>
                </a:effectLst>
                <a:latin typeface="Lato Black" panose="020F0A02020204030203" pitchFamily="34" charset="0"/>
              </a:rPr>
              <a:t>General Presidents Project Maintenance Agreement</a:t>
            </a:r>
            <a:br>
              <a:rPr lang="en-US" sz="3200" dirty="0">
                <a:solidFill>
                  <a:prstClr val="black"/>
                </a:solidFill>
                <a:latin typeface="Times New Roman" panose="02020603050405020304" pitchFamily="18" charset="0"/>
                <a:cs typeface="Times New Roman" panose="02020603050405020304" pitchFamily="18" charset="0"/>
              </a:rPr>
            </a:br>
            <a:r>
              <a:rPr lang="en-US" sz="3200" kern="0" cap="all" spc="500" dirty="0">
                <a:solidFill>
                  <a:schemeClr val="tx2"/>
                </a:solidFill>
                <a:effectLst>
                  <a:outerShdw blurRad="50800" dist="38100" dir="2700000" algn="tl" rotWithShape="0">
                    <a:prstClr val="black">
                      <a:alpha val="40000"/>
                    </a:prstClr>
                  </a:outerShdw>
                </a:effectLst>
                <a:latin typeface="Lato Black" panose="020F0A02020204030203" pitchFamily="34" charset="0"/>
              </a:rPr>
              <a:t>G.P.M.A.</a:t>
            </a:r>
          </a:p>
        </p:txBody>
      </p:sp>
      <p:cxnSp>
        <p:nvCxnSpPr>
          <p:cNvPr id="9" name="Straight Connector 8"/>
          <p:cNvCxnSpPr/>
          <p:nvPr/>
        </p:nvCxnSpPr>
        <p:spPr>
          <a:xfrm flipV="1">
            <a:off x="5874015" y="2492218"/>
            <a:ext cx="1112170" cy="233762"/>
          </a:xfrm>
          <a:prstGeom prst="line">
            <a:avLst/>
          </a:prstGeom>
          <a:ln w="9525">
            <a:solidFill>
              <a:schemeClr val="tx1">
                <a:alpha val="82000"/>
              </a:schemeClr>
            </a:solidFill>
          </a:ln>
        </p:spPr>
        <p:style>
          <a:lnRef idx="1">
            <a:schemeClr val="accent1"/>
          </a:lnRef>
          <a:fillRef idx="0">
            <a:schemeClr val="accent1"/>
          </a:fillRef>
          <a:effectRef idx="0">
            <a:schemeClr val="accent1"/>
          </a:effectRef>
          <a:fontRef idx="minor">
            <a:schemeClr val="tx1"/>
          </a:fontRef>
        </p:style>
      </p:cxnSp>
      <p:cxnSp>
        <p:nvCxnSpPr>
          <p:cNvPr id="60" name="Line"/>
          <p:cNvCxnSpPr>
            <a:stCxn id="129" idx="1"/>
          </p:cNvCxnSpPr>
          <p:nvPr/>
        </p:nvCxnSpPr>
        <p:spPr>
          <a:xfrm flipH="1" flipV="1">
            <a:off x="2699192" y="3534924"/>
            <a:ext cx="1190694" cy="411824"/>
          </a:xfrm>
          <a:prstGeom prst="bentConnector3">
            <a:avLst>
              <a:gd name="adj1" fmla="val 38747"/>
            </a:avLst>
          </a:prstGeom>
          <a:ln>
            <a:solidFill>
              <a:schemeClr val="tx2"/>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986601" y="2485347"/>
            <a:ext cx="2148302" cy="307279"/>
          </a:xfrm>
          <a:prstGeom prst="line">
            <a:avLst/>
          </a:prstGeom>
          <a:ln w="9525">
            <a:solidFill>
              <a:schemeClr val="tx1">
                <a:alpha val="8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415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1000"/>
                                        <p:tgtEl>
                                          <p:spTgt spid="103"/>
                                        </p:tgtEl>
                                      </p:cBhvr>
                                    </p:animEffect>
                                    <p:anim calcmode="lin" valueType="num">
                                      <p:cBhvr>
                                        <p:cTn id="11" dur="1000" fill="hold"/>
                                        <p:tgtEl>
                                          <p:spTgt spid="103"/>
                                        </p:tgtEl>
                                        <p:attrNameLst>
                                          <p:attrName>ppt_x</p:attrName>
                                        </p:attrNameLst>
                                      </p:cBhvr>
                                      <p:tavLst>
                                        <p:tav tm="0">
                                          <p:val>
                                            <p:strVal val="#ppt_x"/>
                                          </p:val>
                                        </p:tav>
                                        <p:tav tm="100000">
                                          <p:val>
                                            <p:strVal val="#ppt_x"/>
                                          </p:val>
                                        </p:tav>
                                      </p:tavLst>
                                    </p:anim>
                                    <p:anim calcmode="lin" valueType="num">
                                      <p:cBhvr>
                                        <p:cTn id="12"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E30722E-B2A5-6352-9074-2F450C69CFE3}"/>
              </a:ext>
            </a:extLst>
          </p:cNvPr>
          <p:cNvGraphicFramePr/>
          <p:nvPr>
            <p:extLst>
              <p:ext uri="{D42A27DB-BD31-4B8C-83A1-F6EECF244321}">
                <p14:modId xmlns:p14="http://schemas.microsoft.com/office/powerpoint/2010/main" val="511912949"/>
              </p:ext>
            </p:extLst>
          </p:nvPr>
        </p:nvGraphicFramePr>
        <p:xfrm>
          <a:off x="1175657" y="727542"/>
          <a:ext cx="9358604" cy="5878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45498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age Title"/>
          <p:cNvSpPr txBox="1"/>
          <p:nvPr/>
        </p:nvSpPr>
        <p:spPr>
          <a:xfrm>
            <a:off x="2594860" y="1752255"/>
            <a:ext cx="7002277" cy="584775"/>
          </a:xfrm>
          <a:prstGeom prst="rect">
            <a:avLst/>
          </a:prstGeom>
          <a:noFill/>
        </p:spPr>
        <p:txBody>
          <a:bodyPr wrap="square" rtlCol="0">
            <a:spAutoFit/>
          </a:bodyPr>
          <a:lstStyle>
            <a:defPPr>
              <a:defRPr lang="en-US"/>
            </a:defPPr>
            <a:lvl1pPr algn="ctr">
              <a:defRPr sz="3200" cap="all" spc="500">
                <a:solidFill>
                  <a:schemeClr val="tx2"/>
                </a:solidFill>
                <a:effectLst>
                  <a:outerShdw blurRad="50800" dist="38100" dir="2700000" algn="tl" rotWithShape="0">
                    <a:prstClr val="black">
                      <a:alpha val="40000"/>
                    </a:prstClr>
                  </a:outerShdw>
                </a:effectLst>
                <a:latin typeface="Lato Black" panose="020F0A02020204030203"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500" normalizeH="0" baseline="0" noProof="0" dirty="0">
                <a:ln>
                  <a:noFill/>
                </a:ln>
                <a:solidFill>
                  <a:schemeClr val="tx2"/>
                </a:solidFill>
                <a:effectLst>
                  <a:outerShdw blurRad="50800" dist="38100" dir="2700000" algn="tl" rotWithShape="0">
                    <a:prstClr val="black">
                      <a:alpha val="40000"/>
                    </a:prstClr>
                  </a:outerShdw>
                </a:effectLst>
                <a:uLnTx/>
                <a:uFillTx/>
                <a:latin typeface="Lato Black" panose="020F0A02020204030203" pitchFamily="34" charset="0"/>
              </a:rPr>
              <a:t>questions &amp; comments</a:t>
            </a:r>
          </a:p>
        </p:txBody>
      </p:sp>
      <p:sp>
        <p:nvSpPr>
          <p:cNvPr id="24" name="Company"/>
          <p:cNvSpPr>
            <a:spLocks noEditPoints="1"/>
          </p:cNvSpPr>
          <p:nvPr/>
        </p:nvSpPr>
        <p:spPr bwMode="auto">
          <a:xfrm>
            <a:off x="2316955" y="2744004"/>
            <a:ext cx="7558088" cy="2695575"/>
          </a:xfrm>
          <a:custGeom>
            <a:avLst/>
            <a:gdLst>
              <a:gd name="T0" fmla="*/ 3910 w 4151"/>
              <a:gd name="T1" fmla="*/ 392 h 1478"/>
              <a:gd name="T2" fmla="*/ 3535 w 4151"/>
              <a:gd name="T3" fmla="*/ 724 h 1478"/>
              <a:gd name="T4" fmla="*/ 3135 w 4151"/>
              <a:gd name="T5" fmla="*/ 593 h 1478"/>
              <a:gd name="T6" fmla="*/ 2954 w 4151"/>
              <a:gd name="T7" fmla="*/ 320 h 1478"/>
              <a:gd name="T8" fmla="*/ 2083 w 4151"/>
              <a:gd name="T9" fmla="*/ 230 h 1478"/>
              <a:gd name="T10" fmla="*/ 1932 w 4151"/>
              <a:gd name="T11" fmla="*/ 77 h 1478"/>
              <a:gd name="T12" fmla="*/ 1481 w 4151"/>
              <a:gd name="T13" fmla="*/ 664 h 1478"/>
              <a:gd name="T14" fmla="*/ 1397 w 4151"/>
              <a:gd name="T15" fmla="*/ 534 h 1478"/>
              <a:gd name="T16" fmla="*/ 1412 w 4151"/>
              <a:gd name="T17" fmla="*/ 82 h 1478"/>
              <a:gd name="T18" fmla="*/ 367 w 4151"/>
              <a:gd name="T19" fmla="*/ 527 h 1478"/>
              <a:gd name="T20" fmla="*/ 183 w 4151"/>
              <a:gd name="T21" fmla="*/ 135 h 1478"/>
              <a:gd name="T22" fmla="*/ 50 w 4151"/>
              <a:gd name="T23" fmla="*/ 567 h 1478"/>
              <a:gd name="T24" fmla="*/ 261 w 4151"/>
              <a:gd name="T25" fmla="*/ 1257 h 1478"/>
              <a:gd name="T26" fmla="*/ 280 w 4151"/>
              <a:gd name="T27" fmla="*/ 1338 h 1478"/>
              <a:gd name="T28" fmla="*/ 464 w 4151"/>
              <a:gd name="T29" fmla="*/ 1355 h 1478"/>
              <a:gd name="T30" fmla="*/ 493 w 4151"/>
              <a:gd name="T31" fmla="*/ 1359 h 1478"/>
              <a:gd name="T32" fmla="*/ 619 w 4151"/>
              <a:gd name="T33" fmla="*/ 1288 h 1478"/>
              <a:gd name="T34" fmla="*/ 513 w 4151"/>
              <a:gd name="T35" fmla="*/ 1201 h 1478"/>
              <a:gd name="T36" fmla="*/ 884 w 4151"/>
              <a:gd name="T37" fmla="*/ 1420 h 1478"/>
              <a:gd name="T38" fmla="*/ 1154 w 4151"/>
              <a:gd name="T39" fmla="*/ 828 h 1478"/>
              <a:gd name="T40" fmla="*/ 1165 w 4151"/>
              <a:gd name="T41" fmla="*/ 1375 h 1478"/>
              <a:gd name="T42" fmla="*/ 1206 w 4151"/>
              <a:gd name="T43" fmla="*/ 1317 h 1478"/>
              <a:gd name="T44" fmla="*/ 1381 w 4151"/>
              <a:gd name="T45" fmla="*/ 1363 h 1478"/>
              <a:gd name="T46" fmla="*/ 1403 w 4151"/>
              <a:gd name="T47" fmla="*/ 1251 h 1478"/>
              <a:gd name="T48" fmla="*/ 1545 w 4151"/>
              <a:gd name="T49" fmla="*/ 1336 h 1478"/>
              <a:gd name="T50" fmla="*/ 1359 w 4151"/>
              <a:gd name="T51" fmla="*/ 1063 h 1478"/>
              <a:gd name="T52" fmla="*/ 1509 w 4151"/>
              <a:gd name="T53" fmla="*/ 747 h 1478"/>
              <a:gd name="T54" fmla="*/ 1952 w 4151"/>
              <a:gd name="T55" fmla="*/ 1439 h 1478"/>
              <a:gd name="T56" fmla="*/ 2014 w 4151"/>
              <a:gd name="T57" fmla="*/ 1329 h 1478"/>
              <a:gd name="T58" fmla="*/ 2134 w 4151"/>
              <a:gd name="T59" fmla="*/ 1430 h 1478"/>
              <a:gd name="T60" fmla="*/ 2235 w 4151"/>
              <a:gd name="T61" fmla="*/ 1327 h 1478"/>
              <a:gd name="T62" fmla="*/ 2377 w 4151"/>
              <a:gd name="T63" fmla="*/ 1387 h 1478"/>
              <a:gd name="T64" fmla="*/ 2687 w 4151"/>
              <a:gd name="T65" fmla="*/ 1232 h 1478"/>
              <a:gd name="T66" fmla="*/ 2807 w 4151"/>
              <a:gd name="T67" fmla="*/ 1292 h 1478"/>
              <a:gd name="T68" fmla="*/ 2837 w 4151"/>
              <a:gd name="T69" fmla="*/ 1297 h 1478"/>
              <a:gd name="T70" fmla="*/ 3014 w 4151"/>
              <a:gd name="T71" fmla="*/ 1251 h 1478"/>
              <a:gd name="T72" fmla="*/ 3056 w 4151"/>
              <a:gd name="T73" fmla="*/ 1309 h 1478"/>
              <a:gd name="T74" fmla="*/ 3095 w 4151"/>
              <a:gd name="T75" fmla="*/ 817 h 1478"/>
              <a:gd name="T76" fmla="*/ 3318 w 4151"/>
              <a:gd name="T77" fmla="*/ 1276 h 1478"/>
              <a:gd name="T78" fmla="*/ 3500 w 4151"/>
              <a:gd name="T79" fmla="*/ 1363 h 1478"/>
              <a:gd name="T80" fmla="*/ 3618 w 4151"/>
              <a:gd name="T81" fmla="*/ 1258 h 1478"/>
              <a:gd name="T82" fmla="*/ 3718 w 4151"/>
              <a:gd name="T83" fmla="*/ 1423 h 1478"/>
              <a:gd name="T84" fmla="*/ 3802 w 4151"/>
              <a:gd name="T85" fmla="*/ 1266 h 1478"/>
              <a:gd name="T86" fmla="*/ 3923 w 4151"/>
              <a:gd name="T87" fmla="*/ 1294 h 1478"/>
              <a:gd name="T88" fmla="*/ 3950 w 4151"/>
              <a:gd name="T89" fmla="*/ 886 h 1478"/>
              <a:gd name="T90" fmla="*/ 468 w 4151"/>
              <a:gd name="T91" fmla="*/ 1201 h 1478"/>
              <a:gd name="T92" fmla="*/ 846 w 4151"/>
              <a:gd name="T93" fmla="*/ 1344 h 1478"/>
              <a:gd name="T94" fmla="*/ 1430 w 4151"/>
              <a:gd name="T95" fmla="*/ 1244 h 1478"/>
              <a:gd name="T96" fmla="*/ 3783 w 4151"/>
              <a:gd name="T97" fmla="*/ 1240 h 1478"/>
              <a:gd name="T98" fmla="*/ 2311 w 4151"/>
              <a:gd name="T99" fmla="*/ 617 h 1478"/>
              <a:gd name="T100" fmla="*/ 2036 w 4151"/>
              <a:gd name="T101" fmla="*/ 1264 h 1478"/>
              <a:gd name="T102" fmla="*/ 2191 w 4151"/>
              <a:gd name="T103" fmla="*/ 1244 h 1478"/>
              <a:gd name="T104" fmla="*/ 2293 w 4151"/>
              <a:gd name="T105" fmla="*/ 1015 h 1478"/>
              <a:gd name="T106" fmla="*/ 2369 w 4151"/>
              <a:gd name="T107" fmla="*/ 1232 h 1478"/>
              <a:gd name="T108" fmla="*/ 2817 w 4151"/>
              <a:gd name="T109" fmla="*/ 1142 h 1478"/>
              <a:gd name="T110" fmla="*/ 2628 w 4151"/>
              <a:gd name="T111" fmla="*/ 1252 h 1478"/>
              <a:gd name="T112" fmla="*/ 2972 w 4151"/>
              <a:gd name="T113" fmla="*/ 1158 h 1478"/>
              <a:gd name="T114" fmla="*/ 3423 w 4151"/>
              <a:gd name="T115" fmla="*/ 754 h 1478"/>
              <a:gd name="T116" fmla="*/ 3540 w 4151"/>
              <a:gd name="T117" fmla="*/ 1335 h 1478"/>
              <a:gd name="T118" fmla="*/ 3483 w 4151"/>
              <a:gd name="T119" fmla="*/ 100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51" h="1478">
                <a:moveTo>
                  <a:pt x="4122" y="443"/>
                </a:moveTo>
                <a:cubicBezTo>
                  <a:pt x="4117" y="438"/>
                  <a:pt x="4112" y="435"/>
                  <a:pt x="4106" y="432"/>
                </a:cubicBezTo>
                <a:cubicBezTo>
                  <a:pt x="4109" y="431"/>
                  <a:pt x="4111" y="429"/>
                  <a:pt x="4113" y="427"/>
                </a:cubicBezTo>
                <a:cubicBezTo>
                  <a:pt x="4124" y="414"/>
                  <a:pt x="4127" y="405"/>
                  <a:pt x="4109" y="408"/>
                </a:cubicBezTo>
                <a:cubicBezTo>
                  <a:pt x="4091" y="412"/>
                  <a:pt x="4057" y="385"/>
                  <a:pt x="4098" y="277"/>
                </a:cubicBezTo>
                <a:cubicBezTo>
                  <a:pt x="4126" y="199"/>
                  <a:pt x="4099" y="163"/>
                  <a:pt x="4060" y="138"/>
                </a:cubicBezTo>
                <a:cubicBezTo>
                  <a:pt x="4029" y="118"/>
                  <a:pt x="3988" y="137"/>
                  <a:pt x="3975" y="155"/>
                </a:cubicBezTo>
                <a:cubicBezTo>
                  <a:pt x="3926" y="148"/>
                  <a:pt x="3894" y="183"/>
                  <a:pt x="3883" y="190"/>
                </a:cubicBezTo>
                <a:cubicBezTo>
                  <a:pt x="3876" y="195"/>
                  <a:pt x="3872" y="197"/>
                  <a:pt x="3868" y="201"/>
                </a:cubicBezTo>
                <a:cubicBezTo>
                  <a:pt x="3845" y="208"/>
                  <a:pt x="3817" y="243"/>
                  <a:pt x="3832" y="289"/>
                </a:cubicBezTo>
                <a:cubicBezTo>
                  <a:pt x="3837" y="304"/>
                  <a:pt x="3851" y="312"/>
                  <a:pt x="3867" y="315"/>
                </a:cubicBezTo>
                <a:cubicBezTo>
                  <a:pt x="3871" y="325"/>
                  <a:pt x="3872" y="335"/>
                  <a:pt x="3871" y="344"/>
                </a:cubicBezTo>
                <a:cubicBezTo>
                  <a:pt x="3870" y="357"/>
                  <a:pt x="3872" y="363"/>
                  <a:pt x="3880" y="362"/>
                </a:cubicBezTo>
                <a:cubicBezTo>
                  <a:pt x="3888" y="362"/>
                  <a:pt x="3896" y="364"/>
                  <a:pt x="3894" y="370"/>
                </a:cubicBezTo>
                <a:cubicBezTo>
                  <a:pt x="3890" y="385"/>
                  <a:pt x="3903" y="376"/>
                  <a:pt x="3902" y="384"/>
                </a:cubicBezTo>
                <a:cubicBezTo>
                  <a:pt x="3900" y="392"/>
                  <a:pt x="3910" y="392"/>
                  <a:pt x="3910" y="392"/>
                </a:cubicBezTo>
                <a:cubicBezTo>
                  <a:pt x="3910" y="392"/>
                  <a:pt x="3908" y="405"/>
                  <a:pt x="3917" y="412"/>
                </a:cubicBezTo>
                <a:cubicBezTo>
                  <a:pt x="3925" y="418"/>
                  <a:pt x="3949" y="394"/>
                  <a:pt x="3957" y="403"/>
                </a:cubicBezTo>
                <a:cubicBezTo>
                  <a:pt x="3965" y="412"/>
                  <a:pt x="3954" y="421"/>
                  <a:pt x="3954" y="421"/>
                </a:cubicBezTo>
                <a:cubicBezTo>
                  <a:pt x="3954" y="421"/>
                  <a:pt x="3920" y="431"/>
                  <a:pt x="3908" y="431"/>
                </a:cubicBezTo>
                <a:cubicBezTo>
                  <a:pt x="3897" y="431"/>
                  <a:pt x="3888" y="437"/>
                  <a:pt x="3876" y="455"/>
                </a:cubicBezTo>
                <a:cubicBezTo>
                  <a:pt x="3865" y="473"/>
                  <a:pt x="3859" y="494"/>
                  <a:pt x="3804" y="519"/>
                </a:cubicBezTo>
                <a:cubicBezTo>
                  <a:pt x="3766" y="537"/>
                  <a:pt x="3768" y="565"/>
                  <a:pt x="3773" y="589"/>
                </a:cubicBezTo>
                <a:cubicBezTo>
                  <a:pt x="3748" y="614"/>
                  <a:pt x="3700" y="653"/>
                  <a:pt x="3682" y="672"/>
                </a:cubicBezTo>
                <a:cubicBezTo>
                  <a:pt x="3674" y="680"/>
                  <a:pt x="3665" y="691"/>
                  <a:pt x="3656" y="701"/>
                </a:cubicBezTo>
                <a:cubicBezTo>
                  <a:pt x="3648" y="687"/>
                  <a:pt x="3640" y="675"/>
                  <a:pt x="3633" y="677"/>
                </a:cubicBezTo>
                <a:cubicBezTo>
                  <a:pt x="3623" y="682"/>
                  <a:pt x="3623" y="686"/>
                  <a:pt x="3614" y="681"/>
                </a:cubicBezTo>
                <a:cubicBezTo>
                  <a:pt x="3605" y="676"/>
                  <a:pt x="3600" y="686"/>
                  <a:pt x="3588" y="692"/>
                </a:cubicBezTo>
                <a:cubicBezTo>
                  <a:pt x="3586" y="693"/>
                  <a:pt x="3585" y="694"/>
                  <a:pt x="3584" y="694"/>
                </a:cubicBezTo>
                <a:cubicBezTo>
                  <a:pt x="3579" y="692"/>
                  <a:pt x="3575" y="691"/>
                  <a:pt x="3572" y="693"/>
                </a:cubicBezTo>
                <a:cubicBezTo>
                  <a:pt x="3565" y="701"/>
                  <a:pt x="3566" y="705"/>
                  <a:pt x="3556" y="704"/>
                </a:cubicBezTo>
                <a:cubicBezTo>
                  <a:pt x="3546" y="702"/>
                  <a:pt x="3544" y="714"/>
                  <a:pt x="3535" y="724"/>
                </a:cubicBezTo>
                <a:cubicBezTo>
                  <a:pt x="3526" y="734"/>
                  <a:pt x="3528" y="735"/>
                  <a:pt x="3535" y="736"/>
                </a:cubicBezTo>
                <a:cubicBezTo>
                  <a:pt x="3543" y="736"/>
                  <a:pt x="3548" y="732"/>
                  <a:pt x="3551" y="727"/>
                </a:cubicBezTo>
                <a:cubicBezTo>
                  <a:pt x="3553" y="722"/>
                  <a:pt x="3557" y="727"/>
                  <a:pt x="3563" y="726"/>
                </a:cubicBezTo>
                <a:cubicBezTo>
                  <a:pt x="3568" y="724"/>
                  <a:pt x="3566" y="731"/>
                  <a:pt x="3562" y="735"/>
                </a:cubicBezTo>
                <a:cubicBezTo>
                  <a:pt x="3558" y="739"/>
                  <a:pt x="3547" y="751"/>
                  <a:pt x="3557" y="751"/>
                </a:cubicBezTo>
                <a:cubicBezTo>
                  <a:pt x="3567" y="751"/>
                  <a:pt x="3573" y="746"/>
                  <a:pt x="3576" y="743"/>
                </a:cubicBezTo>
                <a:cubicBezTo>
                  <a:pt x="3578" y="741"/>
                  <a:pt x="3583" y="745"/>
                  <a:pt x="3590" y="751"/>
                </a:cubicBezTo>
                <a:cubicBezTo>
                  <a:pt x="3594" y="755"/>
                  <a:pt x="3601" y="761"/>
                  <a:pt x="3609" y="766"/>
                </a:cubicBezTo>
                <a:cubicBezTo>
                  <a:pt x="3591" y="763"/>
                  <a:pt x="3591" y="763"/>
                  <a:pt x="3591" y="763"/>
                </a:cubicBezTo>
                <a:cubicBezTo>
                  <a:pt x="3521" y="749"/>
                  <a:pt x="3521" y="749"/>
                  <a:pt x="3521" y="749"/>
                </a:cubicBezTo>
                <a:cubicBezTo>
                  <a:pt x="3461" y="491"/>
                  <a:pt x="3461" y="491"/>
                  <a:pt x="3461" y="491"/>
                </a:cubicBezTo>
                <a:cubicBezTo>
                  <a:pt x="3338" y="492"/>
                  <a:pt x="3338" y="492"/>
                  <a:pt x="3338" y="492"/>
                </a:cubicBezTo>
                <a:cubicBezTo>
                  <a:pt x="3377" y="675"/>
                  <a:pt x="3377" y="675"/>
                  <a:pt x="3377" y="675"/>
                </a:cubicBezTo>
                <a:cubicBezTo>
                  <a:pt x="3210" y="675"/>
                  <a:pt x="3210" y="675"/>
                  <a:pt x="3210" y="675"/>
                </a:cubicBezTo>
                <a:cubicBezTo>
                  <a:pt x="3226" y="618"/>
                  <a:pt x="3221" y="570"/>
                  <a:pt x="3196" y="560"/>
                </a:cubicBezTo>
                <a:cubicBezTo>
                  <a:pt x="3179" y="553"/>
                  <a:pt x="3157" y="567"/>
                  <a:pt x="3135" y="593"/>
                </a:cubicBezTo>
                <a:cubicBezTo>
                  <a:pt x="3139" y="584"/>
                  <a:pt x="3142" y="577"/>
                  <a:pt x="3145" y="573"/>
                </a:cubicBezTo>
                <a:cubicBezTo>
                  <a:pt x="3161" y="548"/>
                  <a:pt x="3176" y="498"/>
                  <a:pt x="3176" y="420"/>
                </a:cubicBezTo>
                <a:cubicBezTo>
                  <a:pt x="3176" y="343"/>
                  <a:pt x="3140" y="330"/>
                  <a:pt x="3123" y="330"/>
                </a:cubicBezTo>
                <a:cubicBezTo>
                  <a:pt x="3105" y="330"/>
                  <a:pt x="3091" y="329"/>
                  <a:pt x="3078" y="319"/>
                </a:cubicBezTo>
                <a:cubicBezTo>
                  <a:pt x="3064" y="309"/>
                  <a:pt x="3061" y="295"/>
                  <a:pt x="3053" y="298"/>
                </a:cubicBezTo>
                <a:cubicBezTo>
                  <a:pt x="3046" y="300"/>
                  <a:pt x="3042" y="292"/>
                  <a:pt x="3040" y="279"/>
                </a:cubicBezTo>
                <a:cubicBezTo>
                  <a:pt x="3037" y="266"/>
                  <a:pt x="3043" y="248"/>
                  <a:pt x="3043" y="248"/>
                </a:cubicBezTo>
                <a:cubicBezTo>
                  <a:pt x="3061" y="244"/>
                  <a:pt x="3068" y="195"/>
                  <a:pt x="3051" y="189"/>
                </a:cubicBezTo>
                <a:cubicBezTo>
                  <a:pt x="3051" y="189"/>
                  <a:pt x="3049" y="159"/>
                  <a:pt x="3040" y="138"/>
                </a:cubicBezTo>
                <a:cubicBezTo>
                  <a:pt x="3039" y="137"/>
                  <a:pt x="3039" y="136"/>
                  <a:pt x="3038" y="135"/>
                </a:cubicBezTo>
                <a:cubicBezTo>
                  <a:pt x="3037" y="106"/>
                  <a:pt x="3002" y="93"/>
                  <a:pt x="2992" y="98"/>
                </a:cubicBezTo>
                <a:cubicBezTo>
                  <a:pt x="2980" y="85"/>
                  <a:pt x="2874" y="82"/>
                  <a:pt x="2880" y="219"/>
                </a:cubicBezTo>
                <a:cubicBezTo>
                  <a:pt x="2885" y="219"/>
                  <a:pt x="2891" y="218"/>
                  <a:pt x="2897" y="218"/>
                </a:cubicBezTo>
                <a:cubicBezTo>
                  <a:pt x="2897" y="229"/>
                  <a:pt x="2900" y="243"/>
                  <a:pt x="2908" y="248"/>
                </a:cubicBezTo>
                <a:cubicBezTo>
                  <a:pt x="2909" y="252"/>
                  <a:pt x="2914" y="263"/>
                  <a:pt x="2919" y="278"/>
                </a:cubicBezTo>
                <a:cubicBezTo>
                  <a:pt x="2924" y="293"/>
                  <a:pt x="2952" y="312"/>
                  <a:pt x="2954" y="320"/>
                </a:cubicBezTo>
                <a:cubicBezTo>
                  <a:pt x="2956" y="329"/>
                  <a:pt x="2959" y="344"/>
                  <a:pt x="2946" y="359"/>
                </a:cubicBezTo>
                <a:cubicBezTo>
                  <a:pt x="2932" y="374"/>
                  <a:pt x="2923" y="376"/>
                  <a:pt x="2889" y="391"/>
                </a:cubicBezTo>
                <a:cubicBezTo>
                  <a:pt x="2855" y="406"/>
                  <a:pt x="2839" y="453"/>
                  <a:pt x="2840" y="485"/>
                </a:cubicBezTo>
                <a:cubicBezTo>
                  <a:pt x="2841" y="510"/>
                  <a:pt x="2824" y="551"/>
                  <a:pt x="2819" y="573"/>
                </a:cubicBezTo>
                <a:cubicBezTo>
                  <a:pt x="2794" y="567"/>
                  <a:pt x="2769" y="635"/>
                  <a:pt x="2791" y="675"/>
                </a:cubicBezTo>
                <a:cubicBezTo>
                  <a:pt x="2431" y="675"/>
                  <a:pt x="2431" y="675"/>
                  <a:pt x="2431" y="675"/>
                </a:cubicBezTo>
                <a:cubicBezTo>
                  <a:pt x="2438" y="659"/>
                  <a:pt x="2445" y="641"/>
                  <a:pt x="2451" y="626"/>
                </a:cubicBezTo>
                <a:cubicBezTo>
                  <a:pt x="2466" y="588"/>
                  <a:pt x="2472" y="478"/>
                  <a:pt x="2479" y="457"/>
                </a:cubicBezTo>
                <a:cubicBezTo>
                  <a:pt x="2487" y="436"/>
                  <a:pt x="2446" y="390"/>
                  <a:pt x="2446" y="390"/>
                </a:cubicBezTo>
                <a:cubicBezTo>
                  <a:pt x="2453" y="385"/>
                  <a:pt x="2453" y="374"/>
                  <a:pt x="2447" y="363"/>
                </a:cubicBezTo>
                <a:cubicBezTo>
                  <a:pt x="2443" y="356"/>
                  <a:pt x="2399" y="323"/>
                  <a:pt x="2395" y="335"/>
                </a:cubicBezTo>
                <a:cubicBezTo>
                  <a:pt x="2389" y="327"/>
                  <a:pt x="2374" y="325"/>
                  <a:pt x="2350" y="312"/>
                </a:cubicBezTo>
                <a:cubicBezTo>
                  <a:pt x="2338" y="306"/>
                  <a:pt x="2327" y="300"/>
                  <a:pt x="2317" y="294"/>
                </a:cubicBezTo>
                <a:cubicBezTo>
                  <a:pt x="2273" y="269"/>
                  <a:pt x="2245" y="250"/>
                  <a:pt x="2228" y="236"/>
                </a:cubicBezTo>
                <a:cubicBezTo>
                  <a:pt x="2207" y="219"/>
                  <a:pt x="2142" y="230"/>
                  <a:pt x="2125" y="222"/>
                </a:cubicBezTo>
                <a:cubicBezTo>
                  <a:pt x="2108" y="215"/>
                  <a:pt x="2089" y="240"/>
                  <a:pt x="2083" y="230"/>
                </a:cubicBezTo>
                <a:cubicBezTo>
                  <a:pt x="2077" y="221"/>
                  <a:pt x="2089" y="206"/>
                  <a:pt x="2094" y="196"/>
                </a:cubicBezTo>
                <a:cubicBezTo>
                  <a:pt x="2101" y="197"/>
                  <a:pt x="2125" y="173"/>
                  <a:pt x="2115" y="154"/>
                </a:cubicBezTo>
                <a:cubicBezTo>
                  <a:pt x="2121" y="141"/>
                  <a:pt x="2125" y="121"/>
                  <a:pt x="2125" y="121"/>
                </a:cubicBezTo>
                <a:cubicBezTo>
                  <a:pt x="2125" y="121"/>
                  <a:pt x="2131" y="99"/>
                  <a:pt x="2126" y="73"/>
                </a:cubicBezTo>
                <a:cubicBezTo>
                  <a:pt x="2134" y="82"/>
                  <a:pt x="2136" y="88"/>
                  <a:pt x="2133" y="75"/>
                </a:cubicBezTo>
                <a:cubicBezTo>
                  <a:pt x="2132" y="65"/>
                  <a:pt x="2121" y="54"/>
                  <a:pt x="2117" y="48"/>
                </a:cubicBezTo>
                <a:cubicBezTo>
                  <a:pt x="2116" y="47"/>
                  <a:pt x="2115" y="46"/>
                  <a:pt x="2114" y="45"/>
                </a:cubicBezTo>
                <a:cubicBezTo>
                  <a:pt x="2115" y="44"/>
                  <a:pt x="2116" y="44"/>
                  <a:pt x="2118" y="45"/>
                </a:cubicBezTo>
                <a:cubicBezTo>
                  <a:pt x="2132" y="51"/>
                  <a:pt x="2141" y="69"/>
                  <a:pt x="2132" y="53"/>
                </a:cubicBezTo>
                <a:cubicBezTo>
                  <a:pt x="2124" y="38"/>
                  <a:pt x="2089" y="16"/>
                  <a:pt x="2066" y="10"/>
                </a:cubicBezTo>
                <a:cubicBezTo>
                  <a:pt x="2033" y="0"/>
                  <a:pt x="2006" y="14"/>
                  <a:pt x="1967" y="24"/>
                </a:cubicBezTo>
                <a:cubicBezTo>
                  <a:pt x="1965" y="25"/>
                  <a:pt x="1963" y="26"/>
                  <a:pt x="1961" y="27"/>
                </a:cubicBezTo>
                <a:cubicBezTo>
                  <a:pt x="1951" y="29"/>
                  <a:pt x="1928" y="46"/>
                  <a:pt x="1925" y="56"/>
                </a:cubicBezTo>
                <a:cubicBezTo>
                  <a:pt x="1921" y="68"/>
                  <a:pt x="1930" y="55"/>
                  <a:pt x="1935" y="54"/>
                </a:cubicBezTo>
                <a:cubicBezTo>
                  <a:pt x="1941" y="53"/>
                  <a:pt x="1927" y="67"/>
                  <a:pt x="1925" y="75"/>
                </a:cubicBezTo>
                <a:cubicBezTo>
                  <a:pt x="1923" y="83"/>
                  <a:pt x="1931" y="73"/>
                  <a:pt x="1932" y="77"/>
                </a:cubicBezTo>
                <a:cubicBezTo>
                  <a:pt x="1931" y="88"/>
                  <a:pt x="1931" y="99"/>
                  <a:pt x="1933" y="108"/>
                </a:cubicBezTo>
                <a:cubicBezTo>
                  <a:pt x="1933" y="108"/>
                  <a:pt x="1925" y="121"/>
                  <a:pt x="1925" y="141"/>
                </a:cubicBezTo>
                <a:cubicBezTo>
                  <a:pt x="1925" y="160"/>
                  <a:pt x="1942" y="171"/>
                  <a:pt x="1942" y="171"/>
                </a:cubicBezTo>
                <a:cubicBezTo>
                  <a:pt x="1942" y="171"/>
                  <a:pt x="1940" y="181"/>
                  <a:pt x="1950" y="201"/>
                </a:cubicBezTo>
                <a:cubicBezTo>
                  <a:pt x="1959" y="222"/>
                  <a:pt x="1974" y="253"/>
                  <a:pt x="1974" y="253"/>
                </a:cubicBezTo>
                <a:cubicBezTo>
                  <a:pt x="1942" y="253"/>
                  <a:pt x="1933" y="295"/>
                  <a:pt x="1933" y="295"/>
                </a:cubicBezTo>
                <a:cubicBezTo>
                  <a:pt x="1933" y="295"/>
                  <a:pt x="1898" y="306"/>
                  <a:pt x="1872" y="329"/>
                </a:cubicBezTo>
                <a:cubicBezTo>
                  <a:pt x="1845" y="352"/>
                  <a:pt x="1854" y="360"/>
                  <a:pt x="1847" y="384"/>
                </a:cubicBezTo>
                <a:cubicBezTo>
                  <a:pt x="1839" y="409"/>
                  <a:pt x="1833" y="459"/>
                  <a:pt x="1841" y="476"/>
                </a:cubicBezTo>
                <a:cubicBezTo>
                  <a:pt x="1849" y="493"/>
                  <a:pt x="1847" y="520"/>
                  <a:pt x="1841" y="543"/>
                </a:cubicBezTo>
                <a:cubicBezTo>
                  <a:pt x="1835" y="565"/>
                  <a:pt x="1849" y="542"/>
                  <a:pt x="1842" y="586"/>
                </a:cubicBezTo>
                <a:cubicBezTo>
                  <a:pt x="1825" y="584"/>
                  <a:pt x="1835" y="656"/>
                  <a:pt x="1849" y="649"/>
                </a:cubicBezTo>
                <a:cubicBezTo>
                  <a:pt x="1850" y="653"/>
                  <a:pt x="1851" y="659"/>
                  <a:pt x="1851" y="674"/>
                </a:cubicBezTo>
                <a:cubicBezTo>
                  <a:pt x="1851" y="674"/>
                  <a:pt x="1851" y="675"/>
                  <a:pt x="1851" y="675"/>
                </a:cubicBezTo>
                <a:cubicBezTo>
                  <a:pt x="1486" y="675"/>
                  <a:pt x="1486" y="675"/>
                  <a:pt x="1486" y="675"/>
                </a:cubicBezTo>
                <a:cubicBezTo>
                  <a:pt x="1484" y="671"/>
                  <a:pt x="1483" y="667"/>
                  <a:pt x="1481" y="664"/>
                </a:cubicBezTo>
                <a:cubicBezTo>
                  <a:pt x="1491" y="664"/>
                  <a:pt x="1492" y="640"/>
                  <a:pt x="1495" y="620"/>
                </a:cubicBezTo>
                <a:cubicBezTo>
                  <a:pt x="1497" y="614"/>
                  <a:pt x="1498" y="610"/>
                  <a:pt x="1500" y="605"/>
                </a:cubicBezTo>
                <a:cubicBezTo>
                  <a:pt x="1493" y="605"/>
                  <a:pt x="1487" y="605"/>
                  <a:pt x="1483" y="606"/>
                </a:cubicBezTo>
                <a:cubicBezTo>
                  <a:pt x="1482" y="606"/>
                  <a:pt x="1482" y="606"/>
                  <a:pt x="1482" y="606"/>
                </a:cubicBezTo>
                <a:cubicBezTo>
                  <a:pt x="1482" y="606"/>
                  <a:pt x="1483" y="606"/>
                  <a:pt x="1479" y="606"/>
                </a:cubicBezTo>
                <a:cubicBezTo>
                  <a:pt x="1479" y="606"/>
                  <a:pt x="1479" y="607"/>
                  <a:pt x="1479" y="607"/>
                </a:cubicBezTo>
                <a:cubicBezTo>
                  <a:pt x="1479" y="607"/>
                  <a:pt x="1479" y="607"/>
                  <a:pt x="1479" y="607"/>
                </a:cubicBezTo>
                <a:cubicBezTo>
                  <a:pt x="1479" y="607"/>
                  <a:pt x="1479" y="607"/>
                  <a:pt x="1479" y="607"/>
                </a:cubicBezTo>
                <a:cubicBezTo>
                  <a:pt x="1479" y="607"/>
                  <a:pt x="1480" y="607"/>
                  <a:pt x="1480" y="607"/>
                </a:cubicBezTo>
                <a:cubicBezTo>
                  <a:pt x="1480" y="607"/>
                  <a:pt x="1481" y="607"/>
                  <a:pt x="1481" y="607"/>
                </a:cubicBezTo>
                <a:cubicBezTo>
                  <a:pt x="1473" y="607"/>
                  <a:pt x="1460" y="608"/>
                  <a:pt x="1444" y="608"/>
                </a:cubicBezTo>
                <a:cubicBezTo>
                  <a:pt x="1451" y="588"/>
                  <a:pt x="1451" y="588"/>
                  <a:pt x="1451" y="588"/>
                </a:cubicBezTo>
                <a:cubicBezTo>
                  <a:pt x="1459" y="579"/>
                  <a:pt x="1470" y="570"/>
                  <a:pt x="1479" y="566"/>
                </a:cubicBezTo>
                <a:cubicBezTo>
                  <a:pt x="1491" y="559"/>
                  <a:pt x="1481" y="556"/>
                  <a:pt x="1468" y="556"/>
                </a:cubicBezTo>
                <a:cubicBezTo>
                  <a:pt x="1455" y="556"/>
                  <a:pt x="1449" y="576"/>
                  <a:pt x="1424" y="571"/>
                </a:cubicBezTo>
                <a:cubicBezTo>
                  <a:pt x="1398" y="566"/>
                  <a:pt x="1410" y="534"/>
                  <a:pt x="1397" y="534"/>
                </a:cubicBezTo>
                <a:cubicBezTo>
                  <a:pt x="1383" y="534"/>
                  <a:pt x="1395" y="578"/>
                  <a:pt x="1386" y="578"/>
                </a:cubicBezTo>
                <a:cubicBezTo>
                  <a:pt x="1377" y="578"/>
                  <a:pt x="1371" y="540"/>
                  <a:pt x="1362" y="540"/>
                </a:cubicBezTo>
                <a:cubicBezTo>
                  <a:pt x="1353" y="540"/>
                  <a:pt x="1361" y="566"/>
                  <a:pt x="1362" y="578"/>
                </a:cubicBezTo>
                <a:cubicBezTo>
                  <a:pt x="1363" y="589"/>
                  <a:pt x="1353" y="546"/>
                  <a:pt x="1341" y="547"/>
                </a:cubicBezTo>
                <a:cubicBezTo>
                  <a:pt x="1330" y="547"/>
                  <a:pt x="1347" y="578"/>
                  <a:pt x="1341" y="575"/>
                </a:cubicBezTo>
                <a:cubicBezTo>
                  <a:pt x="1335" y="571"/>
                  <a:pt x="1322" y="563"/>
                  <a:pt x="1311" y="567"/>
                </a:cubicBezTo>
                <a:cubicBezTo>
                  <a:pt x="1300" y="571"/>
                  <a:pt x="1307" y="575"/>
                  <a:pt x="1327" y="585"/>
                </a:cubicBezTo>
                <a:cubicBezTo>
                  <a:pt x="1339" y="591"/>
                  <a:pt x="1349" y="596"/>
                  <a:pt x="1357" y="602"/>
                </a:cubicBezTo>
                <a:cubicBezTo>
                  <a:pt x="1359" y="610"/>
                  <a:pt x="1359" y="610"/>
                  <a:pt x="1359" y="610"/>
                </a:cubicBezTo>
                <a:cubicBezTo>
                  <a:pt x="1330" y="611"/>
                  <a:pt x="1306" y="611"/>
                  <a:pt x="1304" y="611"/>
                </a:cubicBezTo>
                <a:cubicBezTo>
                  <a:pt x="1296" y="482"/>
                  <a:pt x="1296" y="482"/>
                  <a:pt x="1296" y="482"/>
                </a:cubicBezTo>
                <a:cubicBezTo>
                  <a:pt x="1475" y="475"/>
                  <a:pt x="1475" y="475"/>
                  <a:pt x="1475" y="475"/>
                </a:cubicBezTo>
                <a:cubicBezTo>
                  <a:pt x="1476" y="475"/>
                  <a:pt x="1493" y="473"/>
                  <a:pt x="1514" y="478"/>
                </a:cubicBezTo>
                <a:cubicBezTo>
                  <a:pt x="1518" y="455"/>
                  <a:pt x="1522" y="438"/>
                  <a:pt x="1522" y="438"/>
                </a:cubicBezTo>
                <a:cubicBezTo>
                  <a:pt x="1540" y="410"/>
                  <a:pt x="1511" y="386"/>
                  <a:pt x="1511" y="386"/>
                </a:cubicBezTo>
                <a:cubicBezTo>
                  <a:pt x="1551" y="338"/>
                  <a:pt x="1500" y="99"/>
                  <a:pt x="1412" y="82"/>
                </a:cubicBezTo>
                <a:cubicBezTo>
                  <a:pt x="1224" y="80"/>
                  <a:pt x="1284" y="301"/>
                  <a:pt x="1296" y="292"/>
                </a:cubicBezTo>
                <a:cubicBezTo>
                  <a:pt x="1271" y="320"/>
                  <a:pt x="1204" y="305"/>
                  <a:pt x="1181" y="320"/>
                </a:cubicBezTo>
                <a:cubicBezTo>
                  <a:pt x="1158" y="335"/>
                  <a:pt x="1136" y="391"/>
                  <a:pt x="1133" y="442"/>
                </a:cubicBezTo>
                <a:cubicBezTo>
                  <a:pt x="1130" y="493"/>
                  <a:pt x="1098" y="594"/>
                  <a:pt x="1114" y="619"/>
                </a:cubicBezTo>
                <a:cubicBezTo>
                  <a:pt x="1129" y="645"/>
                  <a:pt x="1151" y="647"/>
                  <a:pt x="1151" y="647"/>
                </a:cubicBezTo>
                <a:cubicBezTo>
                  <a:pt x="1147" y="657"/>
                  <a:pt x="1143" y="666"/>
                  <a:pt x="1140" y="675"/>
                </a:cubicBezTo>
                <a:cubicBezTo>
                  <a:pt x="418" y="675"/>
                  <a:pt x="418" y="675"/>
                  <a:pt x="418" y="675"/>
                </a:cubicBezTo>
                <a:cubicBezTo>
                  <a:pt x="409" y="664"/>
                  <a:pt x="402" y="654"/>
                  <a:pt x="402" y="654"/>
                </a:cubicBezTo>
                <a:cubicBezTo>
                  <a:pt x="402" y="654"/>
                  <a:pt x="410" y="641"/>
                  <a:pt x="418" y="637"/>
                </a:cubicBezTo>
                <a:cubicBezTo>
                  <a:pt x="420" y="636"/>
                  <a:pt x="424" y="629"/>
                  <a:pt x="427" y="622"/>
                </a:cubicBezTo>
                <a:cubicBezTo>
                  <a:pt x="427" y="622"/>
                  <a:pt x="427" y="622"/>
                  <a:pt x="427" y="622"/>
                </a:cubicBezTo>
                <a:cubicBezTo>
                  <a:pt x="427" y="622"/>
                  <a:pt x="427" y="621"/>
                  <a:pt x="427" y="621"/>
                </a:cubicBezTo>
                <a:cubicBezTo>
                  <a:pt x="427" y="620"/>
                  <a:pt x="428" y="620"/>
                  <a:pt x="428" y="619"/>
                </a:cubicBezTo>
                <a:cubicBezTo>
                  <a:pt x="434" y="602"/>
                  <a:pt x="458" y="547"/>
                  <a:pt x="442" y="541"/>
                </a:cubicBezTo>
                <a:cubicBezTo>
                  <a:pt x="425" y="535"/>
                  <a:pt x="412" y="526"/>
                  <a:pt x="399" y="517"/>
                </a:cubicBezTo>
                <a:cubicBezTo>
                  <a:pt x="387" y="508"/>
                  <a:pt x="382" y="522"/>
                  <a:pt x="367" y="527"/>
                </a:cubicBezTo>
                <a:cubicBezTo>
                  <a:pt x="366" y="527"/>
                  <a:pt x="365" y="527"/>
                  <a:pt x="365" y="527"/>
                </a:cubicBezTo>
                <a:cubicBezTo>
                  <a:pt x="365" y="527"/>
                  <a:pt x="361" y="524"/>
                  <a:pt x="354" y="524"/>
                </a:cubicBezTo>
                <a:cubicBezTo>
                  <a:pt x="346" y="525"/>
                  <a:pt x="346" y="515"/>
                  <a:pt x="340" y="513"/>
                </a:cubicBezTo>
                <a:cubicBezTo>
                  <a:pt x="333" y="510"/>
                  <a:pt x="332" y="508"/>
                  <a:pt x="325" y="503"/>
                </a:cubicBezTo>
                <a:cubicBezTo>
                  <a:pt x="317" y="498"/>
                  <a:pt x="318" y="507"/>
                  <a:pt x="313" y="500"/>
                </a:cubicBezTo>
                <a:cubicBezTo>
                  <a:pt x="307" y="493"/>
                  <a:pt x="299" y="498"/>
                  <a:pt x="299" y="498"/>
                </a:cubicBezTo>
                <a:cubicBezTo>
                  <a:pt x="299" y="498"/>
                  <a:pt x="282" y="468"/>
                  <a:pt x="267" y="446"/>
                </a:cubicBezTo>
                <a:cubicBezTo>
                  <a:pt x="251" y="425"/>
                  <a:pt x="204" y="392"/>
                  <a:pt x="203" y="389"/>
                </a:cubicBezTo>
                <a:cubicBezTo>
                  <a:pt x="201" y="385"/>
                  <a:pt x="169" y="367"/>
                  <a:pt x="169" y="367"/>
                </a:cubicBezTo>
                <a:cubicBezTo>
                  <a:pt x="169" y="367"/>
                  <a:pt x="161" y="355"/>
                  <a:pt x="160" y="343"/>
                </a:cubicBezTo>
                <a:cubicBezTo>
                  <a:pt x="159" y="332"/>
                  <a:pt x="163" y="331"/>
                  <a:pt x="172" y="326"/>
                </a:cubicBezTo>
                <a:cubicBezTo>
                  <a:pt x="182" y="321"/>
                  <a:pt x="185" y="304"/>
                  <a:pt x="191" y="285"/>
                </a:cubicBezTo>
                <a:cubicBezTo>
                  <a:pt x="196" y="267"/>
                  <a:pt x="198" y="228"/>
                  <a:pt x="194" y="219"/>
                </a:cubicBezTo>
                <a:cubicBezTo>
                  <a:pt x="189" y="210"/>
                  <a:pt x="194" y="197"/>
                  <a:pt x="190" y="190"/>
                </a:cubicBezTo>
                <a:cubicBezTo>
                  <a:pt x="186" y="182"/>
                  <a:pt x="174" y="150"/>
                  <a:pt x="177" y="150"/>
                </a:cubicBezTo>
                <a:cubicBezTo>
                  <a:pt x="181" y="150"/>
                  <a:pt x="179" y="138"/>
                  <a:pt x="183" y="135"/>
                </a:cubicBezTo>
                <a:cubicBezTo>
                  <a:pt x="188" y="132"/>
                  <a:pt x="190" y="125"/>
                  <a:pt x="180" y="126"/>
                </a:cubicBezTo>
                <a:cubicBezTo>
                  <a:pt x="169" y="127"/>
                  <a:pt x="163" y="120"/>
                  <a:pt x="162" y="116"/>
                </a:cubicBezTo>
                <a:cubicBezTo>
                  <a:pt x="162" y="113"/>
                  <a:pt x="163" y="107"/>
                  <a:pt x="157" y="108"/>
                </a:cubicBezTo>
                <a:cubicBezTo>
                  <a:pt x="151" y="109"/>
                  <a:pt x="139" y="107"/>
                  <a:pt x="139" y="102"/>
                </a:cubicBezTo>
                <a:cubicBezTo>
                  <a:pt x="139" y="97"/>
                  <a:pt x="138" y="94"/>
                  <a:pt x="132" y="97"/>
                </a:cubicBezTo>
                <a:cubicBezTo>
                  <a:pt x="126" y="100"/>
                  <a:pt x="117" y="101"/>
                  <a:pt x="117" y="94"/>
                </a:cubicBezTo>
                <a:cubicBezTo>
                  <a:pt x="118" y="86"/>
                  <a:pt x="116" y="89"/>
                  <a:pt x="107" y="94"/>
                </a:cubicBezTo>
                <a:cubicBezTo>
                  <a:pt x="96" y="95"/>
                  <a:pt x="91" y="93"/>
                  <a:pt x="91" y="89"/>
                </a:cubicBezTo>
                <a:cubicBezTo>
                  <a:pt x="91" y="84"/>
                  <a:pt x="84" y="91"/>
                  <a:pt x="78" y="95"/>
                </a:cubicBezTo>
                <a:cubicBezTo>
                  <a:pt x="72" y="99"/>
                  <a:pt x="32" y="120"/>
                  <a:pt x="17" y="139"/>
                </a:cubicBezTo>
                <a:cubicBezTo>
                  <a:pt x="3" y="158"/>
                  <a:pt x="0" y="173"/>
                  <a:pt x="3" y="198"/>
                </a:cubicBezTo>
                <a:cubicBezTo>
                  <a:pt x="6" y="222"/>
                  <a:pt x="14" y="267"/>
                  <a:pt x="28" y="287"/>
                </a:cubicBezTo>
                <a:cubicBezTo>
                  <a:pt x="43" y="307"/>
                  <a:pt x="41" y="324"/>
                  <a:pt x="34" y="324"/>
                </a:cubicBezTo>
                <a:cubicBezTo>
                  <a:pt x="27" y="324"/>
                  <a:pt x="28" y="351"/>
                  <a:pt x="28" y="381"/>
                </a:cubicBezTo>
                <a:cubicBezTo>
                  <a:pt x="28" y="411"/>
                  <a:pt x="11" y="458"/>
                  <a:pt x="11" y="490"/>
                </a:cubicBezTo>
                <a:cubicBezTo>
                  <a:pt x="11" y="523"/>
                  <a:pt x="28" y="537"/>
                  <a:pt x="50" y="567"/>
                </a:cubicBezTo>
                <a:cubicBezTo>
                  <a:pt x="56" y="576"/>
                  <a:pt x="64" y="588"/>
                  <a:pt x="72" y="602"/>
                </a:cubicBezTo>
                <a:cubicBezTo>
                  <a:pt x="58" y="629"/>
                  <a:pt x="62" y="685"/>
                  <a:pt x="85" y="744"/>
                </a:cubicBezTo>
                <a:cubicBezTo>
                  <a:pt x="114" y="818"/>
                  <a:pt x="163" y="868"/>
                  <a:pt x="193" y="856"/>
                </a:cubicBezTo>
                <a:cubicBezTo>
                  <a:pt x="197" y="854"/>
                  <a:pt x="200" y="852"/>
                  <a:pt x="202" y="850"/>
                </a:cubicBezTo>
                <a:cubicBezTo>
                  <a:pt x="204" y="852"/>
                  <a:pt x="206" y="855"/>
                  <a:pt x="208" y="856"/>
                </a:cubicBezTo>
                <a:cubicBezTo>
                  <a:pt x="225" y="870"/>
                  <a:pt x="220" y="874"/>
                  <a:pt x="243" y="894"/>
                </a:cubicBezTo>
                <a:cubicBezTo>
                  <a:pt x="250" y="900"/>
                  <a:pt x="255" y="908"/>
                  <a:pt x="259" y="915"/>
                </a:cubicBezTo>
                <a:cubicBezTo>
                  <a:pt x="231" y="926"/>
                  <a:pt x="214" y="939"/>
                  <a:pt x="214" y="953"/>
                </a:cubicBezTo>
                <a:cubicBezTo>
                  <a:pt x="214" y="985"/>
                  <a:pt x="303" y="1012"/>
                  <a:pt x="415" y="1017"/>
                </a:cubicBezTo>
                <a:cubicBezTo>
                  <a:pt x="415" y="1201"/>
                  <a:pt x="415" y="1201"/>
                  <a:pt x="415" y="1201"/>
                </a:cubicBezTo>
                <a:cubicBezTo>
                  <a:pt x="403" y="1194"/>
                  <a:pt x="389" y="1189"/>
                  <a:pt x="378" y="1186"/>
                </a:cubicBezTo>
                <a:cubicBezTo>
                  <a:pt x="349" y="1177"/>
                  <a:pt x="328" y="1178"/>
                  <a:pt x="311" y="1184"/>
                </a:cubicBezTo>
                <a:cubicBezTo>
                  <a:pt x="294" y="1191"/>
                  <a:pt x="283" y="1203"/>
                  <a:pt x="276" y="1217"/>
                </a:cubicBezTo>
                <a:cubicBezTo>
                  <a:pt x="273" y="1221"/>
                  <a:pt x="272" y="1226"/>
                  <a:pt x="270" y="1230"/>
                </a:cubicBezTo>
                <a:cubicBezTo>
                  <a:pt x="270" y="1233"/>
                  <a:pt x="268" y="1242"/>
                  <a:pt x="267" y="1251"/>
                </a:cubicBezTo>
                <a:cubicBezTo>
                  <a:pt x="265" y="1253"/>
                  <a:pt x="263" y="1255"/>
                  <a:pt x="261" y="1257"/>
                </a:cubicBezTo>
                <a:cubicBezTo>
                  <a:pt x="223" y="1288"/>
                  <a:pt x="222" y="1315"/>
                  <a:pt x="221" y="1347"/>
                </a:cubicBezTo>
                <a:cubicBezTo>
                  <a:pt x="221" y="1347"/>
                  <a:pt x="221" y="1347"/>
                  <a:pt x="221" y="1347"/>
                </a:cubicBezTo>
                <a:cubicBezTo>
                  <a:pt x="221" y="1351"/>
                  <a:pt x="221" y="1353"/>
                  <a:pt x="220" y="1357"/>
                </a:cubicBezTo>
                <a:cubicBezTo>
                  <a:pt x="227" y="1358"/>
                  <a:pt x="227" y="1358"/>
                  <a:pt x="227" y="1358"/>
                </a:cubicBezTo>
                <a:cubicBezTo>
                  <a:pt x="228" y="1362"/>
                  <a:pt x="230" y="1366"/>
                  <a:pt x="234" y="1368"/>
                </a:cubicBezTo>
                <a:cubicBezTo>
                  <a:pt x="234" y="1368"/>
                  <a:pt x="234" y="1368"/>
                  <a:pt x="234" y="1368"/>
                </a:cubicBezTo>
                <a:cubicBezTo>
                  <a:pt x="234" y="1368"/>
                  <a:pt x="234" y="1368"/>
                  <a:pt x="234" y="1368"/>
                </a:cubicBezTo>
                <a:cubicBezTo>
                  <a:pt x="236" y="1371"/>
                  <a:pt x="240" y="1372"/>
                  <a:pt x="243" y="1373"/>
                </a:cubicBezTo>
                <a:cubicBezTo>
                  <a:pt x="263" y="1384"/>
                  <a:pt x="263" y="1384"/>
                  <a:pt x="263" y="1384"/>
                </a:cubicBezTo>
                <a:cubicBezTo>
                  <a:pt x="263" y="1384"/>
                  <a:pt x="263" y="1384"/>
                  <a:pt x="263" y="1384"/>
                </a:cubicBezTo>
                <a:cubicBezTo>
                  <a:pt x="266" y="1385"/>
                  <a:pt x="269" y="1386"/>
                  <a:pt x="273" y="1386"/>
                </a:cubicBezTo>
                <a:cubicBezTo>
                  <a:pt x="286" y="1386"/>
                  <a:pt x="296" y="1375"/>
                  <a:pt x="296" y="1361"/>
                </a:cubicBezTo>
                <a:cubicBezTo>
                  <a:pt x="296" y="1353"/>
                  <a:pt x="292" y="1345"/>
                  <a:pt x="286" y="1341"/>
                </a:cubicBezTo>
                <a:cubicBezTo>
                  <a:pt x="286" y="1341"/>
                  <a:pt x="286" y="1341"/>
                  <a:pt x="286" y="1341"/>
                </a:cubicBezTo>
                <a:cubicBezTo>
                  <a:pt x="286" y="1341"/>
                  <a:pt x="286" y="1341"/>
                  <a:pt x="286" y="1341"/>
                </a:cubicBezTo>
                <a:cubicBezTo>
                  <a:pt x="284" y="1340"/>
                  <a:pt x="282" y="1339"/>
                  <a:pt x="280" y="1338"/>
                </a:cubicBezTo>
                <a:cubicBezTo>
                  <a:pt x="259" y="1327"/>
                  <a:pt x="259" y="1327"/>
                  <a:pt x="259" y="1327"/>
                </a:cubicBezTo>
                <a:cubicBezTo>
                  <a:pt x="259" y="1327"/>
                  <a:pt x="259" y="1327"/>
                  <a:pt x="259" y="1327"/>
                </a:cubicBezTo>
                <a:cubicBezTo>
                  <a:pt x="257" y="1326"/>
                  <a:pt x="254" y="1325"/>
                  <a:pt x="251" y="1325"/>
                </a:cubicBezTo>
                <a:cubicBezTo>
                  <a:pt x="253" y="1313"/>
                  <a:pt x="257" y="1301"/>
                  <a:pt x="268" y="1289"/>
                </a:cubicBezTo>
                <a:cubicBezTo>
                  <a:pt x="269" y="1299"/>
                  <a:pt x="273" y="1307"/>
                  <a:pt x="278" y="1308"/>
                </a:cubicBezTo>
                <a:cubicBezTo>
                  <a:pt x="279" y="1308"/>
                  <a:pt x="279" y="1308"/>
                  <a:pt x="280" y="1308"/>
                </a:cubicBezTo>
                <a:cubicBezTo>
                  <a:pt x="311" y="1304"/>
                  <a:pt x="311" y="1304"/>
                  <a:pt x="311" y="1304"/>
                </a:cubicBezTo>
                <a:cubicBezTo>
                  <a:pt x="311" y="1304"/>
                  <a:pt x="311" y="1304"/>
                  <a:pt x="311" y="1304"/>
                </a:cubicBezTo>
                <a:cubicBezTo>
                  <a:pt x="315" y="1303"/>
                  <a:pt x="321" y="1294"/>
                  <a:pt x="321" y="1281"/>
                </a:cubicBezTo>
                <a:cubicBezTo>
                  <a:pt x="321" y="1271"/>
                  <a:pt x="319" y="1262"/>
                  <a:pt x="315" y="1257"/>
                </a:cubicBezTo>
                <a:cubicBezTo>
                  <a:pt x="324" y="1254"/>
                  <a:pt x="331" y="1251"/>
                  <a:pt x="341" y="1248"/>
                </a:cubicBezTo>
                <a:cubicBezTo>
                  <a:pt x="363" y="1243"/>
                  <a:pt x="387" y="1239"/>
                  <a:pt x="415" y="1235"/>
                </a:cubicBezTo>
                <a:cubicBezTo>
                  <a:pt x="415" y="1235"/>
                  <a:pt x="415" y="1235"/>
                  <a:pt x="415" y="1235"/>
                </a:cubicBezTo>
                <a:cubicBezTo>
                  <a:pt x="415" y="1244"/>
                  <a:pt x="422" y="1251"/>
                  <a:pt x="431" y="1253"/>
                </a:cubicBezTo>
                <a:cubicBezTo>
                  <a:pt x="467" y="1291"/>
                  <a:pt x="465" y="1326"/>
                  <a:pt x="464" y="1347"/>
                </a:cubicBezTo>
                <a:cubicBezTo>
                  <a:pt x="464" y="1350"/>
                  <a:pt x="464" y="1352"/>
                  <a:pt x="464" y="1355"/>
                </a:cubicBezTo>
                <a:cubicBezTo>
                  <a:pt x="464" y="1355"/>
                  <a:pt x="464" y="1355"/>
                  <a:pt x="463" y="1355"/>
                </a:cubicBezTo>
                <a:cubicBezTo>
                  <a:pt x="463" y="1355"/>
                  <a:pt x="463" y="1355"/>
                  <a:pt x="463" y="1355"/>
                </a:cubicBezTo>
                <a:cubicBezTo>
                  <a:pt x="462" y="1356"/>
                  <a:pt x="462" y="1356"/>
                  <a:pt x="462" y="1356"/>
                </a:cubicBezTo>
                <a:cubicBezTo>
                  <a:pt x="462" y="1356"/>
                  <a:pt x="462" y="1356"/>
                  <a:pt x="462" y="1356"/>
                </a:cubicBezTo>
                <a:cubicBezTo>
                  <a:pt x="438" y="1371"/>
                  <a:pt x="438" y="1371"/>
                  <a:pt x="438" y="1371"/>
                </a:cubicBezTo>
                <a:cubicBezTo>
                  <a:pt x="436" y="1372"/>
                  <a:pt x="434" y="1373"/>
                  <a:pt x="432" y="1375"/>
                </a:cubicBezTo>
                <a:cubicBezTo>
                  <a:pt x="432" y="1375"/>
                  <a:pt x="432" y="1375"/>
                  <a:pt x="432" y="1375"/>
                </a:cubicBezTo>
                <a:cubicBezTo>
                  <a:pt x="432" y="1375"/>
                  <a:pt x="432" y="1375"/>
                  <a:pt x="432" y="1375"/>
                </a:cubicBezTo>
                <a:cubicBezTo>
                  <a:pt x="428" y="1379"/>
                  <a:pt x="425" y="1385"/>
                  <a:pt x="425" y="1393"/>
                </a:cubicBezTo>
                <a:cubicBezTo>
                  <a:pt x="425" y="1406"/>
                  <a:pt x="434" y="1418"/>
                  <a:pt x="446" y="1419"/>
                </a:cubicBezTo>
                <a:cubicBezTo>
                  <a:pt x="451" y="1420"/>
                  <a:pt x="456" y="1418"/>
                  <a:pt x="459" y="1416"/>
                </a:cubicBezTo>
                <a:cubicBezTo>
                  <a:pt x="459" y="1416"/>
                  <a:pt x="459" y="1416"/>
                  <a:pt x="459" y="1416"/>
                </a:cubicBezTo>
                <a:cubicBezTo>
                  <a:pt x="482" y="1401"/>
                  <a:pt x="482" y="1401"/>
                  <a:pt x="482" y="1401"/>
                </a:cubicBezTo>
                <a:cubicBezTo>
                  <a:pt x="490" y="1398"/>
                  <a:pt x="496" y="1390"/>
                  <a:pt x="496" y="1380"/>
                </a:cubicBezTo>
                <a:cubicBezTo>
                  <a:pt x="496" y="1371"/>
                  <a:pt x="492" y="1367"/>
                  <a:pt x="487" y="1359"/>
                </a:cubicBezTo>
                <a:cubicBezTo>
                  <a:pt x="493" y="1359"/>
                  <a:pt x="493" y="1359"/>
                  <a:pt x="493" y="1359"/>
                </a:cubicBezTo>
                <a:cubicBezTo>
                  <a:pt x="493" y="1359"/>
                  <a:pt x="493" y="1353"/>
                  <a:pt x="493" y="1349"/>
                </a:cubicBezTo>
                <a:cubicBezTo>
                  <a:pt x="495" y="1324"/>
                  <a:pt x="498" y="1282"/>
                  <a:pt x="455" y="1236"/>
                </a:cubicBezTo>
                <a:cubicBezTo>
                  <a:pt x="455" y="1236"/>
                  <a:pt x="455" y="1235"/>
                  <a:pt x="455" y="1235"/>
                </a:cubicBezTo>
                <a:cubicBezTo>
                  <a:pt x="455" y="1231"/>
                  <a:pt x="455" y="1231"/>
                  <a:pt x="455" y="1231"/>
                </a:cubicBezTo>
                <a:cubicBezTo>
                  <a:pt x="463" y="1230"/>
                  <a:pt x="475" y="1230"/>
                  <a:pt x="485" y="1229"/>
                </a:cubicBezTo>
                <a:cubicBezTo>
                  <a:pt x="485" y="1232"/>
                  <a:pt x="485" y="1235"/>
                  <a:pt x="485" y="1237"/>
                </a:cubicBezTo>
                <a:cubicBezTo>
                  <a:pt x="482" y="1241"/>
                  <a:pt x="481" y="1248"/>
                  <a:pt x="481" y="1256"/>
                </a:cubicBezTo>
                <a:cubicBezTo>
                  <a:pt x="481" y="1270"/>
                  <a:pt x="485" y="1282"/>
                  <a:pt x="491" y="1283"/>
                </a:cubicBezTo>
                <a:cubicBezTo>
                  <a:pt x="492" y="1283"/>
                  <a:pt x="492" y="1283"/>
                  <a:pt x="492" y="1283"/>
                </a:cubicBezTo>
                <a:cubicBezTo>
                  <a:pt x="523" y="1279"/>
                  <a:pt x="523" y="1279"/>
                  <a:pt x="523" y="1279"/>
                </a:cubicBezTo>
                <a:cubicBezTo>
                  <a:pt x="523" y="1279"/>
                  <a:pt x="523" y="1279"/>
                  <a:pt x="523" y="1279"/>
                </a:cubicBezTo>
                <a:cubicBezTo>
                  <a:pt x="531" y="1278"/>
                  <a:pt x="534" y="1269"/>
                  <a:pt x="534" y="1256"/>
                </a:cubicBezTo>
                <a:cubicBezTo>
                  <a:pt x="534" y="1245"/>
                  <a:pt x="531" y="1234"/>
                  <a:pt x="527" y="1231"/>
                </a:cubicBezTo>
                <a:cubicBezTo>
                  <a:pt x="531" y="1231"/>
                  <a:pt x="537" y="1232"/>
                  <a:pt x="541" y="1232"/>
                </a:cubicBezTo>
                <a:cubicBezTo>
                  <a:pt x="562" y="1235"/>
                  <a:pt x="582" y="1241"/>
                  <a:pt x="596" y="1250"/>
                </a:cubicBezTo>
                <a:cubicBezTo>
                  <a:pt x="608" y="1259"/>
                  <a:pt x="617" y="1271"/>
                  <a:pt x="619" y="1288"/>
                </a:cubicBezTo>
                <a:cubicBezTo>
                  <a:pt x="619" y="1288"/>
                  <a:pt x="619" y="1288"/>
                  <a:pt x="619" y="1288"/>
                </a:cubicBezTo>
                <a:cubicBezTo>
                  <a:pt x="616" y="1292"/>
                  <a:pt x="615" y="1296"/>
                  <a:pt x="615" y="1302"/>
                </a:cubicBezTo>
                <a:cubicBezTo>
                  <a:pt x="615" y="1313"/>
                  <a:pt x="623" y="1324"/>
                  <a:pt x="631" y="1327"/>
                </a:cubicBezTo>
                <a:cubicBezTo>
                  <a:pt x="631" y="1327"/>
                  <a:pt x="631" y="1327"/>
                  <a:pt x="631" y="1327"/>
                </a:cubicBezTo>
                <a:cubicBezTo>
                  <a:pt x="632" y="1327"/>
                  <a:pt x="632" y="1327"/>
                  <a:pt x="632" y="1327"/>
                </a:cubicBezTo>
                <a:cubicBezTo>
                  <a:pt x="633" y="1328"/>
                  <a:pt x="632" y="1328"/>
                  <a:pt x="633" y="1328"/>
                </a:cubicBezTo>
                <a:cubicBezTo>
                  <a:pt x="651" y="1333"/>
                  <a:pt x="651" y="1333"/>
                  <a:pt x="651" y="1333"/>
                </a:cubicBezTo>
                <a:cubicBezTo>
                  <a:pt x="651" y="1333"/>
                  <a:pt x="651" y="1333"/>
                  <a:pt x="651" y="1333"/>
                </a:cubicBezTo>
                <a:cubicBezTo>
                  <a:pt x="655" y="1334"/>
                  <a:pt x="656" y="1334"/>
                  <a:pt x="658" y="1334"/>
                </a:cubicBezTo>
                <a:cubicBezTo>
                  <a:pt x="669" y="1336"/>
                  <a:pt x="678" y="1325"/>
                  <a:pt x="678" y="1312"/>
                </a:cubicBezTo>
                <a:cubicBezTo>
                  <a:pt x="678" y="1300"/>
                  <a:pt x="671" y="1289"/>
                  <a:pt x="659" y="1286"/>
                </a:cubicBezTo>
                <a:cubicBezTo>
                  <a:pt x="659" y="1286"/>
                  <a:pt x="659" y="1286"/>
                  <a:pt x="659" y="1286"/>
                </a:cubicBezTo>
                <a:cubicBezTo>
                  <a:pt x="645" y="1282"/>
                  <a:pt x="645" y="1282"/>
                  <a:pt x="645" y="1282"/>
                </a:cubicBezTo>
                <a:cubicBezTo>
                  <a:pt x="642" y="1257"/>
                  <a:pt x="630" y="1239"/>
                  <a:pt x="611" y="1227"/>
                </a:cubicBezTo>
                <a:cubicBezTo>
                  <a:pt x="593" y="1214"/>
                  <a:pt x="570" y="1207"/>
                  <a:pt x="545" y="1204"/>
                </a:cubicBezTo>
                <a:cubicBezTo>
                  <a:pt x="535" y="1202"/>
                  <a:pt x="524" y="1201"/>
                  <a:pt x="513" y="1201"/>
                </a:cubicBezTo>
                <a:cubicBezTo>
                  <a:pt x="513" y="1197"/>
                  <a:pt x="513" y="1195"/>
                  <a:pt x="513" y="1194"/>
                </a:cubicBezTo>
                <a:cubicBezTo>
                  <a:pt x="513" y="1193"/>
                  <a:pt x="513" y="1193"/>
                  <a:pt x="513" y="1193"/>
                </a:cubicBezTo>
                <a:cubicBezTo>
                  <a:pt x="511" y="1187"/>
                  <a:pt x="509" y="1181"/>
                  <a:pt x="506" y="1177"/>
                </a:cubicBezTo>
                <a:cubicBezTo>
                  <a:pt x="499" y="1168"/>
                  <a:pt x="489" y="1165"/>
                  <a:pt x="478" y="1167"/>
                </a:cubicBezTo>
                <a:cubicBezTo>
                  <a:pt x="471" y="1168"/>
                  <a:pt x="463" y="1171"/>
                  <a:pt x="455" y="1175"/>
                </a:cubicBezTo>
                <a:cubicBezTo>
                  <a:pt x="455" y="1018"/>
                  <a:pt x="455" y="1018"/>
                  <a:pt x="455" y="1018"/>
                </a:cubicBezTo>
                <a:cubicBezTo>
                  <a:pt x="545" y="1018"/>
                  <a:pt x="623" y="1004"/>
                  <a:pt x="664" y="984"/>
                </a:cubicBezTo>
                <a:cubicBezTo>
                  <a:pt x="681" y="990"/>
                  <a:pt x="687" y="988"/>
                  <a:pt x="700" y="988"/>
                </a:cubicBezTo>
                <a:cubicBezTo>
                  <a:pt x="715" y="988"/>
                  <a:pt x="706" y="1005"/>
                  <a:pt x="703" y="1027"/>
                </a:cubicBezTo>
                <a:cubicBezTo>
                  <a:pt x="700" y="1048"/>
                  <a:pt x="701" y="1112"/>
                  <a:pt x="704" y="1138"/>
                </a:cubicBezTo>
                <a:cubicBezTo>
                  <a:pt x="707" y="1164"/>
                  <a:pt x="704" y="1287"/>
                  <a:pt x="705" y="1303"/>
                </a:cubicBezTo>
                <a:cubicBezTo>
                  <a:pt x="706" y="1320"/>
                  <a:pt x="689" y="1362"/>
                  <a:pt x="685" y="1376"/>
                </a:cubicBezTo>
                <a:cubicBezTo>
                  <a:pt x="681" y="1389"/>
                  <a:pt x="684" y="1414"/>
                  <a:pt x="691" y="1418"/>
                </a:cubicBezTo>
                <a:cubicBezTo>
                  <a:pt x="699" y="1422"/>
                  <a:pt x="758" y="1427"/>
                  <a:pt x="765" y="1418"/>
                </a:cubicBezTo>
                <a:cubicBezTo>
                  <a:pt x="772" y="1410"/>
                  <a:pt x="790" y="1406"/>
                  <a:pt x="801" y="1410"/>
                </a:cubicBezTo>
                <a:cubicBezTo>
                  <a:pt x="813" y="1415"/>
                  <a:pt x="835" y="1422"/>
                  <a:pt x="884" y="1420"/>
                </a:cubicBezTo>
                <a:cubicBezTo>
                  <a:pt x="934" y="1418"/>
                  <a:pt x="956" y="1402"/>
                  <a:pt x="956" y="1390"/>
                </a:cubicBezTo>
                <a:cubicBezTo>
                  <a:pt x="956" y="1379"/>
                  <a:pt x="926" y="1379"/>
                  <a:pt x="907" y="1379"/>
                </a:cubicBezTo>
                <a:cubicBezTo>
                  <a:pt x="905" y="1379"/>
                  <a:pt x="904" y="1379"/>
                  <a:pt x="903" y="1379"/>
                </a:cubicBezTo>
                <a:cubicBezTo>
                  <a:pt x="903" y="1145"/>
                  <a:pt x="903" y="1145"/>
                  <a:pt x="903" y="1145"/>
                </a:cubicBezTo>
                <a:cubicBezTo>
                  <a:pt x="918" y="1144"/>
                  <a:pt x="934" y="1140"/>
                  <a:pt x="947" y="1134"/>
                </a:cubicBezTo>
                <a:cubicBezTo>
                  <a:pt x="969" y="1122"/>
                  <a:pt x="981" y="1138"/>
                  <a:pt x="1005" y="1139"/>
                </a:cubicBezTo>
                <a:cubicBezTo>
                  <a:pt x="1029" y="1141"/>
                  <a:pt x="1104" y="1103"/>
                  <a:pt x="1119" y="1090"/>
                </a:cubicBezTo>
                <a:cubicBezTo>
                  <a:pt x="1133" y="1078"/>
                  <a:pt x="1122" y="1057"/>
                  <a:pt x="1112" y="1058"/>
                </a:cubicBezTo>
                <a:cubicBezTo>
                  <a:pt x="1102" y="1058"/>
                  <a:pt x="1058" y="1058"/>
                  <a:pt x="1016" y="1049"/>
                </a:cubicBezTo>
                <a:cubicBezTo>
                  <a:pt x="973" y="1039"/>
                  <a:pt x="954" y="1026"/>
                  <a:pt x="962" y="1020"/>
                </a:cubicBezTo>
                <a:cubicBezTo>
                  <a:pt x="969" y="1014"/>
                  <a:pt x="964" y="1002"/>
                  <a:pt x="951" y="984"/>
                </a:cubicBezTo>
                <a:cubicBezTo>
                  <a:pt x="937" y="967"/>
                  <a:pt x="935" y="948"/>
                  <a:pt x="906" y="903"/>
                </a:cubicBezTo>
                <a:cubicBezTo>
                  <a:pt x="905" y="902"/>
                  <a:pt x="904" y="901"/>
                  <a:pt x="903" y="899"/>
                </a:cubicBezTo>
                <a:cubicBezTo>
                  <a:pt x="903" y="747"/>
                  <a:pt x="903" y="747"/>
                  <a:pt x="903" y="747"/>
                </a:cubicBezTo>
                <a:cubicBezTo>
                  <a:pt x="1126" y="747"/>
                  <a:pt x="1126" y="747"/>
                  <a:pt x="1126" y="747"/>
                </a:cubicBezTo>
                <a:cubicBezTo>
                  <a:pt x="1125" y="780"/>
                  <a:pt x="1135" y="806"/>
                  <a:pt x="1154" y="828"/>
                </a:cubicBezTo>
                <a:cubicBezTo>
                  <a:pt x="1130" y="838"/>
                  <a:pt x="1115" y="850"/>
                  <a:pt x="1115" y="862"/>
                </a:cubicBezTo>
                <a:cubicBezTo>
                  <a:pt x="1115" y="895"/>
                  <a:pt x="1207" y="921"/>
                  <a:pt x="1327" y="924"/>
                </a:cubicBezTo>
                <a:cubicBezTo>
                  <a:pt x="1327" y="983"/>
                  <a:pt x="1327" y="983"/>
                  <a:pt x="1327" y="983"/>
                </a:cubicBezTo>
                <a:cubicBezTo>
                  <a:pt x="1311" y="1003"/>
                  <a:pt x="1301" y="1033"/>
                  <a:pt x="1285" y="1049"/>
                </a:cubicBezTo>
                <a:cubicBezTo>
                  <a:pt x="1270" y="1065"/>
                  <a:pt x="1254" y="1054"/>
                  <a:pt x="1250" y="1080"/>
                </a:cubicBezTo>
                <a:cubicBezTo>
                  <a:pt x="1246" y="1106"/>
                  <a:pt x="1252" y="1131"/>
                  <a:pt x="1234" y="1155"/>
                </a:cubicBezTo>
                <a:cubicBezTo>
                  <a:pt x="1217" y="1179"/>
                  <a:pt x="1207" y="1192"/>
                  <a:pt x="1209" y="1224"/>
                </a:cubicBezTo>
                <a:cubicBezTo>
                  <a:pt x="1207" y="1226"/>
                  <a:pt x="1206" y="1228"/>
                  <a:pt x="1204" y="1230"/>
                </a:cubicBezTo>
                <a:cubicBezTo>
                  <a:pt x="1202" y="1235"/>
                  <a:pt x="1201" y="1239"/>
                  <a:pt x="1199" y="1243"/>
                </a:cubicBezTo>
                <a:cubicBezTo>
                  <a:pt x="1198" y="1246"/>
                  <a:pt x="1197" y="1254"/>
                  <a:pt x="1196" y="1263"/>
                </a:cubicBezTo>
                <a:cubicBezTo>
                  <a:pt x="1194" y="1265"/>
                  <a:pt x="1192" y="1267"/>
                  <a:pt x="1190" y="1269"/>
                </a:cubicBezTo>
                <a:cubicBezTo>
                  <a:pt x="1154" y="1298"/>
                  <a:pt x="1153" y="1323"/>
                  <a:pt x="1152" y="1355"/>
                </a:cubicBezTo>
                <a:cubicBezTo>
                  <a:pt x="1152" y="1355"/>
                  <a:pt x="1152" y="1355"/>
                  <a:pt x="1152" y="1355"/>
                </a:cubicBezTo>
                <a:cubicBezTo>
                  <a:pt x="1152" y="1359"/>
                  <a:pt x="1152" y="1360"/>
                  <a:pt x="1152" y="1365"/>
                </a:cubicBezTo>
                <a:cubicBezTo>
                  <a:pt x="1158" y="1365"/>
                  <a:pt x="1158" y="1365"/>
                  <a:pt x="1158" y="1365"/>
                </a:cubicBezTo>
                <a:cubicBezTo>
                  <a:pt x="1159" y="1369"/>
                  <a:pt x="1161" y="1372"/>
                  <a:pt x="1165" y="1375"/>
                </a:cubicBezTo>
                <a:cubicBezTo>
                  <a:pt x="1165" y="1375"/>
                  <a:pt x="1165" y="1375"/>
                  <a:pt x="1165" y="1375"/>
                </a:cubicBezTo>
                <a:cubicBezTo>
                  <a:pt x="1165" y="1375"/>
                  <a:pt x="1165" y="1375"/>
                  <a:pt x="1165" y="1375"/>
                </a:cubicBezTo>
                <a:cubicBezTo>
                  <a:pt x="1167" y="1375"/>
                  <a:pt x="1170" y="1379"/>
                  <a:pt x="1174" y="1379"/>
                </a:cubicBezTo>
                <a:cubicBezTo>
                  <a:pt x="1192" y="1389"/>
                  <a:pt x="1192" y="1389"/>
                  <a:pt x="1192" y="1389"/>
                </a:cubicBezTo>
                <a:cubicBezTo>
                  <a:pt x="1192" y="1389"/>
                  <a:pt x="1192" y="1389"/>
                  <a:pt x="1192" y="1389"/>
                </a:cubicBezTo>
                <a:cubicBezTo>
                  <a:pt x="1195" y="1391"/>
                  <a:pt x="1198" y="1391"/>
                  <a:pt x="1202" y="1391"/>
                </a:cubicBezTo>
                <a:cubicBezTo>
                  <a:pt x="1214" y="1391"/>
                  <a:pt x="1224" y="1381"/>
                  <a:pt x="1224" y="1368"/>
                </a:cubicBezTo>
                <a:cubicBezTo>
                  <a:pt x="1224" y="1360"/>
                  <a:pt x="1220" y="1353"/>
                  <a:pt x="1214" y="1349"/>
                </a:cubicBezTo>
                <a:cubicBezTo>
                  <a:pt x="1214" y="1349"/>
                  <a:pt x="1214" y="1349"/>
                  <a:pt x="1214" y="1349"/>
                </a:cubicBezTo>
                <a:cubicBezTo>
                  <a:pt x="1214" y="1348"/>
                  <a:pt x="1214" y="1348"/>
                  <a:pt x="1214" y="1348"/>
                </a:cubicBezTo>
                <a:cubicBezTo>
                  <a:pt x="1212" y="1347"/>
                  <a:pt x="1211" y="1346"/>
                  <a:pt x="1209" y="1346"/>
                </a:cubicBezTo>
                <a:cubicBezTo>
                  <a:pt x="1188" y="1335"/>
                  <a:pt x="1188" y="1335"/>
                  <a:pt x="1188" y="1335"/>
                </a:cubicBezTo>
                <a:cubicBezTo>
                  <a:pt x="1188" y="1335"/>
                  <a:pt x="1188" y="1335"/>
                  <a:pt x="1188" y="1335"/>
                </a:cubicBezTo>
                <a:cubicBezTo>
                  <a:pt x="1186" y="1334"/>
                  <a:pt x="1184" y="1334"/>
                  <a:pt x="1181" y="1333"/>
                </a:cubicBezTo>
                <a:cubicBezTo>
                  <a:pt x="1183" y="1322"/>
                  <a:pt x="1187" y="1311"/>
                  <a:pt x="1197" y="1300"/>
                </a:cubicBezTo>
                <a:cubicBezTo>
                  <a:pt x="1198" y="1309"/>
                  <a:pt x="1202" y="1316"/>
                  <a:pt x="1206" y="1317"/>
                </a:cubicBezTo>
                <a:cubicBezTo>
                  <a:pt x="1207" y="1317"/>
                  <a:pt x="1208" y="1317"/>
                  <a:pt x="1209" y="1317"/>
                </a:cubicBezTo>
                <a:cubicBezTo>
                  <a:pt x="1239" y="1314"/>
                  <a:pt x="1239" y="1314"/>
                  <a:pt x="1239" y="1314"/>
                </a:cubicBezTo>
                <a:cubicBezTo>
                  <a:pt x="1239" y="1313"/>
                  <a:pt x="1239" y="1313"/>
                  <a:pt x="1239" y="1313"/>
                </a:cubicBezTo>
                <a:cubicBezTo>
                  <a:pt x="1243" y="1313"/>
                  <a:pt x="1248" y="1304"/>
                  <a:pt x="1248" y="1292"/>
                </a:cubicBezTo>
                <a:cubicBezTo>
                  <a:pt x="1248" y="1282"/>
                  <a:pt x="1246" y="1274"/>
                  <a:pt x="1242" y="1269"/>
                </a:cubicBezTo>
                <a:cubicBezTo>
                  <a:pt x="1250" y="1266"/>
                  <a:pt x="1259" y="1263"/>
                  <a:pt x="1268" y="1261"/>
                </a:cubicBezTo>
                <a:cubicBezTo>
                  <a:pt x="1285" y="1256"/>
                  <a:pt x="1303" y="1253"/>
                  <a:pt x="1327" y="1250"/>
                </a:cubicBezTo>
                <a:cubicBezTo>
                  <a:pt x="1327" y="1252"/>
                  <a:pt x="1327" y="1252"/>
                  <a:pt x="1327" y="1252"/>
                </a:cubicBezTo>
                <a:cubicBezTo>
                  <a:pt x="1327" y="1261"/>
                  <a:pt x="1336" y="1271"/>
                  <a:pt x="1346" y="1271"/>
                </a:cubicBezTo>
                <a:cubicBezTo>
                  <a:pt x="1349" y="1271"/>
                  <a:pt x="1351" y="1269"/>
                  <a:pt x="1354" y="1268"/>
                </a:cubicBezTo>
                <a:cubicBezTo>
                  <a:pt x="1387" y="1303"/>
                  <a:pt x="1385" y="1335"/>
                  <a:pt x="1384" y="1355"/>
                </a:cubicBezTo>
                <a:cubicBezTo>
                  <a:pt x="1383" y="1357"/>
                  <a:pt x="1383" y="1360"/>
                  <a:pt x="1383" y="1362"/>
                </a:cubicBezTo>
                <a:cubicBezTo>
                  <a:pt x="1383" y="1362"/>
                  <a:pt x="1383" y="1362"/>
                  <a:pt x="1382" y="1362"/>
                </a:cubicBezTo>
                <a:cubicBezTo>
                  <a:pt x="1382" y="1362"/>
                  <a:pt x="1382" y="1362"/>
                  <a:pt x="1382" y="1362"/>
                </a:cubicBezTo>
                <a:cubicBezTo>
                  <a:pt x="1381" y="1363"/>
                  <a:pt x="1381" y="1363"/>
                  <a:pt x="1381" y="1363"/>
                </a:cubicBezTo>
                <a:cubicBezTo>
                  <a:pt x="1381" y="1363"/>
                  <a:pt x="1381" y="1363"/>
                  <a:pt x="1381" y="1363"/>
                </a:cubicBezTo>
                <a:cubicBezTo>
                  <a:pt x="1358" y="1377"/>
                  <a:pt x="1358" y="1377"/>
                  <a:pt x="1358" y="1377"/>
                </a:cubicBezTo>
                <a:cubicBezTo>
                  <a:pt x="1356" y="1378"/>
                  <a:pt x="1354" y="1379"/>
                  <a:pt x="1353" y="1381"/>
                </a:cubicBezTo>
                <a:cubicBezTo>
                  <a:pt x="1353" y="1381"/>
                  <a:pt x="1353" y="1381"/>
                  <a:pt x="1353" y="1381"/>
                </a:cubicBezTo>
                <a:cubicBezTo>
                  <a:pt x="1353" y="1381"/>
                  <a:pt x="1353" y="1381"/>
                  <a:pt x="1353" y="1381"/>
                </a:cubicBezTo>
                <a:cubicBezTo>
                  <a:pt x="1348" y="1385"/>
                  <a:pt x="1346" y="1391"/>
                  <a:pt x="1346" y="1398"/>
                </a:cubicBezTo>
                <a:cubicBezTo>
                  <a:pt x="1346" y="1411"/>
                  <a:pt x="1355" y="1422"/>
                  <a:pt x="1366" y="1423"/>
                </a:cubicBezTo>
                <a:cubicBezTo>
                  <a:pt x="1371" y="1423"/>
                  <a:pt x="1375" y="1422"/>
                  <a:pt x="1379" y="1419"/>
                </a:cubicBezTo>
                <a:cubicBezTo>
                  <a:pt x="1379" y="1419"/>
                  <a:pt x="1379" y="1419"/>
                  <a:pt x="1379" y="1419"/>
                </a:cubicBezTo>
                <a:cubicBezTo>
                  <a:pt x="1400" y="1406"/>
                  <a:pt x="1400" y="1406"/>
                  <a:pt x="1400" y="1406"/>
                </a:cubicBezTo>
                <a:cubicBezTo>
                  <a:pt x="1408" y="1403"/>
                  <a:pt x="1413" y="1396"/>
                  <a:pt x="1413" y="1386"/>
                </a:cubicBezTo>
                <a:cubicBezTo>
                  <a:pt x="1413" y="1378"/>
                  <a:pt x="1410" y="1371"/>
                  <a:pt x="1405" y="1367"/>
                </a:cubicBezTo>
                <a:cubicBezTo>
                  <a:pt x="1411" y="1367"/>
                  <a:pt x="1411" y="1367"/>
                  <a:pt x="1411" y="1367"/>
                </a:cubicBezTo>
                <a:cubicBezTo>
                  <a:pt x="1411" y="1363"/>
                  <a:pt x="1411" y="1360"/>
                  <a:pt x="1411" y="1357"/>
                </a:cubicBezTo>
                <a:cubicBezTo>
                  <a:pt x="1413" y="1332"/>
                  <a:pt x="1416" y="1290"/>
                  <a:pt x="1371" y="1245"/>
                </a:cubicBezTo>
                <a:cubicBezTo>
                  <a:pt x="1381" y="1244"/>
                  <a:pt x="1392" y="1244"/>
                  <a:pt x="1402" y="1243"/>
                </a:cubicBezTo>
                <a:cubicBezTo>
                  <a:pt x="1403" y="1246"/>
                  <a:pt x="1403" y="1249"/>
                  <a:pt x="1403" y="1251"/>
                </a:cubicBezTo>
                <a:cubicBezTo>
                  <a:pt x="1400" y="1255"/>
                  <a:pt x="1399" y="1261"/>
                  <a:pt x="1399" y="1268"/>
                </a:cubicBezTo>
                <a:cubicBezTo>
                  <a:pt x="1399" y="1281"/>
                  <a:pt x="1403" y="1293"/>
                  <a:pt x="1409" y="1294"/>
                </a:cubicBezTo>
                <a:cubicBezTo>
                  <a:pt x="1410" y="1294"/>
                  <a:pt x="1409" y="1294"/>
                  <a:pt x="1410" y="1293"/>
                </a:cubicBezTo>
                <a:cubicBezTo>
                  <a:pt x="1439" y="1290"/>
                  <a:pt x="1439" y="1290"/>
                  <a:pt x="1439" y="1290"/>
                </a:cubicBezTo>
                <a:cubicBezTo>
                  <a:pt x="1439" y="1290"/>
                  <a:pt x="1439" y="1290"/>
                  <a:pt x="1439" y="1290"/>
                </a:cubicBezTo>
                <a:cubicBezTo>
                  <a:pt x="1447" y="1289"/>
                  <a:pt x="1449" y="1280"/>
                  <a:pt x="1449" y="1268"/>
                </a:cubicBezTo>
                <a:cubicBezTo>
                  <a:pt x="1449" y="1257"/>
                  <a:pt x="1447" y="1248"/>
                  <a:pt x="1443" y="1244"/>
                </a:cubicBezTo>
                <a:cubicBezTo>
                  <a:pt x="1447" y="1245"/>
                  <a:pt x="1452" y="1245"/>
                  <a:pt x="1456" y="1246"/>
                </a:cubicBezTo>
                <a:cubicBezTo>
                  <a:pt x="1476" y="1249"/>
                  <a:pt x="1494" y="1254"/>
                  <a:pt x="1508" y="1263"/>
                </a:cubicBezTo>
                <a:cubicBezTo>
                  <a:pt x="1520" y="1271"/>
                  <a:pt x="1528" y="1282"/>
                  <a:pt x="1529" y="1298"/>
                </a:cubicBezTo>
                <a:cubicBezTo>
                  <a:pt x="1529" y="1298"/>
                  <a:pt x="1529" y="1299"/>
                  <a:pt x="1529" y="1299"/>
                </a:cubicBezTo>
                <a:cubicBezTo>
                  <a:pt x="1527" y="1302"/>
                  <a:pt x="1527" y="1307"/>
                  <a:pt x="1527" y="1311"/>
                </a:cubicBezTo>
                <a:cubicBezTo>
                  <a:pt x="1527" y="1322"/>
                  <a:pt x="1531" y="1332"/>
                  <a:pt x="1543" y="1336"/>
                </a:cubicBezTo>
                <a:cubicBezTo>
                  <a:pt x="1543" y="1336"/>
                  <a:pt x="1543" y="1336"/>
                  <a:pt x="1543" y="1336"/>
                </a:cubicBezTo>
                <a:cubicBezTo>
                  <a:pt x="1543" y="1336"/>
                  <a:pt x="1543" y="1336"/>
                  <a:pt x="1543" y="1336"/>
                </a:cubicBezTo>
                <a:cubicBezTo>
                  <a:pt x="1544" y="1336"/>
                  <a:pt x="1544" y="1336"/>
                  <a:pt x="1545" y="1336"/>
                </a:cubicBezTo>
                <a:cubicBezTo>
                  <a:pt x="1564" y="1341"/>
                  <a:pt x="1564" y="1341"/>
                  <a:pt x="1564" y="1341"/>
                </a:cubicBezTo>
                <a:cubicBezTo>
                  <a:pt x="1563" y="1341"/>
                  <a:pt x="1563" y="1341"/>
                  <a:pt x="1563" y="1341"/>
                </a:cubicBezTo>
                <a:cubicBezTo>
                  <a:pt x="1565" y="1342"/>
                  <a:pt x="1566" y="1342"/>
                  <a:pt x="1568" y="1342"/>
                </a:cubicBezTo>
                <a:cubicBezTo>
                  <a:pt x="1579" y="1344"/>
                  <a:pt x="1588" y="1334"/>
                  <a:pt x="1588" y="1321"/>
                </a:cubicBezTo>
                <a:cubicBezTo>
                  <a:pt x="1588" y="1309"/>
                  <a:pt x="1579" y="1299"/>
                  <a:pt x="1571" y="1296"/>
                </a:cubicBezTo>
                <a:cubicBezTo>
                  <a:pt x="1571" y="1296"/>
                  <a:pt x="1571" y="1296"/>
                  <a:pt x="1571" y="1296"/>
                </a:cubicBezTo>
                <a:cubicBezTo>
                  <a:pt x="1556" y="1292"/>
                  <a:pt x="1556" y="1292"/>
                  <a:pt x="1556" y="1292"/>
                </a:cubicBezTo>
                <a:cubicBezTo>
                  <a:pt x="1553" y="1269"/>
                  <a:pt x="1541" y="1252"/>
                  <a:pt x="1523" y="1240"/>
                </a:cubicBezTo>
                <a:cubicBezTo>
                  <a:pt x="1506" y="1228"/>
                  <a:pt x="1484" y="1222"/>
                  <a:pt x="1461" y="1218"/>
                </a:cubicBezTo>
                <a:cubicBezTo>
                  <a:pt x="1450" y="1217"/>
                  <a:pt x="1440" y="1216"/>
                  <a:pt x="1430" y="1216"/>
                </a:cubicBezTo>
                <a:cubicBezTo>
                  <a:pt x="1430" y="1212"/>
                  <a:pt x="1429" y="1210"/>
                  <a:pt x="1429" y="1209"/>
                </a:cubicBezTo>
                <a:cubicBezTo>
                  <a:pt x="1428" y="1202"/>
                  <a:pt x="1426" y="1197"/>
                  <a:pt x="1423" y="1193"/>
                </a:cubicBezTo>
                <a:cubicBezTo>
                  <a:pt x="1416" y="1184"/>
                  <a:pt x="1407" y="1182"/>
                  <a:pt x="1397" y="1183"/>
                </a:cubicBezTo>
                <a:cubicBezTo>
                  <a:pt x="1389" y="1184"/>
                  <a:pt x="1379" y="1188"/>
                  <a:pt x="1371" y="1192"/>
                </a:cubicBezTo>
                <a:cubicBezTo>
                  <a:pt x="1368" y="1194"/>
                  <a:pt x="1363" y="1196"/>
                  <a:pt x="1359" y="1199"/>
                </a:cubicBezTo>
                <a:cubicBezTo>
                  <a:pt x="1359" y="1063"/>
                  <a:pt x="1359" y="1063"/>
                  <a:pt x="1359" y="1063"/>
                </a:cubicBezTo>
                <a:cubicBezTo>
                  <a:pt x="1360" y="1062"/>
                  <a:pt x="1360" y="1062"/>
                  <a:pt x="1361" y="1061"/>
                </a:cubicBezTo>
                <a:cubicBezTo>
                  <a:pt x="1401" y="1024"/>
                  <a:pt x="1477" y="995"/>
                  <a:pt x="1477" y="995"/>
                </a:cubicBezTo>
                <a:cubicBezTo>
                  <a:pt x="1477" y="995"/>
                  <a:pt x="1485" y="993"/>
                  <a:pt x="1517" y="1017"/>
                </a:cubicBezTo>
                <a:cubicBezTo>
                  <a:pt x="1548" y="1040"/>
                  <a:pt x="1637" y="1120"/>
                  <a:pt x="1656" y="1142"/>
                </a:cubicBezTo>
                <a:cubicBezTo>
                  <a:pt x="1675" y="1163"/>
                  <a:pt x="1693" y="1191"/>
                  <a:pt x="1710" y="1222"/>
                </a:cubicBezTo>
                <a:cubicBezTo>
                  <a:pt x="1728" y="1254"/>
                  <a:pt x="1742" y="1277"/>
                  <a:pt x="1760" y="1268"/>
                </a:cubicBezTo>
                <a:cubicBezTo>
                  <a:pt x="1778" y="1258"/>
                  <a:pt x="1795" y="1228"/>
                  <a:pt x="1799" y="1210"/>
                </a:cubicBezTo>
                <a:cubicBezTo>
                  <a:pt x="1803" y="1192"/>
                  <a:pt x="1762" y="1159"/>
                  <a:pt x="1740" y="1141"/>
                </a:cubicBezTo>
                <a:cubicBezTo>
                  <a:pt x="1718" y="1123"/>
                  <a:pt x="1691" y="1102"/>
                  <a:pt x="1669" y="1070"/>
                </a:cubicBezTo>
                <a:cubicBezTo>
                  <a:pt x="1648" y="1038"/>
                  <a:pt x="1626" y="1005"/>
                  <a:pt x="1594" y="959"/>
                </a:cubicBezTo>
                <a:cubicBezTo>
                  <a:pt x="1578" y="937"/>
                  <a:pt x="1560" y="911"/>
                  <a:pt x="1545" y="889"/>
                </a:cubicBezTo>
                <a:cubicBezTo>
                  <a:pt x="1560" y="881"/>
                  <a:pt x="1568" y="872"/>
                  <a:pt x="1568" y="862"/>
                </a:cubicBezTo>
                <a:cubicBezTo>
                  <a:pt x="1568" y="847"/>
                  <a:pt x="1547" y="834"/>
                  <a:pt x="1515" y="823"/>
                </a:cubicBezTo>
                <a:cubicBezTo>
                  <a:pt x="1515" y="823"/>
                  <a:pt x="1515" y="823"/>
                  <a:pt x="1515" y="823"/>
                </a:cubicBezTo>
                <a:cubicBezTo>
                  <a:pt x="1515" y="823"/>
                  <a:pt x="1511" y="795"/>
                  <a:pt x="1511" y="768"/>
                </a:cubicBezTo>
                <a:cubicBezTo>
                  <a:pt x="1511" y="762"/>
                  <a:pt x="1510" y="755"/>
                  <a:pt x="1509" y="747"/>
                </a:cubicBezTo>
                <a:cubicBezTo>
                  <a:pt x="1831" y="747"/>
                  <a:pt x="1831" y="747"/>
                  <a:pt x="1831" y="747"/>
                </a:cubicBezTo>
                <a:cubicBezTo>
                  <a:pt x="1827" y="760"/>
                  <a:pt x="1824" y="776"/>
                  <a:pt x="1822" y="796"/>
                </a:cubicBezTo>
                <a:cubicBezTo>
                  <a:pt x="1818" y="835"/>
                  <a:pt x="1847" y="970"/>
                  <a:pt x="1858" y="1029"/>
                </a:cubicBezTo>
                <a:cubicBezTo>
                  <a:pt x="1870" y="1089"/>
                  <a:pt x="1889" y="1172"/>
                  <a:pt x="1889" y="1172"/>
                </a:cubicBezTo>
                <a:cubicBezTo>
                  <a:pt x="1946" y="1170"/>
                  <a:pt x="1946" y="1170"/>
                  <a:pt x="1946" y="1170"/>
                </a:cubicBezTo>
                <a:cubicBezTo>
                  <a:pt x="1946" y="1170"/>
                  <a:pt x="1953" y="1189"/>
                  <a:pt x="1951" y="1213"/>
                </a:cubicBezTo>
                <a:cubicBezTo>
                  <a:pt x="1948" y="1236"/>
                  <a:pt x="1929" y="1248"/>
                  <a:pt x="1908" y="1283"/>
                </a:cubicBezTo>
                <a:cubicBezTo>
                  <a:pt x="1890" y="1313"/>
                  <a:pt x="1896" y="1334"/>
                  <a:pt x="1921" y="1337"/>
                </a:cubicBezTo>
                <a:cubicBezTo>
                  <a:pt x="1910" y="1357"/>
                  <a:pt x="1909" y="1377"/>
                  <a:pt x="1908" y="1399"/>
                </a:cubicBezTo>
                <a:cubicBezTo>
                  <a:pt x="1908" y="1403"/>
                  <a:pt x="1908" y="1406"/>
                  <a:pt x="1908" y="1411"/>
                </a:cubicBezTo>
                <a:cubicBezTo>
                  <a:pt x="1913" y="1411"/>
                  <a:pt x="1913" y="1411"/>
                  <a:pt x="1913" y="1411"/>
                </a:cubicBezTo>
                <a:cubicBezTo>
                  <a:pt x="1915" y="1416"/>
                  <a:pt x="1917" y="1420"/>
                  <a:pt x="1921" y="1423"/>
                </a:cubicBezTo>
                <a:cubicBezTo>
                  <a:pt x="1921" y="1423"/>
                  <a:pt x="1921" y="1423"/>
                  <a:pt x="1921" y="1423"/>
                </a:cubicBezTo>
                <a:cubicBezTo>
                  <a:pt x="1921" y="1423"/>
                  <a:pt x="1921" y="1423"/>
                  <a:pt x="1921" y="1423"/>
                </a:cubicBezTo>
                <a:cubicBezTo>
                  <a:pt x="1924" y="1426"/>
                  <a:pt x="1927" y="1427"/>
                  <a:pt x="1931" y="1428"/>
                </a:cubicBezTo>
                <a:cubicBezTo>
                  <a:pt x="1952" y="1439"/>
                  <a:pt x="1952" y="1439"/>
                  <a:pt x="1952" y="1439"/>
                </a:cubicBezTo>
                <a:cubicBezTo>
                  <a:pt x="1952" y="1439"/>
                  <a:pt x="1952" y="1439"/>
                  <a:pt x="1952" y="1439"/>
                </a:cubicBezTo>
                <a:cubicBezTo>
                  <a:pt x="1955" y="1441"/>
                  <a:pt x="1959" y="1442"/>
                  <a:pt x="1963" y="1442"/>
                </a:cubicBezTo>
                <a:cubicBezTo>
                  <a:pt x="1977" y="1442"/>
                  <a:pt x="1988" y="1430"/>
                  <a:pt x="1988" y="1416"/>
                </a:cubicBezTo>
                <a:cubicBezTo>
                  <a:pt x="1988" y="1406"/>
                  <a:pt x="1984" y="1398"/>
                  <a:pt x="1977" y="1394"/>
                </a:cubicBezTo>
                <a:cubicBezTo>
                  <a:pt x="1977" y="1394"/>
                  <a:pt x="1977" y="1394"/>
                  <a:pt x="1977" y="1394"/>
                </a:cubicBezTo>
                <a:cubicBezTo>
                  <a:pt x="1977" y="1393"/>
                  <a:pt x="1977" y="1393"/>
                  <a:pt x="1977" y="1393"/>
                </a:cubicBezTo>
                <a:cubicBezTo>
                  <a:pt x="1975" y="1392"/>
                  <a:pt x="1973" y="1391"/>
                  <a:pt x="1971" y="1390"/>
                </a:cubicBezTo>
                <a:cubicBezTo>
                  <a:pt x="1948" y="1379"/>
                  <a:pt x="1948" y="1379"/>
                  <a:pt x="1948" y="1379"/>
                </a:cubicBezTo>
                <a:cubicBezTo>
                  <a:pt x="1948" y="1379"/>
                  <a:pt x="1948" y="1379"/>
                  <a:pt x="1948" y="1379"/>
                </a:cubicBezTo>
                <a:cubicBezTo>
                  <a:pt x="1945" y="1377"/>
                  <a:pt x="1942" y="1376"/>
                  <a:pt x="1939" y="1376"/>
                </a:cubicBezTo>
                <a:cubicBezTo>
                  <a:pt x="1941" y="1363"/>
                  <a:pt x="1945" y="1350"/>
                  <a:pt x="1957" y="1337"/>
                </a:cubicBezTo>
                <a:cubicBezTo>
                  <a:pt x="1959" y="1348"/>
                  <a:pt x="1963" y="1357"/>
                  <a:pt x="1968" y="1358"/>
                </a:cubicBezTo>
                <a:cubicBezTo>
                  <a:pt x="1969" y="1358"/>
                  <a:pt x="1969" y="1358"/>
                  <a:pt x="1970" y="1358"/>
                </a:cubicBezTo>
                <a:cubicBezTo>
                  <a:pt x="2003" y="1354"/>
                  <a:pt x="2003" y="1354"/>
                  <a:pt x="2003" y="1354"/>
                </a:cubicBezTo>
                <a:cubicBezTo>
                  <a:pt x="2003" y="1354"/>
                  <a:pt x="2003" y="1354"/>
                  <a:pt x="2003" y="1354"/>
                </a:cubicBezTo>
                <a:cubicBezTo>
                  <a:pt x="2011" y="1353"/>
                  <a:pt x="2014" y="1343"/>
                  <a:pt x="2014" y="1329"/>
                </a:cubicBezTo>
                <a:cubicBezTo>
                  <a:pt x="2014" y="1318"/>
                  <a:pt x="2012" y="1307"/>
                  <a:pt x="2007" y="1303"/>
                </a:cubicBezTo>
                <a:cubicBezTo>
                  <a:pt x="2017" y="1299"/>
                  <a:pt x="2026" y="1296"/>
                  <a:pt x="2036" y="1293"/>
                </a:cubicBezTo>
                <a:cubicBezTo>
                  <a:pt x="2056" y="1288"/>
                  <a:pt x="2079" y="1284"/>
                  <a:pt x="2103" y="1281"/>
                </a:cubicBezTo>
                <a:cubicBezTo>
                  <a:pt x="2103" y="1284"/>
                  <a:pt x="2103" y="1284"/>
                  <a:pt x="2103" y="1284"/>
                </a:cubicBezTo>
                <a:cubicBezTo>
                  <a:pt x="2103" y="1295"/>
                  <a:pt x="2113" y="1304"/>
                  <a:pt x="2124" y="1304"/>
                </a:cubicBezTo>
                <a:cubicBezTo>
                  <a:pt x="2128" y="1304"/>
                  <a:pt x="2133" y="1303"/>
                  <a:pt x="2136" y="1301"/>
                </a:cubicBezTo>
                <a:cubicBezTo>
                  <a:pt x="2174" y="1341"/>
                  <a:pt x="2171" y="1378"/>
                  <a:pt x="2170" y="1400"/>
                </a:cubicBezTo>
                <a:cubicBezTo>
                  <a:pt x="2170" y="1403"/>
                  <a:pt x="2170" y="1405"/>
                  <a:pt x="2169" y="1408"/>
                </a:cubicBezTo>
                <a:cubicBezTo>
                  <a:pt x="2169" y="1408"/>
                  <a:pt x="2168" y="1408"/>
                  <a:pt x="2168" y="1409"/>
                </a:cubicBezTo>
                <a:cubicBezTo>
                  <a:pt x="2168" y="1409"/>
                  <a:pt x="2168" y="1409"/>
                  <a:pt x="2168" y="1409"/>
                </a:cubicBezTo>
                <a:cubicBezTo>
                  <a:pt x="2166" y="1409"/>
                  <a:pt x="2166" y="1409"/>
                  <a:pt x="2166" y="1409"/>
                </a:cubicBezTo>
                <a:cubicBezTo>
                  <a:pt x="2166" y="1409"/>
                  <a:pt x="2166" y="1409"/>
                  <a:pt x="2166" y="1409"/>
                </a:cubicBezTo>
                <a:cubicBezTo>
                  <a:pt x="2140" y="1426"/>
                  <a:pt x="2140" y="1426"/>
                  <a:pt x="2140" y="1426"/>
                </a:cubicBezTo>
                <a:cubicBezTo>
                  <a:pt x="2138" y="1427"/>
                  <a:pt x="2136" y="1428"/>
                  <a:pt x="2134" y="1430"/>
                </a:cubicBezTo>
                <a:cubicBezTo>
                  <a:pt x="2134" y="1430"/>
                  <a:pt x="2134" y="1430"/>
                  <a:pt x="2134" y="1430"/>
                </a:cubicBezTo>
                <a:cubicBezTo>
                  <a:pt x="2134" y="1430"/>
                  <a:pt x="2134" y="1430"/>
                  <a:pt x="2134" y="1430"/>
                </a:cubicBezTo>
                <a:cubicBezTo>
                  <a:pt x="2129" y="1434"/>
                  <a:pt x="2126" y="1441"/>
                  <a:pt x="2126" y="1449"/>
                </a:cubicBezTo>
                <a:cubicBezTo>
                  <a:pt x="2126" y="1464"/>
                  <a:pt x="2136" y="1477"/>
                  <a:pt x="2149" y="1478"/>
                </a:cubicBezTo>
                <a:cubicBezTo>
                  <a:pt x="2154" y="1478"/>
                  <a:pt x="2159" y="1477"/>
                  <a:pt x="2163" y="1474"/>
                </a:cubicBezTo>
                <a:cubicBezTo>
                  <a:pt x="2163" y="1474"/>
                  <a:pt x="2163" y="1474"/>
                  <a:pt x="2163" y="1474"/>
                </a:cubicBezTo>
                <a:cubicBezTo>
                  <a:pt x="2187" y="1458"/>
                  <a:pt x="2187" y="1458"/>
                  <a:pt x="2187" y="1458"/>
                </a:cubicBezTo>
                <a:cubicBezTo>
                  <a:pt x="2196" y="1455"/>
                  <a:pt x="2202" y="1448"/>
                  <a:pt x="2202" y="1436"/>
                </a:cubicBezTo>
                <a:cubicBezTo>
                  <a:pt x="2202" y="1427"/>
                  <a:pt x="2198" y="1419"/>
                  <a:pt x="2193" y="1415"/>
                </a:cubicBezTo>
                <a:cubicBezTo>
                  <a:pt x="2198" y="1415"/>
                  <a:pt x="2198" y="1415"/>
                  <a:pt x="2198" y="1415"/>
                </a:cubicBezTo>
                <a:cubicBezTo>
                  <a:pt x="2198" y="1411"/>
                  <a:pt x="2198" y="1407"/>
                  <a:pt x="2199" y="1404"/>
                </a:cubicBezTo>
                <a:cubicBezTo>
                  <a:pt x="2201" y="1375"/>
                  <a:pt x="2204" y="1327"/>
                  <a:pt x="2152" y="1276"/>
                </a:cubicBezTo>
                <a:cubicBezTo>
                  <a:pt x="2164" y="1275"/>
                  <a:pt x="2178" y="1273"/>
                  <a:pt x="2192" y="1273"/>
                </a:cubicBezTo>
                <a:cubicBezTo>
                  <a:pt x="2192" y="1276"/>
                  <a:pt x="2192" y="1279"/>
                  <a:pt x="2192" y="1281"/>
                </a:cubicBezTo>
                <a:cubicBezTo>
                  <a:pt x="2188" y="1285"/>
                  <a:pt x="2186" y="1293"/>
                  <a:pt x="2186" y="1303"/>
                </a:cubicBezTo>
                <a:cubicBezTo>
                  <a:pt x="2186" y="1317"/>
                  <a:pt x="2191" y="1330"/>
                  <a:pt x="2198" y="1331"/>
                </a:cubicBezTo>
                <a:cubicBezTo>
                  <a:pt x="2199" y="1332"/>
                  <a:pt x="2199" y="1331"/>
                  <a:pt x="2200" y="1331"/>
                </a:cubicBezTo>
                <a:cubicBezTo>
                  <a:pt x="2235" y="1327"/>
                  <a:pt x="2235" y="1327"/>
                  <a:pt x="2235" y="1327"/>
                </a:cubicBezTo>
                <a:cubicBezTo>
                  <a:pt x="2235" y="1327"/>
                  <a:pt x="2235" y="1327"/>
                  <a:pt x="2235" y="1327"/>
                </a:cubicBezTo>
                <a:cubicBezTo>
                  <a:pt x="2239" y="1326"/>
                  <a:pt x="2245" y="1316"/>
                  <a:pt x="2245" y="1303"/>
                </a:cubicBezTo>
                <a:cubicBezTo>
                  <a:pt x="2245" y="1288"/>
                  <a:pt x="2240" y="1275"/>
                  <a:pt x="2234" y="1274"/>
                </a:cubicBezTo>
                <a:cubicBezTo>
                  <a:pt x="2234" y="1274"/>
                  <a:pt x="2234" y="1274"/>
                  <a:pt x="2234" y="1274"/>
                </a:cubicBezTo>
                <a:cubicBezTo>
                  <a:pt x="2236" y="1274"/>
                  <a:pt x="2238" y="1274"/>
                  <a:pt x="2241" y="1275"/>
                </a:cubicBezTo>
                <a:cubicBezTo>
                  <a:pt x="2244" y="1280"/>
                  <a:pt x="2250" y="1287"/>
                  <a:pt x="2259" y="1294"/>
                </a:cubicBezTo>
                <a:cubicBezTo>
                  <a:pt x="2282" y="1315"/>
                  <a:pt x="2312" y="1322"/>
                  <a:pt x="2333" y="1325"/>
                </a:cubicBezTo>
                <a:cubicBezTo>
                  <a:pt x="2334" y="1328"/>
                  <a:pt x="2335" y="1332"/>
                  <a:pt x="2335" y="1335"/>
                </a:cubicBezTo>
                <a:cubicBezTo>
                  <a:pt x="2332" y="1340"/>
                  <a:pt x="2330" y="1345"/>
                  <a:pt x="2330" y="1351"/>
                </a:cubicBezTo>
                <a:cubicBezTo>
                  <a:pt x="2330" y="1364"/>
                  <a:pt x="2338" y="1375"/>
                  <a:pt x="2348" y="1379"/>
                </a:cubicBezTo>
                <a:cubicBezTo>
                  <a:pt x="2348" y="1379"/>
                  <a:pt x="2348" y="1379"/>
                  <a:pt x="2348" y="1379"/>
                </a:cubicBezTo>
                <a:cubicBezTo>
                  <a:pt x="2349" y="1379"/>
                  <a:pt x="2349" y="1379"/>
                  <a:pt x="2349" y="1379"/>
                </a:cubicBezTo>
                <a:cubicBezTo>
                  <a:pt x="2349" y="1379"/>
                  <a:pt x="2350" y="1380"/>
                  <a:pt x="2350" y="1380"/>
                </a:cubicBezTo>
                <a:cubicBezTo>
                  <a:pt x="2371" y="1385"/>
                  <a:pt x="2371" y="1385"/>
                  <a:pt x="2371" y="1385"/>
                </a:cubicBezTo>
                <a:cubicBezTo>
                  <a:pt x="2371" y="1385"/>
                  <a:pt x="2371" y="1385"/>
                  <a:pt x="2371" y="1385"/>
                </a:cubicBezTo>
                <a:cubicBezTo>
                  <a:pt x="2371" y="1386"/>
                  <a:pt x="2375" y="1386"/>
                  <a:pt x="2377" y="1387"/>
                </a:cubicBezTo>
                <a:cubicBezTo>
                  <a:pt x="2390" y="1388"/>
                  <a:pt x="2400" y="1377"/>
                  <a:pt x="2400" y="1362"/>
                </a:cubicBezTo>
                <a:cubicBezTo>
                  <a:pt x="2400" y="1357"/>
                  <a:pt x="2399" y="1352"/>
                  <a:pt x="2397" y="1347"/>
                </a:cubicBezTo>
                <a:cubicBezTo>
                  <a:pt x="2407" y="1352"/>
                  <a:pt x="2419" y="1358"/>
                  <a:pt x="2433" y="1363"/>
                </a:cubicBezTo>
                <a:cubicBezTo>
                  <a:pt x="2477" y="1380"/>
                  <a:pt x="2505" y="1355"/>
                  <a:pt x="2532" y="1346"/>
                </a:cubicBezTo>
                <a:cubicBezTo>
                  <a:pt x="2559" y="1338"/>
                  <a:pt x="2561" y="1357"/>
                  <a:pt x="2561" y="1357"/>
                </a:cubicBezTo>
                <a:cubicBezTo>
                  <a:pt x="2561" y="1357"/>
                  <a:pt x="2571" y="1363"/>
                  <a:pt x="2617" y="1353"/>
                </a:cubicBezTo>
                <a:cubicBezTo>
                  <a:pt x="2659" y="1344"/>
                  <a:pt x="2649" y="1300"/>
                  <a:pt x="2639" y="1275"/>
                </a:cubicBezTo>
                <a:cubicBezTo>
                  <a:pt x="2641" y="1276"/>
                  <a:pt x="2644" y="1277"/>
                  <a:pt x="2647" y="1276"/>
                </a:cubicBezTo>
                <a:cubicBezTo>
                  <a:pt x="2649" y="1276"/>
                  <a:pt x="2651" y="1276"/>
                  <a:pt x="2651" y="1275"/>
                </a:cubicBezTo>
                <a:cubicBezTo>
                  <a:pt x="2651" y="1275"/>
                  <a:pt x="2651" y="1275"/>
                  <a:pt x="2651" y="1275"/>
                </a:cubicBezTo>
                <a:cubicBezTo>
                  <a:pt x="2671" y="1270"/>
                  <a:pt x="2671" y="1270"/>
                  <a:pt x="2671" y="1270"/>
                </a:cubicBezTo>
                <a:cubicBezTo>
                  <a:pt x="2672" y="1270"/>
                  <a:pt x="2673" y="1270"/>
                  <a:pt x="2674" y="1270"/>
                </a:cubicBezTo>
                <a:cubicBezTo>
                  <a:pt x="2674" y="1269"/>
                  <a:pt x="2674" y="1269"/>
                  <a:pt x="2674" y="1269"/>
                </a:cubicBezTo>
                <a:cubicBezTo>
                  <a:pt x="2675" y="1269"/>
                  <a:pt x="2675" y="1269"/>
                  <a:pt x="2675" y="1269"/>
                </a:cubicBezTo>
                <a:cubicBezTo>
                  <a:pt x="2684" y="1266"/>
                  <a:pt x="2690" y="1256"/>
                  <a:pt x="2690" y="1245"/>
                </a:cubicBezTo>
                <a:cubicBezTo>
                  <a:pt x="2690" y="1240"/>
                  <a:pt x="2689" y="1235"/>
                  <a:pt x="2687" y="1232"/>
                </a:cubicBezTo>
                <a:cubicBezTo>
                  <a:pt x="2687" y="1232"/>
                  <a:pt x="2687" y="1232"/>
                  <a:pt x="2687" y="1232"/>
                </a:cubicBezTo>
                <a:cubicBezTo>
                  <a:pt x="2689" y="1216"/>
                  <a:pt x="2697" y="1204"/>
                  <a:pt x="2709" y="1196"/>
                </a:cubicBezTo>
                <a:cubicBezTo>
                  <a:pt x="2722" y="1187"/>
                  <a:pt x="2741" y="1181"/>
                  <a:pt x="2761" y="1178"/>
                </a:cubicBezTo>
                <a:cubicBezTo>
                  <a:pt x="2765" y="1178"/>
                  <a:pt x="2770" y="1177"/>
                  <a:pt x="2775" y="1177"/>
                </a:cubicBezTo>
                <a:cubicBezTo>
                  <a:pt x="2770" y="1180"/>
                  <a:pt x="2766" y="1190"/>
                  <a:pt x="2766" y="1201"/>
                </a:cubicBezTo>
                <a:cubicBezTo>
                  <a:pt x="2766" y="1213"/>
                  <a:pt x="2767" y="1223"/>
                  <a:pt x="2775" y="1223"/>
                </a:cubicBezTo>
                <a:cubicBezTo>
                  <a:pt x="2775" y="1223"/>
                  <a:pt x="2775" y="1223"/>
                  <a:pt x="2775" y="1223"/>
                </a:cubicBezTo>
                <a:cubicBezTo>
                  <a:pt x="2806" y="1227"/>
                  <a:pt x="2806" y="1227"/>
                  <a:pt x="2806" y="1227"/>
                </a:cubicBezTo>
                <a:cubicBezTo>
                  <a:pt x="2807" y="1227"/>
                  <a:pt x="2808" y="1227"/>
                  <a:pt x="2809" y="1227"/>
                </a:cubicBezTo>
                <a:cubicBezTo>
                  <a:pt x="2815" y="1226"/>
                  <a:pt x="2819" y="1214"/>
                  <a:pt x="2819" y="1201"/>
                </a:cubicBezTo>
                <a:cubicBezTo>
                  <a:pt x="2819" y="1194"/>
                  <a:pt x="2818" y="1187"/>
                  <a:pt x="2815" y="1183"/>
                </a:cubicBezTo>
                <a:cubicBezTo>
                  <a:pt x="2815" y="1181"/>
                  <a:pt x="2815" y="1178"/>
                  <a:pt x="2815" y="1176"/>
                </a:cubicBezTo>
                <a:cubicBezTo>
                  <a:pt x="2825" y="1176"/>
                  <a:pt x="2831" y="1176"/>
                  <a:pt x="2843" y="1177"/>
                </a:cubicBezTo>
                <a:cubicBezTo>
                  <a:pt x="2843" y="1181"/>
                  <a:pt x="2843" y="1181"/>
                  <a:pt x="2843" y="1181"/>
                </a:cubicBezTo>
                <a:cubicBezTo>
                  <a:pt x="2843" y="1181"/>
                  <a:pt x="2843" y="1182"/>
                  <a:pt x="2843" y="1182"/>
                </a:cubicBezTo>
                <a:cubicBezTo>
                  <a:pt x="2802" y="1226"/>
                  <a:pt x="2805" y="1268"/>
                  <a:pt x="2807" y="1292"/>
                </a:cubicBezTo>
                <a:cubicBezTo>
                  <a:pt x="2807" y="1296"/>
                  <a:pt x="2808" y="1299"/>
                  <a:pt x="2808" y="1303"/>
                </a:cubicBezTo>
                <a:cubicBezTo>
                  <a:pt x="2813" y="1303"/>
                  <a:pt x="2813" y="1303"/>
                  <a:pt x="2813" y="1303"/>
                </a:cubicBezTo>
                <a:cubicBezTo>
                  <a:pt x="2808" y="1307"/>
                  <a:pt x="2803" y="1313"/>
                  <a:pt x="2803" y="1321"/>
                </a:cubicBezTo>
                <a:cubicBezTo>
                  <a:pt x="2803" y="1328"/>
                  <a:pt x="2807" y="1333"/>
                  <a:pt x="2807" y="1337"/>
                </a:cubicBezTo>
                <a:cubicBezTo>
                  <a:pt x="2807" y="1339"/>
                  <a:pt x="2807" y="1339"/>
                  <a:pt x="2807" y="1339"/>
                </a:cubicBezTo>
                <a:cubicBezTo>
                  <a:pt x="2811" y="1339"/>
                  <a:pt x="2811" y="1339"/>
                  <a:pt x="2811" y="1339"/>
                </a:cubicBezTo>
                <a:cubicBezTo>
                  <a:pt x="2813" y="1339"/>
                  <a:pt x="2816" y="1341"/>
                  <a:pt x="2818" y="1342"/>
                </a:cubicBezTo>
                <a:cubicBezTo>
                  <a:pt x="2840" y="1355"/>
                  <a:pt x="2840" y="1355"/>
                  <a:pt x="2840" y="1355"/>
                </a:cubicBezTo>
                <a:cubicBezTo>
                  <a:pt x="2840" y="1355"/>
                  <a:pt x="2840" y="1355"/>
                  <a:pt x="2840" y="1355"/>
                </a:cubicBezTo>
                <a:cubicBezTo>
                  <a:pt x="2843" y="1357"/>
                  <a:pt x="2848" y="1359"/>
                  <a:pt x="2852" y="1358"/>
                </a:cubicBezTo>
                <a:cubicBezTo>
                  <a:pt x="2864" y="1357"/>
                  <a:pt x="2873" y="1345"/>
                  <a:pt x="2873" y="1332"/>
                </a:cubicBezTo>
                <a:cubicBezTo>
                  <a:pt x="2873" y="1325"/>
                  <a:pt x="2870" y="1319"/>
                  <a:pt x="2866" y="1315"/>
                </a:cubicBezTo>
                <a:cubicBezTo>
                  <a:pt x="2866" y="1315"/>
                  <a:pt x="2866" y="1315"/>
                  <a:pt x="2866" y="1315"/>
                </a:cubicBezTo>
                <a:cubicBezTo>
                  <a:pt x="2866" y="1315"/>
                  <a:pt x="2866" y="1315"/>
                  <a:pt x="2866" y="1315"/>
                </a:cubicBezTo>
                <a:cubicBezTo>
                  <a:pt x="2864" y="1314"/>
                  <a:pt x="2863" y="1312"/>
                  <a:pt x="2861" y="1312"/>
                </a:cubicBezTo>
                <a:cubicBezTo>
                  <a:pt x="2837" y="1297"/>
                  <a:pt x="2837" y="1297"/>
                  <a:pt x="2837" y="1297"/>
                </a:cubicBezTo>
                <a:cubicBezTo>
                  <a:pt x="2837" y="1297"/>
                  <a:pt x="2837" y="1297"/>
                  <a:pt x="2837" y="1297"/>
                </a:cubicBezTo>
                <a:cubicBezTo>
                  <a:pt x="2836" y="1296"/>
                  <a:pt x="2836" y="1296"/>
                  <a:pt x="2836" y="1296"/>
                </a:cubicBezTo>
                <a:cubicBezTo>
                  <a:pt x="2836" y="1296"/>
                  <a:pt x="2836" y="1296"/>
                  <a:pt x="2836" y="1296"/>
                </a:cubicBezTo>
                <a:cubicBezTo>
                  <a:pt x="2836" y="1296"/>
                  <a:pt x="2835" y="1296"/>
                  <a:pt x="2835" y="1296"/>
                </a:cubicBezTo>
                <a:cubicBezTo>
                  <a:pt x="2835" y="1294"/>
                  <a:pt x="2835" y="1291"/>
                  <a:pt x="2835" y="1289"/>
                </a:cubicBezTo>
                <a:cubicBezTo>
                  <a:pt x="2833" y="1269"/>
                  <a:pt x="2831" y="1235"/>
                  <a:pt x="2866" y="1199"/>
                </a:cubicBezTo>
                <a:cubicBezTo>
                  <a:pt x="2874" y="1197"/>
                  <a:pt x="2879" y="1190"/>
                  <a:pt x="2879" y="1181"/>
                </a:cubicBezTo>
                <a:cubicBezTo>
                  <a:pt x="2879" y="1181"/>
                  <a:pt x="2879" y="1181"/>
                  <a:pt x="2879" y="1181"/>
                </a:cubicBezTo>
                <a:cubicBezTo>
                  <a:pt x="2897" y="1183"/>
                  <a:pt x="2912" y="1185"/>
                  <a:pt x="2927" y="1188"/>
                </a:cubicBezTo>
                <a:cubicBezTo>
                  <a:pt x="2927" y="1387"/>
                  <a:pt x="2927" y="1387"/>
                  <a:pt x="2927" y="1387"/>
                </a:cubicBezTo>
                <a:cubicBezTo>
                  <a:pt x="2971" y="1387"/>
                  <a:pt x="2971" y="1387"/>
                  <a:pt x="2971" y="1387"/>
                </a:cubicBezTo>
                <a:cubicBezTo>
                  <a:pt x="2971" y="1231"/>
                  <a:pt x="2971" y="1231"/>
                  <a:pt x="2971" y="1231"/>
                </a:cubicBezTo>
                <a:cubicBezTo>
                  <a:pt x="2972" y="1240"/>
                  <a:pt x="2976" y="1247"/>
                  <a:pt x="2979" y="1247"/>
                </a:cubicBezTo>
                <a:cubicBezTo>
                  <a:pt x="2979" y="1247"/>
                  <a:pt x="2979" y="1247"/>
                  <a:pt x="2979" y="1247"/>
                </a:cubicBezTo>
                <a:cubicBezTo>
                  <a:pt x="3011" y="1251"/>
                  <a:pt x="3011" y="1251"/>
                  <a:pt x="3011" y="1251"/>
                </a:cubicBezTo>
                <a:cubicBezTo>
                  <a:pt x="3012" y="1251"/>
                  <a:pt x="3013" y="1251"/>
                  <a:pt x="3014" y="1251"/>
                </a:cubicBezTo>
                <a:cubicBezTo>
                  <a:pt x="3018" y="1250"/>
                  <a:pt x="3022" y="1243"/>
                  <a:pt x="3024" y="1233"/>
                </a:cubicBezTo>
                <a:cubicBezTo>
                  <a:pt x="3033" y="1244"/>
                  <a:pt x="3037" y="1255"/>
                  <a:pt x="3039" y="1267"/>
                </a:cubicBezTo>
                <a:cubicBezTo>
                  <a:pt x="3036" y="1267"/>
                  <a:pt x="3035" y="1268"/>
                  <a:pt x="3031" y="1269"/>
                </a:cubicBezTo>
                <a:cubicBezTo>
                  <a:pt x="3031" y="1269"/>
                  <a:pt x="3031" y="1269"/>
                  <a:pt x="3031" y="1269"/>
                </a:cubicBezTo>
                <a:cubicBezTo>
                  <a:pt x="3011" y="1280"/>
                  <a:pt x="3011" y="1280"/>
                  <a:pt x="3011" y="1280"/>
                </a:cubicBezTo>
                <a:cubicBezTo>
                  <a:pt x="3009" y="1280"/>
                  <a:pt x="3008" y="1281"/>
                  <a:pt x="3006" y="1283"/>
                </a:cubicBezTo>
                <a:cubicBezTo>
                  <a:pt x="3006" y="1283"/>
                  <a:pt x="3006" y="1283"/>
                  <a:pt x="3006" y="1283"/>
                </a:cubicBezTo>
                <a:cubicBezTo>
                  <a:pt x="3006" y="1283"/>
                  <a:pt x="3006" y="1283"/>
                  <a:pt x="3006" y="1283"/>
                </a:cubicBezTo>
                <a:cubicBezTo>
                  <a:pt x="3000" y="1287"/>
                  <a:pt x="2996" y="1294"/>
                  <a:pt x="2996" y="1302"/>
                </a:cubicBezTo>
                <a:cubicBezTo>
                  <a:pt x="2996" y="1315"/>
                  <a:pt x="3006" y="1326"/>
                  <a:pt x="3019" y="1326"/>
                </a:cubicBezTo>
                <a:cubicBezTo>
                  <a:pt x="3022" y="1326"/>
                  <a:pt x="3026" y="1325"/>
                  <a:pt x="3029" y="1323"/>
                </a:cubicBezTo>
                <a:cubicBezTo>
                  <a:pt x="3029" y="1324"/>
                  <a:pt x="3029" y="1324"/>
                  <a:pt x="3029" y="1324"/>
                </a:cubicBezTo>
                <a:cubicBezTo>
                  <a:pt x="3047" y="1314"/>
                  <a:pt x="3047" y="1314"/>
                  <a:pt x="3047" y="1314"/>
                </a:cubicBezTo>
                <a:cubicBezTo>
                  <a:pt x="3051" y="1313"/>
                  <a:pt x="3054" y="1311"/>
                  <a:pt x="3056" y="1309"/>
                </a:cubicBezTo>
                <a:cubicBezTo>
                  <a:pt x="3056" y="1309"/>
                  <a:pt x="3056" y="1309"/>
                  <a:pt x="3056" y="1309"/>
                </a:cubicBezTo>
                <a:cubicBezTo>
                  <a:pt x="3056" y="1309"/>
                  <a:pt x="3056" y="1309"/>
                  <a:pt x="3056" y="1309"/>
                </a:cubicBezTo>
                <a:cubicBezTo>
                  <a:pt x="3059" y="1306"/>
                  <a:pt x="3062" y="1302"/>
                  <a:pt x="3063" y="1298"/>
                </a:cubicBezTo>
                <a:cubicBezTo>
                  <a:pt x="3069" y="1298"/>
                  <a:pt x="3069" y="1298"/>
                  <a:pt x="3069" y="1298"/>
                </a:cubicBezTo>
                <a:cubicBezTo>
                  <a:pt x="3069" y="1294"/>
                  <a:pt x="3069" y="1291"/>
                  <a:pt x="3069" y="1287"/>
                </a:cubicBezTo>
                <a:cubicBezTo>
                  <a:pt x="3067" y="1257"/>
                  <a:pt x="3066" y="1231"/>
                  <a:pt x="3030" y="1201"/>
                </a:cubicBezTo>
                <a:cubicBezTo>
                  <a:pt x="3028" y="1200"/>
                  <a:pt x="3026" y="1198"/>
                  <a:pt x="3024" y="1197"/>
                </a:cubicBezTo>
                <a:cubicBezTo>
                  <a:pt x="3023" y="1187"/>
                  <a:pt x="3022" y="1179"/>
                  <a:pt x="3021" y="1176"/>
                </a:cubicBezTo>
                <a:cubicBezTo>
                  <a:pt x="3020" y="1172"/>
                  <a:pt x="3018" y="1168"/>
                  <a:pt x="3016" y="1163"/>
                </a:cubicBezTo>
                <a:cubicBezTo>
                  <a:pt x="3009" y="1150"/>
                  <a:pt x="2998" y="1138"/>
                  <a:pt x="2981" y="1132"/>
                </a:cubicBezTo>
                <a:cubicBezTo>
                  <a:pt x="2978" y="1131"/>
                  <a:pt x="2975" y="1130"/>
                  <a:pt x="2971" y="1129"/>
                </a:cubicBezTo>
                <a:cubicBezTo>
                  <a:pt x="2971" y="962"/>
                  <a:pt x="2971" y="962"/>
                  <a:pt x="2971" y="962"/>
                </a:cubicBezTo>
                <a:cubicBezTo>
                  <a:pt x="3032" y="951"/>
                  <a:pt x="3074" y="932"/>
                  <a:pt x="3074" y="911"/>
                </a:cubicBezTo>
                <a:cubicBezTo>
                  <a:pt x="3074" y="898"/>
                  <a:pt x="3060" y="887"/>
                  <a:pt x="3037" y="877"/>
                </a:cubicBezTo>
                <a:cubicBezTo>
                  <a:pt x="3044" y="868"/>
                  <a:pt x="3049" y="863"/>
                  <a:pt x="3052" y="864"/>
                </a:cubicBezTo>
                <a:cubicBezTo>
                  <a:pt x="3064" y="867"/>
                  <a:pt x="3069" y="865"/>
                  <a:pt x="3074" y="852"/>
                </a:cubicBezTo>
                <a:cubicBezTo>
                  <a:pt x="3076" y="846"/>
                  <a:pt x="3082" y="831"/>
                  <a:pt x="3087" y="812"/>
                </a:cubicBezTo>
                <a:cubicBezTo>
                  <a:pt x="3089" y="814"/>
                  <a:pt x="3092" y="816"/>
                  <a:pt x="3095" y="817"/>
                </a:cubicBezTo>
                <a:cubicBezTo>
                  <a:pt x="3119" y="827"/>
                  <a:pt x="3154" y="797"/>
                  <a:pt x="3181" y="747"/>
                </a:cubicBezTo>
                <a:cubicBezTo>
                  <a:pt x="3414" y="747"/>
                  <a:pt x="3414" y="747"/>
                  <a:pt x="3414" y="747"/>
                </a:cubicBezTo>
                <a:cubicBezTo>
                  <a:pt x="3423" y="755"/>
                  <a:pt x="3423" y="755"/>
                  <a:pt x="3423" y="755"/>
                </a:cubicBezTo>
                <a:cubicBezTo>
                  <a:pt x="3423" y="755"/>
                  <a:pt x="3423" y="755"/>
                  <a:pt x="3423" y="755"/>
                </a:cubicBezTo>
                <a:cubicBezTo>
                  <a:pt x="3423" y="755"/>
                  <a:pt x="3423" y="755"/>
                  <a:pt x="3423" y="755"/>
                </a:cubicBezTo>
                <a:cubicBezTo>
                  <a:pt x="3423" y="755"/>
                  <a:pt x="3423" y="755"/>
                  <a:pt x="3423" y="755"/>
                </a:cubicBezTo>
                <a:cubicBezTo>
                  <a:pt x="3423" y="755"/>
                  <a:pt x="3423" y="755"/>
                  <a:pt x="3423" y="755"/>
                </a:cubicBezTo>
                <a:cubicBezTo>
                  <a:pt x="3418" y="755"/>
                  <a:pt x="3407" y="754"/>
                  <a:pt x="3384" y="754"/>
                </a:cubicBezTo>
                <a:cubicBezTo>
                  <a:pt x="3327" y="754"/>
                  <a:pt x="3313" y="797"/>
                  <a:pt x="3303" y="839"/>
                </a:cubicBezTo>
                <a:cubicBezTo>
                  <a:pt x="3293" y="881"/>
                  <a:pt x="3263" y="1077"/>
                  <a:pt x="3256" y="1119"/>
                </a:cubicBezTo>
                <a:cubicBezTo>
                  <a:pt x="3250" y="1161"/>
                  <a:pt x="3215" y="1218"/>
                  <a:pt x="3203" y="1254"/>
                </a:cubicBezTo>
                <a:cubicBezTo>
                  <a:pt x="3192" y="1289"/>
                  <a:pt x="3179" y="1328"/>
                  <a:pt x="3152" y="1341"/>
                </a:cubicBezTo>
                <a:cubicBezTo>
                  <a:pt x="3124" y="1354"/>
                  <a:pt x="3120" y="1363"/>
                  <a:pt x="3134" y="1381"/>
                </a:cubicBezTo>
                <a:cubicBezTo>
                  <a:pt x="3149" y="1399"/>
                  <a:pt x="3192" y="1392"/>
                  <a:pt x="3223" y="1389"/>
                </a:cubicBezTo>
                <a:cubicBezTo>
                  <a:pt x="3253" y="1386"/>
                  <a:pt x="3260" y="1328"/>
                  <a:pt x="3274" y="1307"/>
                </a:cubicBezTo>
                <a:cubicBezTo>
                  <a:pt x="3289" y="1286"/>
                  <a:pt x="3311" y="1260"/>
                  <a:pt x="3318" y="1276"/>
                </a:cubicBezTo>
                <a:cubicBezTo>
                  <a:pt x="3324" y="1292"/>
                  <a:pt x="3314" y="1371"/>
                  <a:pt x="3314" y="1371"/>
                </a:cubicBezTo>
                <a:cubicBezTo>
                  <a:pt x="3330" y="1371"/>
                  <a:pt x="3330" y="1371"/>
                  <a:pt x="3330" y="1371"/>
                </a:cubicBezTo>
                <a:cubicBezTo>
                  <a:pt x="3330" y="1371"/>
                  <a:pt x="3345" y="1263"/>
                  <a:pt x="3348" y="1247"/>
                </a:cubicBezTo>
                <a:cubicBezTo>
                  <a:pt x="3351" y="1231"/>
                  <a:pt x="3306" y="1179"/>
                  <a:pt x="3306" y="1179"/>
                </a:cubicBezTo>
                <a:cubicBezTo>
                  <a:pt x="3306" y="1179"/>
                  <a:pt x="3311" y="1145"/>
                  <a:pt x="3327" y="1114"/>
                </a:cubicBezTo>
                <a:cubicBezTo>
                  <a:pt x="3343" y="1083"/>
                  <a:pt x="3382" y="1004"/>
                  <a:pt x="3382" y="1004"/>
                </a:cubicBezTo>
                <a:cubicBezTo>
                  <a:pt x="3382" y="1004"/>
                  <a:pt x="3392" y="1012"/>
                  <a:pt x="3405" y="1075"/>
                </a:cubicBezTo>
                <a:cubicBezTo>
                  <a:pt x="3417" y="1138"/>
                  <a:pt x="3421" y="1164"/>
                  <a:pt x="3421" y="1205"/>
                </a:cubicBezTo>
                <a:cubicBezTo>
                  <a:pt x="3421" y="1247"/>
                  <a:pt x="3413" y="1268"/>
                  <a:pt x="3413" y="1294"/>
                </a:cubicBezTo>
                <a:cubicBezTo>
                  <a:pt x="3413" y="1320"/>
                  <a:pt x="3405" y="1341"/>
                  <a:pt x="3377" y="1349"/>
                </a:cubicBezTo>
                <a:cubicBezTo>
                  <a:pt x="3350" y="1357"/>
                  <a:pt x="3356" y="1363"/>
                  <a:pt x="3364" y="1384"/>
                </a:cubicBezTo>
                <a:cubicBezTo>
                  <a:pt x="3372" y="1405"/>
                  <a:pt x="3395" y="1403"/>
                  <a:pt x="3442" y="1405"/>
                </a:cubicBezTo>
                <a:cubicBezTo>
                  <a:pt x="3488" y="1407"/>
                  <a:pt x="3493" y="1358"/>
                  <a:pt x="3498" y="1333"/>
                </a:cubicBezTo>
                <a:cubicBezTo>
                  <a:pt x="3499" y="1326"/>
                  <a:pt x="3502" y="1319"/>
                  <a:pt x="3505" y="1312"/>
                </a:cubicBezTo>
                <a:cubicBezTo>
                  <a:pt x="3501" y="1325"/>
                  <a:pt x="3501" y="1338"/>
                  <a:pt x="3500" y="1352"/>
                </a:cubicBezTo>
                <a:cubicBezTo>
                  <a:pt x="3500" y="1355"/>
                  <a:pt x="3500" y="1359"/>
                  <a:pt x="3500" y="1363"/>
                </a:cubicBezTo>
                <a:cubicBezTo>
                  <a:pt x="3506" y="1363"/>
                  <a:pt x="3506" y="1363"/>
                  <a:pt x="3506" y="1363"/>
                </a:cubicBezTo>
                <a:cubicBezTo>
                  <a:pt x="3507" y="1367"/>
                  <a:pt x="3510" y="1371"/>
                  <a:pt x="3513" y="1374"/>
                </a:cubicBezTo>
                <a:cubicBezTo>
                  <a:pt x="3513" y="1374"/>
                  <a:pt x="3513" y="1374"/>
                  <a:pt x="3513" y="1374"/>
                </a:cubicBezTo>
                <a:cubicBezTo>
                  <a:pt x="3513" y="1374"/>
                  <a:pt x="3513" y="1374"/>
                  <a:pt x="3513" y="1374"/>
                </a:cubicBezTo>
                <a:cubicBezTo>
                  <a:pt x="3516" y="1376"/>
                  <a:pt x="3519" y="1378"/>
                  <a:pt x="3522" y="1379"/>
                </a:cubicBezTo>
                <a:cubicBezTo>
                  <a:pt x="3541" y="1388"/>
                  <a:pt x="3541" y="1388"/>
                  <a:pt x="3541" y="1388"/>
                </a:cubicBezTo>
                <a:cubicBezTo>
                  <a:pt x="3541" y="1388"/>
                  <a:pt x="3541" y="1388"/>
                  <a:pt x="3541" y="1388"/>
                </a:cubicBezTo>
                <a:cubicBezTo>
                  <a:pt x="3544" y="1390"/>
                  <a:pt x="3547" y="1391"/>
                  <a:pt x="3551" y="1391"/>
                </a:cubicBezTo>
                <a:cubicBezTo>
                  <a:pt x="3563" y="1391"/>
                  <a:pt x="3573" y="1380"/>
                  <a:pt x="3573" y="1367"/>
                </a:cubicBezTo>
                <a:cubicBezTo>
                  <a:pt x="3573" y="1361"/>
                  <a:pt x="3571" y="1355"/>
                  <a:pt x="3567" y="1351"/>
                </a:cubicBezTo>
                <a:cubicBezTo>
                  <a:pt x="3566" y="1341"/>
                  <a:pt x="3565" y="1328"/>
                  <a:pt x="3564" y="1315"/>
                </a:cubicBezTo>
                <a:cubicBezTo>
                  <a:pt x="3587" y="1312"/>
                  <a:pt x="3587" y="1312"/>
                  <a:pt x="3587" y="1312"/>
                </a:cubicBezTo>
                <a:cubicBezTo>
                  <a:pt x="3587" y="1312"/>
                  <a:pt x="3587" y="1312"/>
                  <a:pt x="3587" y="1312"/>
                </a:cubicBezTo>
                <a:cubicBezTo>
                  <a:pt x="3591" y="1311"/>
                  <a:pt x="3597" y="1302"/>
                  <a:pt x="3597" y="1290"/>
                </a:cubicBezTo>
                <a:cubicBezTo>
                  <a:pt x="3597" y="1280"/>
                  <a:pt x="3595" y="1271"/>
                  <a:pt x="3591" y="1267"/>
                </a:cubicBezTo>
                <a:cubicBezTo>
                  <a:pt x="3599" y="1264"/>
                  <a:pt x="3608" y="1261"/>
                  <a:pt x="3618" y="1258"/>
                </a:cubicBezTo>
                <a:cubicBezTo>
                  <a:pt x="3636" y="1253"/>
                  <a:pt x="3656" y="1252"/>
                  <a:pt x="3679" y="1249"/>
                </a:cubicBezTo>
                <a:cubicBezTo>
                  <a:pt x="3680" y="1258"/>
                  <a:pt x="3688" y="1267"/>
                  <a:pt x="3697" y="1267"/>
                </a:cubicBezTo>
                <a:cubicBezTo>
                  <a:pt x="3697" y="1267"/>
                  <a:pt x="3697" y="1267"/>
                  <a:pt x="3697" y="1267"/>
                </a:cubicBezTo>
                <a:cubicBezTo>
                  <a:pt x="3699" y="1267"/>
                  <a:pt x="3701" y="1265"/>
                  <a:pt x="3703" y="1264"/>
                </a:cubicBezTo>
                <a:cubicBezTo>
                  <a:pt x="3739" y="1301"/>
                  <a:pt x="3737" y="1334"/>
                  <a:pt x="3735" y="1354"/>
                </a:cubicBezTo>
                <a:cubicBezTo>
                  <a:pt x="3735" y="1357"/>
                  <a:pt x="3735" y="1359"/>
                  <a:pt x="3735" y="1361"/>
                </a:cubicBezTo>
                <a:cubicBezTo>
                  <a:pt x="3735" y="1361"/>
                  <a:pt x="3735" y="1361"/>
                  <a:pt x="3734" y="1361"/>
                </a:cubicBezTo>
                <a:cubicBezTo>
                  <a:pt x="3734" y="1361"/>
                  <a:pt x="3734" y="1361"/>
                  <a:pt x="3734" y="1361"/>
                </a:cubicBezTo>
                <a:cubicBezTo>
                  <a:pt x="3733" y="1362"/>
                  <a:pt x="3733" y="1362"/>
                  <a:pt x="3733" y="1362"/>
                </a:cubicBezTo>
                <a:cubicBezTo>
                  <a:pt x="3733" y="1362"/>
                  <a:pt x="3733" y="1362"/>
                  <a:pt x="3733" y="1362"/>
                </a:cubicBezTo>
                <a:cubicBezTo>
                  <a:pt x="3709" y="1377"/>
                  <a:pt x="3709" y="1377"/>
                  <a:pt x="3709" y="1377"/>
                </a:cubicBezTo>
                <a:cubicBezTo>
                  <a:pt x="3708" y="1377"/>
                  <a:pt x="3706" y="1378"/>
                  <a:pt x="3704" y="1380"/>
                </a:cubicBezTo>
                <a:cubicBezTo>
                  <a:pt x="3704" y="1380"/>
                  <a:pt x="3704" y="1380"/>
                  <a:pt x="3704" y="1380"/>
                </a:cubicBezTo>
                <a:cubicBezTo>
                  <a:pt x="3704" y="1380"/>
                  <a:pt x="3704" y="1380"/>
                  <a:pt x="3704" y="1380"/>
                </a:cubicBezTo>
                <a:cubicBezTo>
                  <a:pt x="3700" y="1384"/>
                  <a:pt x="3697" y="1390"/>
                  <a:pt x="3697" y="1397"/>
                </a:cubicBezTo>
                <a:cubicBezTo>
                  <a:pt x="3697" y="1410"/>
                  <a:pt x="3706" y="1422"/>
                  <a:pt x="3718" y="1423"/>
                </a:cubicBezTo>
                <a:cubicBezTo>
                  <a:pt x="3722" y="1423"/>
                  <a:pt x="3727" y="1422"/>
                  <a:pt x="3730" y="1419"/>
                </a:cubicBezTo>
                <a:cubicBezTo>
                  <a:pt x="3730" y="1419"/>
                  <a:pt x="3730" y="1419"/>
                  <a:pt x="3730" y="1419"/>
                </a:cubicBezTo>
                <a:cubicBezTo>
                  <a:pt x="3752" y="1405"/>
                  <a:pt x="3752" y="1405"/>
                  <a:pt x="3752" y="1405"/>
                </a:cubicBezTo>
                <a:cubicBezTo>
                  <a:pt x="3760" y="1403"/>
                  <a:pt x="3765" y="1396"/>
                  <a:pt x="3765" y="1386"/>
                </a:cubicBezTo>
                <a:cubicBezTo>
                  <a:pt x="3765" y="1378"/>
                  <a:pt x="3762" y="1371"/>
                  <a:pt x="3757" y="1367"/>
                </a:cubicBezTo>
                <a:cubicBezTo>
                  <a:pt x="3763" y="1367"/>
                  <a:pt x="3763" y="1367"/>
                  <a:pt x="3763" y="1367"/>
                </a:cubicBezTo>
                <a:cubicBezTo>
                  <a:pt x="3763" y="1363"/>
                  <a:pt x="3763" y="1360"/>
                  <a:pt x="3763" y="1357"/>
                </a:cubicBezTo>
                <a:cubicBezTo>
                  <a:pt x="3765" y="1331"/>
                  <a:pt x="3768" y="1288"/>
                  <a:pt x="3722" y="1243"/>
                </a:cubicBezTo>
                <a:cubicBezTo>
                  <a:pt x="3732" y="1242"/>
                  <a:pt x="3744" y="1241"/>
                  <a:pt x="3755" y="1240"/>
                </a:cubicBezTo>
                <a:cubicBezTo>
                  <a:pt x="3755" y="1243"/>
                  <a:pt x="3755" y="1246"/>
                  <a:pt x="3755" y="1248"/>
                </a:cubicBezTo>
                <a:cubicBezTo>
                  <a:pt x="3752" y="1252"/>
                  <a:pt x="3751" y="1258"/>
                  <a:pt x="3751" y="1266"/>
                </a:cubicBezTo>
                <a:cubicBezTo>
                  <a:pt x="3751" y="1279"/>
                  <a:pt x="3755" y="1291"/>
                  <a:pt x="3761" y="1292"/>
                </a:cubicBezTo>
                <a:cubicBezTo>
                  <a:pt x="3762" y="1292"/>
                  <a:pt x="3761" y="1292"/>
                  <a:pt x="3762" y="1291"/>
                </a:cubicBezTo>
                <a:cubicBezTo>
                  <a:pt x="3791" y="1288"/>
                  <a:pt x="3791" y="1288"/>
                  <a:pt x="3791" y="1288"/>
                </a:cubicBezTo>
                <a:cubicBezTo>
                  <a:pt x="3791" y="1288"/>
                  <a:pt x="3791" y="1288"/>
                  <a:pt x="3791" y="1288"/>
                </a:cubicBezTo>
                <a:cubicBezTo>
                  <a:pt x="3799" y="1287"/>
                  <a:pt x="3802" y="1278"/>
                  <a:pt x="3802" y="1266"/>
                </a:cubicBezTo>
                <a:cubicBezTo>
                  <a:pt x="3802" y="1255"/>
                  <a:pt x="3800" y="1245"/>
                  <a:pt x="3795" y="1241"/>
                </a:cubicBezTo>
                <a:cubicBezTo>
                  <a:pt x="3800" y="1242"/>
                  <a:pt x="3805" y="1242"/>
                  <a:pt x="3809" y="1243"/>
                </a:cubicBezTo>
                <a:cubicBezTo>
                  <a:pt x="3829" y="1246"/>
                  <a:pt x="3848" y="1251"/>
                  <a:pt x="3861" y="1260"/>
                </a:cubicBezTo>
                <a:cubicBezTo>
                  <a:pt x="3874" y="1268"/>
                  <a:pt x="3882" y="1280"/>
                  <a:pt x="3884" y="1296"/>
                </a:cubicBezTo>
                <a:cubicBezTo>
                  <a:pt x="3884" y="1296"/>
                  <a:pt x="3884" y="1296"/>
                  <a:pt x="3884" y="1296"/>
                </a:cubicBezTo>
                <a:cubicBezTo>
                  <a:pt x="3882" y="1300"/>
                  <a:pt x="3880" y="1305"/>
                  <a:pt x="3880" y="1310"/>
                </a:cubicBezTo>
                <a:cubicBezTo>
                  <a:pt x="3880" y="1321"/>
                  <a:pt x="3887" y="1331"/>
                  <a:pt x="3895" y="1334"/>
                </a:cubicBezTo>
                <a:cubicBezTo>
                  <a:pt x="3895" y="1334"/>
                  <a:pt x="3895" y="1334"/>
                  <a:pt x="3895" y="1334"/>
                </a:cubicBezTo>
                <a:cubicBezTo>
                  <a:pt x="3896" y="1334"/>
                  <a:pt x="3896" y="1334"/>
                  <a:pt x="3896" y="1334"/>
                </a:cubicBezTo>
                <a:cubicBezTo>
                  <a:pt x="3897" y="1335"/>
                  <a:pt x="3898" y="1335"/>
                  <a:pt x="3899" y="1335"/>
                </a:cubicBezTo>
                <a:cubicBezTo>
                  <a:pt x="3918" y="1340"/>
                  <a:pt x="3918" y="1340"/>
                  <a:pt x="3918" y="1340"/>
                </a:cubicBezTo>
                <a:cubicBezTo>
                  <a:pt x="3918" y="1340"/>
                  <a:pt x="3918" y="1340"/>
                  <a:pt x="3918" y="1340"/>
                </a:cubicBezTo>
                <a:cubicBezTo>
                  <a:pt x="3919" y="1341"/>
                  <a:pt x="3921" y="1341"/>
                  <a:pt x="3923" y="1341"/>
                </a:cubicBezTo>
                <a:cubicBezTo>
                  <a:pt x="3934" y="1342"/>
                  <a:pt x="3942" y="1332"/>
                  <a:pt x="3942" y="1319"/>
                </a:cubicBezTo>
                <a:cubicBezTo>
                  <a:pt x="3942" y="1308"/>
                  <a:pt x="3935" y="1297"/>
                  <a:pt x="3923" y="1294"/>
                </a:cubicBezTo>
                <a:cubicBezTo>
                  <a:pt x="3923" y="1294"/>
                  <a:pt x="3923" y="1294"/>
                  <a:pt x="3923" y="1294"/>
                </a:cubicBezTo>
                <a:cubicBezTo>
                  <a:pt x="3909" y="1290"/>
                  <a:pt x="3909" y="1290"/>
                  <a:pt x="3909" y="1290"/>
                </a:cubicBezTo>
                <a:cubicBezTo>
                  <a:pt x="3906" y="1267"/>
                  <a:pt x="3894" y="1250"/>
                  <a:pt x="3876" y="1237"/>
                </a:cubicBezTo>
                <a:cubicBezTo>
                  <a:pt x="3859" y="1226"/>
                  <a:pt x="3837" y="1219"/>
                  <a:pt x="3813" y="1215"/>
                </a:cubicBezTo>
                <a:cubicBezTo>
                  <a:pt x="3803" y="1214"/>
                  <a:pt x="3793" y="1214"/>
                  <a:pt x="3782" y="1213"/>
                </a:cubicBezTo>
                <a:cubicBezTo>
                  <a:pt x="3782" y="1210"/>
                  <a:pt x="3782" y="1207"/>
                  <a:pt x="3782" y="1207"/>
                </a:cubicBezTo>
                <a:cubicBezTo>
                  <a:pt x="3782" y="1207"/>
                  <a:pt x="3782" y="1207"/>
                  <a:pt x="3782" y="1207"/>
                </a:cubicBezTo>
                <a:cubicBezTo>
                  <a:pt x="3781" y="1199"/>
                  <a:pt x="3778" y="1194"/>
                  <a:pt x="3775" y="1190"/>
                </a:cubicBezTo>
                <a:cubicBezTo>
                  <a:pt x="3768" y="1182"/>
                  <a:pt x="3759" y="1179"/>
                  <a:pt x="3749" y="1180"/>
                </a:cubicBezTo>
                <a:cubicBezTo>
                  <a:pt x="3741" y="1181"/>
                  <a:pt x="3733" y="1184"/>
                  <a:pt x="3725" y="1189"/>
                </a:cubicBezTo>
                <a:cubicBezTo>
                  <a:pt x="3722" y="1191"/>
                  <a:pt x="3715" y="1193"/>
                  <a:pt x="3715" y="1195"/>
                </a:cubicBezTo>
                <a:cubicBezTo>
                  <a:pt x="3715" y="1035"/>
                  <a:pt x="3715" y="1035"/>
                  <a:pt x="3715" y="1035"/>
                </a:cubicBezTo>
                <a:cubicBezTo>
                  <a:pt x="3823" y="1031"/>
                  <a:pt x="3910" y="1005"/>
                  <a:pt x="3910" y="974"/>
                </a:cubicBezTo>
                <a:cubicBezTo>
                  <a:pt x="3910" y="967"/>
                  <a:pt x="3906" y="960"/>
                  <a:pt x="3898" y="954"/>
                </a:cubicBezTo>
                <a:cubicBezTo>
                  <a:pt x="3920" y="945"/>
                  <a:pt x="3930" y="931"/>
                  <a:pt x="3935" y="912"/>
                </a:cubicBezTo>
                <a:cubicBezTo>
                  <a:pt x="3937" y="905"/>
                  <a:pt x="3940" y="894"/>
                  <a:pt x="3942" y="883"/>
                </a:cubicBezTo>
                <a:cubicBezTo>
                  <a:pt x="3945" y="884"/>
                  <a:pt x="3947" y="885"/>
                  <a:pt x="3950" y="886"/>
                </a:cubicBezTo>
                <a:cubicBezTo>
                  <a:pt x="3981" y="893"/>
                  <a:pt x="4020" y="839"/>
                  <a:pt x="4038" y="764"/>
                </a:cubicBezTo>
                <a:cubicBezTo>
                  <a:pt x="4049" y="718"/>
                  <a:pt x="4049" y="674"/>
                  <a:pt x="4040" y="647"/>
                </a:cubicBezTo>
                <a:cubicBezTo>
                  <a:pt x="4043" y="644"/>
                  <a:pt x="4044" y="643"/>
                  <a:pt x="4044" y="643"/>
                </a:cubicBezTo>
                <a:cubicBezTo>
                  <a:pt x="4044" y="643"/>
                  <a:pt x="4059" y="631"/>
                  <a:pt x="4086" y="613"/>
                </a:cubicBezTo>
                <a:cubicBezTo>
                  <a:pt x="4113" y="595"/>
                  <a:pt x="4151" y="473"/>
                  <a:pt x="4122" y="443"/>
                </a:cubicBezTo>
                <a:close/>
                <a:moveTo>
                  <a:pt x="335" y="1220"/>
                </a:moveTo>
                <a:cubicBezTo>
                  <a:pt x="323" y="1224"/>
                  <a:pt x="311" y="1228"/>
                  <a:pt x="300" y="1233"/>
                </a:cubicBezTo>
                <a:cubicBezTo>
                  <a:pt x="301" y="1232"/>
                  <a:pt x="301" y="1231"/>
                  <a:pt x="302" y="1230"/>
                </a:cubicBezTo>
                <a:cubicBezTo>
                  <a:pt x="306" y="1222"/>
                  <a:pt x="312" y="1215"/>
                  <a:pt x="322" y="1211"/>
                </a:cubicBezTo>
                <a:cubicBezTo>
                  <a:pt x="333" y="1207"/>
                  <a:pt x="349" y="1207"/>
                  <a:pt x="370" y="1213"/>
                </a:cubicBezTo>
                <a:cubicBezTo>
                  <a:pt x="358" y="1215"/>
                  <a:pt x="346" y="1218"/>
                  <a:pt x="335" y="1220"/>
                </a:cubicBezTo>
                <a:close/>
                <a:moveTo>
                  <a:pt x="519" y="1230"/>
                </a:moveTo>
                <a:cubicBezTo>
                  <a:pt x="514" y="1231"/>
                  <a:pt x="514" y="1231"/>
                  <a:pt x="514" y="1231"/>
                </a:cubicBezTo>
                <a:cubicBezTo>
                  <a:pt x="514" y="1230"/>
                  <a:pt x="514" y="1230"/>
                  <a:pt x="514" y="1230"/>
                </a:cubicBezTo>
                <a:cubicBezTo>
                  <a:pt x="515" y="1230"/>
                  <a:pt x="517" y="1230"/>
                  <a:pt x="519" y="1230"/>
                </a:cubicBezTo>
                <a:close/>
                <a:moveTo>
                  <a:pt x="468" y="1201"/>
                </a:moveTo>
                <a:cubicBezTo>
                  <a:pt x="474" y="1198"/>
                  <a:pt x="478" y="1196"/>
                  <a:pt x="482" y="1195"/>
                </a:cubicBezTo>
                <a:cubicBezTo>
                  <a:pt x="483" y="1195"/>
                  <a:pt x="483" y="1195"/>
                  <a:pt x="483" y="1195"/>
                </a:cubicBezTo>
                <a:cubicBezTo>
                  <a:pt x="484" y="1196"/>
                  <a:pt x="484" y="1199"/>
                  <a:pt x="484" y="1199"/>
                </a:cubicBezTo>
                <a:cubicBezTo>
                  <a:pt x="484" y="1199"/>
                  <a:pt x="484" y="1199"/>
                  <a:pt x="484" y="1199"/>
                </a:cubicBezTo>
                <a:cubicBezTo>
                  <a:pt x="484" y="1199"/>
                  <a:pt x="484" y="1200"/>
                  <a:pt x="484" y="1201"/>
                </a:cubicBezTo>
                <a:cubicBezTo>
                  <a:pt x="479" y="1201"/>
                  <a:pt x="473" y="1201"/>
                  <a:pt x="468" y="1202"/>
                </a:cubicBezTo>
                <a:cubicBezTo>
                  <a:pt x="468" y="1202"/>
                  <a:pt x="468" y="1201"/>
                  <a:pt x="468" y="1201"/>
                </a:cubicBezTo>
                <a:close/>
                <a:moveTo>
                  <a:pt x="846" y="1344"/>
                </a:moveTo>
                <a:cubicBezTo>
                  <a:pt x="829" y="1323"/>
                  <a:pt x="838" y="1328"/>
                  <a:pt x="850" y="1327"/>
                </a:cubicBezTo>
                <a:cubicBezTo>
                  <a:pt x="861" y="1326"/>
                  <a:pt x="846" y="1247"/>
                  <a:pt x="843" y="1214"/>
                </a:cubicBezTo>
                <a:cubicBezTo>
                  <a:pt x="840" y="1181"/>
                  <a:pt x="831" y="1069"/>
                  <a:pt x="837" y="1074"/>
                </a:cubicBezTo>
                <a:cubicBezTo>
                  <a:pt x="843" y="1079"/>
                  <a:pt x="854" y="1083"/>
                  <a:pt x="854" y="1083"/>
                </a:cubicBezTo>
                <a:cubicBezTo>
                  <a:pt x="854" y="1083"/>
                  <a:pt x="854" y="1093"/>
                  <a:pt x="855" y="1112"/>
                </a:cubicBezTo>
                <a:cubicBezTo>
                  <a:pt x="857" y="1124"/>
                  <a:pt x="858" y="1133"/>
                  <a:pt x="863" y="1139"/>
                </a:cubicBezTo>
                <a:cubicBezTo>
                  <a:pt x="863" y="1361"/>
                  <a:pt x="863" y="1361"/>
                  <a:pt x="863" y="1361"/>
                </a:cubicBezTo>
                <a:cubicBezTo>
                  <a:pt x="857" y="1356"/>
                  <a:pt x="851" y="1350"/>
                  <a:pt x="846" y="1344"/>
                </a:cubicBezTo>
                <a:close/>
                <a:moveTo>
                  <a:pt x="815" y="747"/>
                </a:moveTo>
                <a:cubicBezTo>
                  <a:pt x="863" y="747"/>
                  <a:pt x="863" y="747"/>
                  <a:pt x="863" y="747"/>
                </a:cubicBezTo>
                <a:cubicBezTo>
                  <a:pt x="863" y="836"/>
                  <a:pt x="863" y="836"/>
                  <a:pt x="863" y="836"/>
                </a:cubicBezTo>
                <a:cubicBezTo>
                  <a:pt x="844" y="806"/>
                  <a:pt x="826" y="774"/>
                  <a:pt x="815" y="747"/>
                </a:cubicBezTo>
                <a:close/>
                <a:moveTo>
                  <a:pt x="1278" y="1230"/>
                </a:moveTo>
                <a:cubicBezTo>
                  <a:pt x="1279" y="1228"/>
                  <a:pt x="1280" y="1226"/>
                  <a:pt x="1281" y="1224"/>
                </a:cubicBezTo>
                <a:cubicBezTo>
                  <a:pt x="1284" y="1225"/>
                  <a:pt x="1288" y="1226"/>
                  <a:pt x="1293" y="1227"/>
                </a:cubicBezTo>
                <a:cubicBezTo>
                  <a:pt x="1288" y="1228"/>
                  <a:pt x="1283" y="1229"/>
                  <a:pt x="1278" y="1230"/>
                </a:cubicBezTo>
                <a:close/>
                <a:moveTo>
                  <a:pt x="1327" y="1210"/>
                </a:moveTo>
                <a:cubicBezTo>
                  <a:pt x="1315" y="1206"/>
                  <a:pt x="1310" y="1203"/>
                  <a:pt x="1303" y="1201"/>
                </a:cubicBezTo>
                <a:cubicBezTo>
                  <a:pt x="1298" y="1200"/>
                  <a:pt x="1293" y="1199"/>
                  <a:pt x="1289" y="1198"/>
                </a:cubicBezTo>
                <a:cubicBezTo>
                  <a:pt x="1294" y="1177"/>
                  <a:pt x="1297" y="1156"/>
                  <a:pt x="1301" y="1145"/>
                </a:cubicBezTo>
                <a:cubicBezTo>
                  <a:pt x="1308" y="1131"/>
                  <a:pt x="1314" y="1117"/>
                  <a:pt x="1327" y="1098"/>
                </a:cubicBezTo>
                <a:lnTo>
                  <a:pt x="1327" y="1210"/>
                </a:lnTo>
                <a:close/>
                <a:moveTo>
                  <a:pt x="1434" y="1244"/>
                </a:moveTo>
                <a:cubicBezTo>
                  <a:pt x="1430" y="1244"/>
                  <a:pt x="1430" y="1244"/>
                  <a:pt x="1430" y="1244"/>
                </a:cubicBezTo>
                <a:cubicBezTo>
                  <a:pt x="1430" y="1244"/>
                  <a:pt x="1430" y="1244"/>
                  <a:pt x="1430" y="1243"/>
                </a:cubicBezTo>
                <a:cubicBezTo>
                  <a:pt x="1431" y="1243"/>
                  <a:pt x="1433" y="1243"/>
                  <a:pt x="1434" y="1244"/>
                </a:cubicBezTo>
                <a:close/>
                <a:moveTo>
                  <a:pt x="1400" y="1211"/>
                </a:moveTo>
                <a:cubicBezTo>
                  <a:pt x="1401" y="1211"/>
                  <a:pt x="1401" y="1210"/>
                  <a:pt x="1401" y="1210"/>
                </a:cubicBezTo>
                <a:cubicBezTo>
                  <a:pt x="1401" y="1210"/>
                  <a:pt x="1402" y="1211"/>
                  <a:pt x="1402" y="1213"/>
                </a:cubicBezTo>
                <a:cubicBezTo>
                  <a:pt x="1402" y="1213"/>
                  <a:pt x="1402" y="1214"/>
                  <a:pt x="1402" y="1215"/>
                </a:cubicBezTo>
                <a:cubicBezTo>
                  <a:pt x="1397" y="1215"/>
                  <a:pt x="1392" y="1216"/>
                  <a:pt x="1388" y="1216"/>
                </a:cubicBezTo>
                <a:cubicBezTo>
                  <a:pt x="1392" y="1213"/>
                  <a:pt x="1397" y="1211"/>
                  <a:pt x="1400" y="1211"/>
                </a:cubicBezTo>
                <a:close/>
                <a:moveTo>
                  <a:pt x="1359" y="954"/>
                </a:moveTo>
                <a:cubicBezTo>
                  <a:pt x="1359" y="923"/>
                  <a:pt x="1359" y="923"/>
                  <a:pt x="1359" y="923"/>
                </a:cubicBezTo>
                <a:cubicBezTo>
                  <a:pt x="1360" y="923"/>
                  <a:pt x="1361" y="923"/>
                  <a:pt x="1362" y="923"/>
                </a:cubicBezTo>
                <a:cubicBezTo>
                  <a:pt x="1364" y="936"/>
                  <a:pt x="1371" y="945"/>
                  <a:pt x="1371" y="945"/>
                </a:cubicBezTo>
                <a:cubicBezTo>
                  <a:pt x="1371" y="945"/>
                  <a:pt x="1366" y="949"/>
                  <a:pt x="1359" y="954"/>
                </a:cubicBezTo>
                <a:close/>
                <a:moveTo>
                  <a:pt x="3788" y="1241"/>
                </a:moveTo>
                <a:cubicBezTo>
                  <a:pt x="3783" y="1241"/>
                  <a:pt x="3783" y="1241"/>
                  <a:pt x="3783" y="1241"/>
                </a:cubicBezTo>
                <a:cubicBezTo>
                  <a:pt x="3783" y="1241"/>
                  <a:pt x="3783" y="1241"/>
                  <a:pt x="3783" y="1240"/>
                </a:cubicBezTo>
                <a:cubicBezTo>
                  <a:pt x="3784" y="1240"/>
                  <a:pt x="3786" y="1241"/>
                  <a:pt x="3788" y="1241"/>
                </a:cubicBezTo>
                <a:close/>
                <a:moveTo>
                  <a:pt x="3739" y="1213"/>
                </a:moveTo>
                <a:cubicBezTo>
                  <a:pt x="3744" y="1210"/>
                  <a:pt x="3749" y="1208"/>
                  <a:pt x="3752" y="1207"/>
                </a:cubicBezTo>
                <a:cubicBezTo>
                  <a:pt x="3753" y="1207"/>
                  <a:pt x="3753" y="1206"/>
                  <a:pt x="3753" y="1207"/>
                </a:cubicBezTo>
                <a:cubicBezTo>
                  <a:pt x="3754" y="1207"/>
                  <a:pt x="3754" y="1208"/>
                  <a:pt x="3754" y="1210"/>
                </a:cubicBezTo>
                <a:cubicBezTo>
                  <a:pt x="3754" y="1210"/>
                  <a:pt x="3754" y="1210"/>
                  <a:pt x="3754" y="1210"/>
                </a:cubicBezTo>
                <a:cubicBezTo>
                  <a:pt x="3754" y="1210"/>
                  <a:pt x="3754" y="1211"/>
                  <a:pt x="3754" y="1212"/>
                </a:cubicBezTo>
                <a:cubicBezTo>
                  <a:pt x="3749" y="1212"/>
                  <a:pt x="3744" y="1213"/>
                  <a:pt x="3738" y="1213"/>
                </a:cubicBezTo>
                <a:cubicBezTo>
                  <a:pt x="3739" y="1213"/>
                  <a:pt x="3739" y="1213"/>
                  <a:pt x="3739" y="1213"/>
                </a:cubicBezTo>
                <a:close/>
                <a:moveTo>
                  <a:pt x="3598" y="703"/>
                </a:moveTo>
                <a:cubicBezTo>
                  <a:pt x="3599" y="702"/>
                  <a:pt x="3600" y="702"/>
                  <a:pt x="3601" y="701"/>
                </a:cubicBezTo>
                <a:cubicBezTo>
                  <a:pt x="3605" y="697"/>
                  <a:pt x="3607" y="704"/>
                  <a:pt x="3612" y="704"/>
                </a:cubicBezTo>
                <a:cubicBezTo>
                  <a:pt x="3617" y="704"/>
                  <a:pt x="3614" y="709"/>
                  <a:pt x="3609" y="712"/>
                </a:cubicBezTo>
                <a:cubicBezTo>
                  <a:pt x="3606" y="709"/>
                  <a:pt x="3602" y="706"/>
                  <a:pt x="3598" y="703"/>
                </a:cubicBezTo>
                <a:close/>
                <a:moveTo>
                  <a:pt x="2285" y="668"/>
                </a:moveTo>
                <a:cubicBezTo>
                  <a:pt x="2298" y="653"/>
                  <a:pt x="2306" y="636"/>
                  <a:pt x="2311" y="617"/>
                </a:cubicBezTo>
                <a:cubicBezTo>
                  <a:pt x="2321" y="569"/>
                  <a:pt x="2299" y="522"/>
                  <a:pt x="2256" y="490"/>
                </a:cubicBezTo>
                <a:cubicBezTo>
                  <a:pt x="2256" y="484"/>
                  <a:pt x="2255" y="478"/>
                  <a:pt x="2255" y="472"/>
                </a:cubicBezTo>
                <a:cubicBezTo>
                  <a:pt x="2255" y="428"/>
                  <a:pt x="2253" y="391"/>
                  <a:pt x="2253" y="391"/>
                </a:cubicBezTo>
                <a:cubicBezTo>
                  <a:pt x="2253" y="391"/>
                  <a:pt x="2282" y="391"/>
                  <a:pt x="2317" y="417"/>
                </a:cubicBezTo>
                <a:cubicBezTo>
                  <a:pt x="2318" y="418"/>
                  <a:pt x="2319" y="419"/>
                  <a:pt x="2321" y="420"/>
                </a:cubicBezTo>
                <a:cubicBezTo>
                  <a:pt x="2318" y="434"/>
                  <a:pt x="2366" y="466"/>
                  <a:pt x="2375" y="449"/>
                </a:cubicBezTo>
                <a:cubicBezTo>
                  <a:pt x="2383" y="458"/>
                  <a:pt x="2381" y="501"/>
                  <a:pt x="2381" y="523"/>
                </a:cubicBezTo>
                <a:cubicBezTo>
                  <a:pt x="2381" y="546"/>
                  <a:pt x="2379" y="643"/>
                  <a:pt x="2373" y="668"/>
                </a:cubicBezTo>
                <a:cubicBezTo>
                  <a:pt x="2372" y="671"/>
                  <a:pt x="2372" y="673"/>
                  <a:pt x="2371" y="675"/>
                </a:cubicBezTo>
                <a:cubicBezTo>
                  <a:pt x="2304" y="675"/>
                  <a:pt x="2304" y="675"/>
                  <a:pt x="2304" y="675"/>
                </a:cubicBezTo>
                <a:cubicBezTo>
                  <a:pt x="2297" y="672"/>
                  <a:pt x="2290" y="670"/>
                  <a:pt x="2285" y="668"/>
                </a:cubicBezTo>
                <a:close/>
                <a:moveTo>
                  <a:pt x="2036" y="1264"/>
                </a:moveTo>
                <a:cubicBezTo>
                  <a:pt x="2039" y="1260"/>
                  <a:pt x="2040" y="1255"/>
                  <a:pt x="2041" y="1250"/>
                </a:cubicBezTo>
                <a:cubicBezTo>
                  <a:pt x="2049" y="1251"/>
                  <a:pt x="2058" y="1252"/>
                  <a:pt x="2069" y="1255"/>
                </a:cubicBezTo>
                <a:cubicBezTo>
                  <a:pt x="2070" y="1256"/>
                  <a:pt x="2071" y="1256"/>
                  <a:pt x="2072" y="1256"/>
                </a:cubicBezTo>
                <a:cubicBezTo>
                  <a:pt x="2059" y="1259"/>
                  <a:pt x="2047" y="1261"/>
                  <a:pt x="2036" y="1264"/>
                </a:cubicBezTo>
                <a:close/>
                <a:moveTo>
                  <a:pt x="2103" y="1238"/>
                </a:moveTo>
                <a:cubicBezTo>
                  <a:pt x="2091" y="1234"/>
                  <a:pt x="2085" y="1230"/>
                  <a:pt x="2076" y="1228"/>
                </a:cubicBezTo>
                <a:cubicBezTo>
                  <a:pt x="2061" y="1223"/>
                  <a:pt x="2048" y="1221"/>
                  <a:pt x="2036" y="1221"/>
                </a:cubicBezTo>
                <a:cubicBezTo>
                  <a:pt x="2035" y="1218"/>
                  <a:pt x="2034" y="1216"/>
                  <a:pt x="2033" y="1213"/>
                </a:cubicBezTo>
                <a:cubicBezTo>
                  <a:pt x="2025" y="1198"/>
                  <a:pt x="2018" y="1166"/>
                  <a:pt x="2018" y="1166"/>
                </a:cubicBezTo>
                <a:cubicBezTo>
                  <a:pt x="2028" y="1159"/>
                  <a:pt x="2028" y="1159"/>
                  <a:pt x="2028" y="1159"/>
                </a:cubicBezTo>
                <a:cubicBezTo>
                  <a:pt x="2028" y="1159"/>
                  <a:pt x="2011" y="1100"/>
                  <a:pt x="1992" y="1039"/>
                </a:cubicBezTo>
                <a:cubicBezTo>
                  <a:pt x="1980" y="1001"/>
                  <a:pt x="1968" y="954"/>
                  <a:pt x="1965" y="928"/>
                </a:cubicBezTo>
                <a:cubicBezTo>
                  <a:pt x="2001" y="939"/>
                  <a:pt x="2049" y="946"/>
                  <a:pt x="2103" y="948"/>
                </a:cubicBezTo>
                <a:lnTo>
                  <a:pt x="2103" y="1238"/>
                </a:lnTo>
                <a:close/>
                <a:moveTo>
                  <a:pt x="2168" y="1245"/>
                </a:moveTo>
                <a:cubicBezTo>
                  <a:pt x="2169" y="1244"/>
                  <a:pt x="2171" y="1243"/>
                  <a:pt x="2172" y="1243"/>
                </a:cubicBezTo>
                <a:cubicBezTo>
                  <a:pt x="2178" y="1239"/>
                  <a:pt x="2183" y="1237"/>
                  <a:pt x="2188" y="1236"/>
                </a:cubicBezTo>
                <a:cubicBezTo>
                  <a:pt x="2189" y="1236"/>
                  <a:pt x="2190" y="1236"/>
                  <a:pt x="2190" y="1236"/>
                </a:cubicBezTo>
                <a:cubicBezTo>
                  <a:pt x="2190" y="1236"/>
                  <a:pt x="2191" y="1238"/>
                  <a:pt x="2191" y="1240"/>
                </a:cubicBezTo>
                <a:cubicBezTo>
                  <a:pt x="2191" y="1240"/>
                  <a:pt x="2191" y="1242"/>
                  <a:pt x="2191" y="1244"/>
                </a:cubicBezTo>
                <a:cubicBezTo>
                  <a:pt x="2183" y="1244"/>
                  <a:pt x="2176" y="1245"/>
                  <a:pt x="2168" y="1245"/>
                </a:cubicBezTo>
                <a:close/>
                <a:moveTo>
                  <a:pt x="2231" y="1274"/>
                </a:moveTo>
                <a:cubicBezTo>
                  <a:pt x="2231" y="1274"/>
                  <a:pt x="2231" y="1274"/>
                  <a:pt x="2231" y="1274"/>
                </a:cubicBezTo>
                <a:cubicBezTo>
                  <a:pt x="2220" y="1275"/>
                  <a:pt x="2220" y="1275"/>
                  <a:pt x="2220" y="1275"/>
                </a:cubicBezTo>
                <a:cubicBezTo>
                  <a:pt x="2220" y="1275"/>
                  <a:pt x="2220" y="1274"/>
                  <a:pt x="2220" y="1273"/>
                </a:cubicBezTo>
                <a:cubicBezTo>
                  <a:pt x="2224" y="1273"/>
                  <a:pt x="2228" y="1274"/>
                  <a:pt x="2233" y="1274"/>
                </a:cubicBezTo>
                <a:cubicBezTo>
                  <a:pt x="2232" y="1274"/>
                  <a:pt x="2231" y="1274"/>
                  <a:pt x="2231" y="1274"/>
                </a:cubicBezTo>
                <a:close/>
                <a:moveTo>
                  <a:pt x="2220" y="1244"/>
                </a:moveTo>
                <a:cubicBezTo>
                  <a:pt x="2220" y="1240"/>
                  <a:pt x="2219" y="1237"/>
                  <a:pt x="2219" y="1235"/>
                </a:cubicBezTo>
                <a:cubicBezTo>
                  <a:pt x="2218" y="1228"/>
                  <a:pt x="2216" y="1222"/>
                  <a:pt x="2212" y="1218"/>
                </a:cubicBezTo>
                <a:cubicBezTo>
                  <a:pt x="2205" y="1209"/>
                  <a:pt x="2195" y="1206"/>
                  <a:pt x="2184" y="1208"/>
                </a:cubicBezTo>
                <a:cubicBezTo>
                  <a:pt x="2176" y="1209"/>
                  <a:pt x="2166" y="1213"/>
                  <a:pt x="2157" y="1218"/>
                </a:cubicBezTo>
                <a:cubicBezTo>
                  <a:pt x="2153" y="1220"/>
                  <a:pt x="2147" y="1223"/>
                  <a:pt x="2143" y="1226"/>
                </a:cubicBezTo>
                <a:cubicBezTo>
                  <a:pt x="2143" y="948"/>
                  <a:pt x="2143" y="948"/>
                  <a:pt x="2143" y="948"/>
                </a:cubicBezTo>
                <a:cubicBezTo>
                  <a:pt x="2204" y="946"/>
                  <a:pt x="2258" y="937"/>
                  <a:pt x="2295" y="924"/>
                </a:cubicBezTo>
                <a:cubicBezTo>
                  <a:pt x="2295" y="940"/>
                  <a:pt x="2295" y="974"/>
                  <a:pt x="2293" y="1015"/>
                </a:cubicBezTo>
                <a:cubicBezTo>
                  <a:pt x="2289" y="1077"/>
                  <a:pt x="2281" y="1169"/>
                  <a:pt x="2281" y="1169"/>
                </a:cubicBezTo>
                <a:cubicBezTo>
                  <a:pt x="2281" y="1169"/>
                  <a:pt x="2286" y="1185"/>
                  <a:pt x="2276" y="1204"/>
                </a:cubicBezTo>
                <a:cubicBezTo>
                  <a:pt x="2270" y="1213"/>
                  <a:pt x="2266" y="1226"/>
                  <a:pt x="2267" y="1238"/>
                </a:cubicBezTo>
                <a:cubicBezTo>
                  <a:pt x="2259" y="1241"/>
                  <a:pt x="2252" y="1243"/>
                  <a:pt x="2247" y="1246"/>
                </a:cubicBezTo>
                <a:cubicBezTo>
                  <a:pt x="2238" y="1245"/>
                  <a:pt x="2229" y="1245"/>
                  <a:pt x="2220" y="1244"/>
                </a:cubicBezTo>
                <a:close/>
                <a:moveTo>
                  <a:pt x="2364" y="1330"/>
                </a:moveTo>
                <a:cubicBezTo>
                  <a:pt x="2363" y="1329"/>
                  <a:pt x="2363" y="1328"/>
                  <a:pt x="2363" y="1327"/>
                </a:cubicBezTo>
                <a:cubicBezTo>
                  <a:pt x="2364" y="1328"/>
                  <a:pt x="2366" y="1329"/>
                  <a:pt x="2369" y="1331"/>
                </a:cubicBezTo>
                <a:lnTo>
                  <a:pt x="2364" y="1330"/>
                </a:lnTo>
                <a:close/>
                <a:moveTo>
                  <a:pt x="2517" y="823"/>
                </a:moveTo>
                <a:cubicBezTo>
                  <a:pt x="2456" y="842"/>
                  <a:pt x="2463" y="877"/>
                  <a:pt x="2460" y="916"/>
                </a:cubicBezTo>
                <a:cubicBezTo>
                  <a:pt x="2456" y="955"/>
                  <a:pt x="2483" y="1024"/>
                  <a:pt x="2495" y="1083"/>
                </a:cubicBezTo>
                <a:cubicBezTo>
                  <a:pt x="2507" y="1142"/>
                  <a:pt x="2500" y="1127"/>
                  <a:pt x="2492" y="1149"/>
                </a:cubicBezTo>
                <a:cubicBezTo>
                  <a:pt x="2483" y="1171"/>
                  <a:pt x="2475" y="1181"/>
                  <a:pt x="2450" y="1196"/>
                </a:cubicBezTo>
                <a:cubicBezTo>
                  <a:pt x="2424" y="1211"/>
                  <a:pt x="2431" y="1225"/>
                  <a:pt x="2401" y="1232"/>
                </a:cubicBezTo>
                <a:cubicBezTo>
                  <a:pt x="2390" y="1234"/>
                  <a:pt x="2380" y="1233"/>
                  <a:pt x="2369" y="1232"/>
                </a:cubicBezTo>
                <a:cubicBezTo>
                  <a:pt x="2360" y="1207"/>
                  <a:pt x="2365" y="1191"/>
                  <a:pt x="2375" y="1191"/>
                </a:cubicBezTo>
                <a:cubicBezTo>
                  <a:pt x="2386" y="1191"/>
                  <a:pt x="2403" y="1179"/>
                  <a:pt x="2403" y="1179"/>
                </a:cubicBezTo>
                <a:cubicBezTo>
                  <a:pt x="2403" y="1179"/>
                  <a:pt x="2403" y="1126"/>
                  <a:pt x="2405" y="1098"/>
                </a:cubicBezTo>
                <a:cubicBezTo>
                  <a:pt x="2407" y="1071"/>
                  <a:pt x="2428" y="860"/>
                  <a:pt x="2432" y="817"/>
                </a:cubicBezTo>
                <a:cubicBezTo>
                  <a:pt x="2435" y="785"/>
                  <a:pt x="2413" y="759"/>
                  <a:pt x="2402" y="747"/>
                </a:cubicBezTo>
                <a:cubicBezTo>
                  <a:pt x="2732" y="747"/>
                  <a:pt x="2732" y="747"/>
                  <a:pt x="2732" y="747"/>
                </a:cubicBezTo>
                <a:cubicBezTo>
                  <a:pt x="2713" y="758"/>
                  <a:pt x="2731" y="765"/>
                  <a:pt x="2716" y="769"/>
                </a:cubicBezTo>
                <a:cubicBezTo>
                  <a:pt x="2699" y="774"/>
                  <a:pt x="2578" y="805"/>
                  <a:pt x="2517" y="823"/>
                </a:cubicBezTo>
                <a:close/>
                <a:moveTo>
                  <a:pt x="2788" y="1177"/>
                </a:moveTo>
                <a:cubicBezTo>
                  <a:pt x="2783" y="1176"/>
                  <a:pt x="2783" y="1176"/>
                  <a:pt x="2783" y="1176"/>
                </a:cubicBezTo>
                <a:cubicBezTo>
                  <a:pt x="2784" y="1176"/>
                  <a:pt x="2786" y="1176"/>
                  <a:pt x="2788" y="1176"/>
                </a:cubicBezTo>
                <a:cubicBezTo>
                  <a:pt x="2788" y="1176"/>
                  <a:pt x="2788" y="1177"/>
                  <a:pt x="2788" y="1177"/>
                </a:cubicBezTo>
                <a:close/>
                <a:moveTo>
                  <a:pt x="2816" y="1148"/>
                </a:moveTo>
                <a:cubicBezTo>
                  <a:pt x="2816" y="1147"/>
                  <a:pt x="2816" y="1146"/>
                  <a:pt x="2816" y="1145"/>
                </a:cubicBezTo>
                <a:cubicBezTo>
                  <a:pt x="2816" y="1145"/>
                  <a:pt x="2816" y="1145"/>
                  <a:pt x="2816" y="1145"/>
                </a:cubicBezTo>
                <a:cubicBezTo>
                  <a:pt x="2816" y="1144"/>
                  <a:pt x="2817" y="1143"/>
                  <a:pt x="2817" y="1142"/>
                </a:cubicBezTo>
                <a:cubicBezTo>
                  <a:pt x="2817" y="1142"/>
                  <a:pt x="2817" y="1143"/>
                  <a:pt x="2818" y="1143"/>
                </a:cubicBezTo>
                <a:cubicBezTo>
                  <a:pt x="2822" y="1144"/>
                  <a:pt x="2826" y="1146"/>
                  <a:pt x="2831" y="1149"/>
                </a:cubicBezTo>
                <a:cubicBezTo>
                  <a:pt x="2831" y="1149"/>
                  <a:pt x="2832" y="1149"/>
                  <a:pt x="2832" y="1149"/>
                </a:cubicBezTo>
                <a:cubicBezTo>
                  <a:pt x="2827" y="1148"/>
                  <a:pt x="2821" y="1148"/>
                  <a:pt x="2816" y="1148"/>
                </a:cubicBezTo>
                <a:close/>
                <a:moveTo>
                  <a:pt x="2843" y="1124"/>
                </a:moveTo>
                <a:cubicBezTo>
                  <a:pt x="2835" y="1120"/>
                  <a:pt x="2828" y="1117"/>
                  <a:pt x="2821" y="1116"/>
                </a:cubicBezTo>
                <a:cubicBezTo>
                  <a:pt x="2811" y="1114"/>
                  <a:pt x="2802" y="1118"/>
                  <a:pt x="2795" y="1126"/>
                </a:cubicBezTo>
                <a:cubicBezTo>
                  <a:pt x="2792" y="1130"/>
                  <a:pt x="2790" y="1135"/>
                  <a:pt x="2789" y="1143"/>
                </a:cubicBezTo>
                <a:cubicBezTo>
                  <a:pt x="2789" y="1143"/>
                  <a:pt x="2789" y="1143"/>
                  <a:pt x="2789" y="1143"/>
                </a:cubicBezTo>
                <a:cubicBezTo>
                  <a:pt x="2789" y="1143"/>
                  <a:pt x="2788" y="1146"/>
                  <a:pt x="2788" y="1149"/>
                </a:cubicBezTo>
                <a:cubicBezTo>
                  <a:pt x="2778" y="1150"/>
                  <a:pt x="2767" y="1150"/>
                  <a:pt x="2757" y="1152"/>
                </a:cubicBezTo>
                <a:cubicBezTo>
                  <a:pt x="2733" y="1155"/>
                  <a:pt x="2711" y="1161"/>
                  <a:pt x="2693" y="1173"/>
                </a:cubicBezTo>
                <a:cubicBezTo>
                  <a:pt x="2676" y="1185"/>
                  <a:pt x="2663" y="1203"/>
                  <a:pt x="2660" y="1226"/>
                </a:cubicBezTo>
                <a:cubicBezTo>
                  <a:pt x="2645" y="1231"/>
                  <a:pt x="2645" y="1231"/>
                  <a:pt x="2645" y="1231"/>
                </a:cubicBezTo>
                <a:cubicBezTo>
                  <a:pt x="2645" y="1231"/>
                  <a:pt x="2645" y="1231"/>
                  <a:pt x="2645" y="1231"/>
                </a:cubicBezTo>
                <a:cubicBezTo>
                  <a:pt x="2636" y="1231"/>
                  <a:pt x="2629" y="1242"/>
                  <a:pt x="2628" y="1252"/>
                </a:cubicBezTo>
                <a:cubicBezTo>
                  <a:pt x="2620" y="1236"/>
                  <a:pt x="2613" y="1220"/>
                  <a:pt x="2617" y="1207"/>
                </a:cubicBezTo>
                <a:cubicBezTo>
                  <a:pt x="2622" y="1188"/>
                  <a:pt x="2618" y="1169"/>
                  <a:pt x="2612" y="1154"/>
                </a:cubicBezTo>
                <a:cubicBezTo>
                  <a:pt x="2605" y="1139"/>
                  <a:pt x="2618" y="1132"/>
                  <a:pt x="2630" y="1120"/>
                </a:cubicBezTo>
                <a:cubicBezTo>
                  <a:pt x="2642" y="1109"/>
                  <a:pt x="2667" y="1021"/>
                  <a:pt x="2672" y="997"/>
                </a:cubicBezTo>
                <a:cubicBezTo>
                  <a:pt x="2675" y="983"/>
                  <a:pt x="2691" y="972"/>
                  <a:pt x="2717" y="962"/>
                </a:cubicBezTo>
                <a:cubicBezTo>
                  <a:pt x="2753" y="969"/>
                  <a:pt x="2796" y="972"/>
                  <a:pt x="2843" y="972"/>
                </a:cubicBezTo>
                <a:lnTo>
                  <a:pt x="2843" y="1124"/>
                </a:lnTo>
                <a:close/>
                <a:moveTo>
                  <a:pt x="2926" y="1160"/>
                </a:moveTo>
                <a:cubicBezTo>
                  <a:pt x="2926" y="1160"/>
                  <a:pt x="2927" y="1160"/>
                  <a:pt x="2927" y="1160"/>
                </a:cubicBezTo>
                <a:cubicBezTo>
                  <a:pt x="2927" y="1160"/>
                  <a:pt x="2927" y="1160"/>
                  <a:pt x="2927" y="1160"/>
                </a:cubicBezTo>
                <a:cubicBezTo>
                  <a:pt x="2927" y="1160"/>
                  <a:pt x="2926" y="1160"/>
                  <a:pt x="2926" y="1160"/>
                </a:cubicBezTo>
                <a:close/>
                <a:moveTo>
                  <a:pt x="2971" y="1220"/>
                </a:moveTo>
                <a:cubicBezTo>
                  <a:pt x="2971" y="1200"/>
                  <a:pt x="2971" y="1200"/>
                  <a:pt x="2971" y="1200"/>
                </a:cubicBezTo>
                <a:cubicBezTo>
                  <a:pt x="2973" y="1201"/>
                  <a:pt x="2975" y="1201"/>
                  <a:pt x="2978" y="1202"/>
                </a:cubicBezTo>
                <a:cubicBezTo>
                  <a:pt x="2975" y="1206"/>
                  <a:pt x="2972" y="1212"/>
                  <a:pt x="2971" y="1220"/>
                </a:cubicBezTo>
                <a:close/>
                <a:moveTo>
                  <a:pt x="2972" y="1158"/>
                </a:moveTo>
                <a:cubicBezTo>
                  <a:pt x="2981" y="1162"/>
                  <a:pt x="2987" y="1168"/>
                  <a:pt x="2991" y="1176"/>
                </a:cubicBezTo>
                <a:cubicBezTo>
                  <a:pt x="2992" y="1177"/>
                  <a:pt x="2992" y="1178"/>
                  <a:pt x="2992" y="1179"/>
                </a:cubicBezTo>
                <a:cubicBezTo>
                  <a:pt x="2986" y="1176"/>
                  <a:pt x="2979" y="1173"/>
                  <a:pt x="2971" y="1171"/>
                </a:cubicBezTo>
                <a:cubicBezTo>
                  <a:pt x="2971" y="1158"/>
                  <a:pt x="2971" y="1158"/>
                  <a:pt x="2971" y="1158"/>
                </a:cubicBezTo>
                <a:cubicBezTo>
                  <a:pt x="2971" y="1158"/>
                  <a:pt x="2971" y="1158"/>
                  <a:pt x="2972" y="1158"/>
                </a:cubicBezTo>
                <a:close/>
                <a:moveTo>
                  <a:pt x="2927" y="1131"/>
                </a:moveTo>
                <a:cubicBezTo>
                  <a:pt x="2924" y="1132"/>
                  <a:pt x="2920" y="1133"/>
                  <a:pt x="2916" y="1134"/>
                </a:cubicBezTo>
                <a:cubicBezTo>
                  <a:pt x="2905" y="1137"/>
                  <a:pt x="2891" y="1142"/>
                  <a:pt x="2879" y="1148"/>
                </a:cubicBezTo>
                <a:cubicBezTo>
                  <a:pt x="2879" y="972"/>
                  <a:pt x="2879" y="972"/>
                  <a:pt x="2879" y="972"/>
                </a:cubicBezTo>
                <a:cubicBezTo>
                  <a:pt x="2896" y="971"/>
                  <a:pt x="2912" y="970"/>
                  <a:pt x="2927" y="968"/>
                </a:cubicBezTo>
                <a:lnTo>
                  <a:pt x="2927" y="1131"/>
                </a:lnTo>
                <a:close/>
                <a:moveTo>
                  <a:pt x="3423" y="755"/>
                </a:moveTo>
                <a:cubicBezTo>
                  <a:pt x="3423" y="754"/>
                  <a:pt x="3423" y="754"/>
                  <a:pt x="3423" y="754"/>
                </a:cubicBezTo>
                <a:cubicBezTo>
                  <a:pt x="3423" y="753"/>
                  <a:pt x="3423" y="753"/>
                  <a:pt x="3423" y="753"/>
                </a:cubicBezTo>
                <a:cubicBezTo>
                  <a:pt x="3423" y="753"/>
                  <a:pt x="3423" y="753"/>
                  <a:pt x="3423" y="753"/>
                </a:cubicBezTo>
                <a:cubicBezTo>
                  <a:pt x="3423" y="754"/>
                  <a:pt x="3423" y="754"/>
                  <a:pt x="3423" y="754"/>
                </a:cubicBezTo>
                <a:cubicBezTo>
                  <a:pt x="3423" y="755"/>
                  <a:pt x="3423" y="755"/>
                  <a:pt x="3423" y="755"/>
                </a:cubicBezTo>
                <a:cubicBezTo>
                  <a:pt x="3423" y="755"/>
                  <a:pt x="3423" y="755"/>
                  <a:pt x="3423" y="755"/>
                </a:cubicBezTo>
                <a:close/>
                <a:moveTo>
                  <a:pt x="3476" y="944"/>
                </a:moveTo>
                <a:cubicBezTo>
                  <a:pt x="3473" y="914"/>
                  <a:pt x="3470" y="887"/>
                  <a:pt x="3470" y="887"/>
                </a:cubicBezTo>
                <a:cubicBezTo>
                  <a:pt x="3470" y="887"/>
                  <a:pt x="3476" y="888"/>
                  <a:pt x="3529" y="920"/>
                </a:cubicBezTo>
                <a:cubicBezTo>
                  <a:pt x="3532" y="921"/>
                  <a:pt x="3535" y="923"/>
                  <a:pt x="3538" y="925"/>
                </a:cubicBezTo>
                <a:cubicBezTo>
                  <a:pt x="3513" y="930"/>
                  <a:pt x="3492" y="937"/>
                  <a:pt x="3476" y="944"/>
                </a:cubicBezTo>
                <a:close/>
                <a:moveTo>
                  <a:pt x="3521" y="1282"/>
                </a:moveTo>
                <a:cubicBezTo>
                  <a:pt x="3527" y="1273"/>
                  <a:pt x="3532" y="1267"/>
                  <a:pt x="3532" y="1267"/>
                </a:cubicBezTo>
                <a:cubicBezTo>
                  <a:pt x="3532" y="1271"/>
                  <a:pt x="3532" y="1271"/>
                  <a:pt x="3532" y="1271"/>
                </a:cubicBezTo>
                <a:cubicBezTo>
                  <a:pt x="3528" y="1275"/>
                  <a:pt x="3525" y="1278"/>
                  <a:pt x="3521" y="1282"/>
                </a:cubicBezTo>
                <a:close/>
                <a:moveTo>
                  <a:pt x="3537" y="1334"/>
                </a:moveTo>
                <a:cubicBezTo>
                  <a:pt x="3537" y="1334"/>
                  <a:pt x="3537" y="1334"/>
                  <a:pt x="3537" y="1334"/>
                </a:cubicBezTo>
                <a:cubicBezTo>
                  <a:pt x="3535" y="1333"/>
                  <a:pt x="3533" y="1332"/>
                  <a:pt x="3530" y="1332"/>
                </a:cubicBezTo>
                <a:cubicBezTo>
                  <a:pt x="3531" y="1324"/>
                  <a:pt x="3533" y="1317"/>
                  <a:pt x="3537" y="1310"/>
                </a:cubicBezTo>
                <a:cubicBezTo>
                  <a:pt x="3540" y="1335"/>
                  <a:pt x="3540" y="1335"/>
                  <a:pt x="3540" y="1335"/>
                </a:cubicBezTo>
                <a:lnTo>
                  <a:pt x="3537" y="1334"/>
                </a:lnTo>
                <a:close/>
                <a:moveTo>
                  <a:pt x="3611" y="1231"/>
                </a:moveTo>
                <a:cubicBezTo>
                  <a:pt x="3599" y="1235"/>
                  <a:pt x="3588" y="1238"/>
                  <a:pt x="3577" y="1243"/>
                </a:cubicBezTo>
                <a:cubicBezTo>
                  <a:pt x="3578" y="1242"/>
                  <a:pt x="3578" y="1241"/>
                  <a:pt x="3578" y="1240"/>
                </a:cubicBezTo>
                <a:cubicBezTo>
                  <a:pt x="3582" y="1233"/>
                  <a:pt x="3588" y="1226"/>
                  <a:pt x="3598" y="1223"/>
                </a:cubicBezTo>
                <a:cubicBezTo>
                  <a:pt x="3609" y="1219"/>
                  <a:pt x="3624" y="1218"/>
                  <a:pt x="3644" y="1224"/>
                </a:cubicBezTo>
                <a:cubicBezTo>
                  <a:pt x="3632" y="1226"/>
                  <a:pt x="3621" y="1229"/>
                  <a:pt x="3611" y="1231"/>
                </a:cubicBezTo>
                <a:close/>
                <a:moveTo>
                  <a:pt x="3679" y="1207"/>
                </a:moveTo>
                <a:cubicBezTo>
                  <a:pt x="3667" y="1203"/>
                  <a:pt x="3661" y="1200"/>
                  <a:pt x="3653" y="1198"/>
                </a:cubicBezTo>
                <a:cubicBezTo>
                  <a:pt x="3626" y="1190"/>
                  <a:pt x="3605" y="1191"/>
                  <a:pt x="3589" y="1196"/>
                </a:cubicBezTo>
                <a:cubicBezTo>
                  <a:pt x="3571" y="1203"/>
                  <a:pt x="3560" y="1215"/>
                  <a:pt x="3554" y="1228"/>
                </a:cubicBezTo>
                <a:cubicBezTo>
                  <a:pt x="3553" y="1229"/>
                  <a:pt x="3553" y="1230"/>
                  <a:pt x="3552" y="1231"/>
                </a:cubicBezTo>
                <a:cubicBezTo>
                  <a:pt x="3549" y="1217"/>
                  <a:pt x="3546" y="1205"/>
                  <a:pt x="3543" y="1200"/>
                </a:cubicBezTo>
                <a:cubicBezTo>
                  <a:pt x="3529" y="1178"/>
                  <a:pt x="3509" y="1188"/>
                  <a:pt x="3496" y="1188"/>
                </a:cubicBezTo>
                <a:cubicBezTo>
                  <a:pt x="3483" y="1188"/>
                  <a:pt x="3485" y="1141"/>
                  <a:pt x="3487" y="1110"/>
                </a:cubicBezTo>
                <a:cubicBezTo>
                  <a:pt x="3488" y="1084"/>
                  <a:pt x="3486" y="1044"/>
                  <a:pt x="3483" y="1006"/>
                </a:cubicBezTo>
                <a:cubicBezTo>
                  <a:pt x="3523" y="1024"/>
                  <a:pt x="3596" y="1036"/>
                  <a:pt x="3679" y="1036"/>
                </a:cubicBezTo>
                <a:lnTo>
                  <a:pt x="3679" y="1207"/>
                </a:lnTo>
                <a:close/>
                <a:moveTo>
                  <a:pt x="3723" y="788"/>
                </a:moveTo>
                <a:cubicBezTo>
                  <a:pt x="3643" y="773"/>
                  <a:pt x="3643" y="773"/>
                  <a:pt x="3643" y="773"/>
                </a:cubicBezTo>
                <a:cubicBezTo>
                  <a:pt x="3645" y="772"/>
                  <a:pt x="3648" y="771"/>
                  <a:pt x="3651" y="770"/>
                </a:cubicBezTo>
                <a:cubicBezTo>
                  <a:pt x="3651" y="770"/>
                  <a:pt x="3652" y="771"/>
                  <a:pt x="3653" y="771"/>
                </a:cubicBezTo>
                <a:cubicBezTo>
                  <a:pt x="3665" y="777"/>
                  <a:pt x="3677" y="781"/>
                  <a:pt x="3694" y="772"/>
                </a:cubicBezTo>
                <a:cubicBezTo>
                  <a:pt x="3703" y="766"/>
                  <a:pt x="3717" y="760"/>
                  <a:pt x="3731" y="754"/>
                </a:cubicBezTo>
                <a:cubicBezTo>
                  <a:pt x="3725" y="774"/>
                  <a:pt x="3723" y="788"/>
                  <a:pt x="3723" y="788"/>
                </a:cubicBezTo>
                <a:close/>
                <a:moveTo>
                  <a:pt x="3754" y="693"/>
                </a:moveTo>
                <a:cubicBezTo>
                  <a:pt x="3750" y="695"/>
                  <a:pt x="3746" y="696"/>
                  <a:pt x="3743" y="698"/>
                </a:cubicBezTo>
                <a:cubicBezTo>
                  <a:pt x="3731" y="703"/>
                  <a:pt x="3716" y="712"/>
                  <a:pt x="3703" y="718"/>
                </a:cubicBezTo>
                <a:cubicBezTo>
                  <a:pt x="3707" y="714"/>
                  <a:pt x="3711" y="711"/>
                  <a:pt x="3714" y="708"/>
                </a:cubicBezTo>
                <a:cubicBezTo>
                  <a:pt x="3723" y="701"/>
                  <a:pt x="3743" y="688"/>
                  <a:pt x="3761" y="676"/>
                </a:cubicBezTo>
                <a:cubicBezTo>
                  <a:pt x="3759" y="682"/>
                  <a:pt x="3756" y="687"/>
                  <a:pt x="3754" y="693"/>
                </a:cubicBezTo>
                <a:close/>
              </a:path>
            </a:pathLst>
          </a:custGeom>
          <a:gradFill flip="none" rotWithShape="1">
            <a:gsLst>
              <a:gs pos="100000">
                <a:schemeClr val="tx2">
                  <a:alpha val="19000"/>
                </a:schemeClr>
              </a:gs>
              <a:gs pos="0">
                <a:schemeClr val="tx2">
                  <a:alpha val="0"/>
                </a:schemeClr>
              </a:gs>
            </a:gsLst>
            <a:lin ang="2700000" scaled="1"/>
            <a:tileRect/>
          </a:gra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32361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54B1F-1517-EAAC-248A-D3896924096C}"/>
              </a:ext>
            </a:extLst>
          </p:cNvPr>
          <p:cNvPicPr>
            <a:picLocks noChangeAspect="1"/>
          </p:cNvPicPr>
          <p:nvPr/>
        </p:nvPicPr>
        <p:blipFill>
          <a:blip r:embed="rId2"/>
          <a:stretch>
            <a:fillRect/>
          </a:stretch>
        </p:blipFill>
        <p:spPr>
          <a:xfrm>
            <a:off x="339494" y="0"/>
            <a:ext cx="11513011" cy="6858000"/>
          </a:xfrm>
          <a:prstGeom prst="rect">
            <a:avLst/>
          </a:prstGeom>
        </p:spPr>
      </p:pic>
    </p:spTree>
    <p:extLst>
      <p:ext uri="{BB962C8B-B14F-4D97-AF65-F5344CB8AC3E}">
        <p14:creationId xmlns:p14="http://schemas.microsoft.com/office/powerpoint/2010/main" val="2434633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667CE-C662-A3DC-D52F-8A8EA11F4D96}"/>
              </a:ext>
            </a:extLst>
          </p:cNvPr>
          <p:cNvPicPr>
            <a:picLocks noChangeAspect="1"/>
          </p:cNvPicPr>
          <p:nvPr/>
        </p:nvPicPr>
        <p:blipFill>
          <a:blip r:embed="rId2"/>
          <a:stretch>
            <a:fillRect/>
          </a:stretch>
        </p:blipFill>
        <p:spPr>
          <a:xfrm>
            <a:off x="1119673" y="111967"/>
            <a:ext cx="10058400" cy="6849571"/>
          </a:xfrm>
          <a:prstGeom prst="rect">
            <a:avLst/>
          </a:prstGeom>
        </p:spPr>
      </p:pic>
    </p:spTree>
    <p:extLst>
      <p:ext uri="{BB962C8B-B14F-4D97-AF65-F5344CB8AC3E}">
        <p14:creationId xmlns:p14="http://schemas.microsoft.com/office/powerpoint/2010/main" val="369518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D2F60-5E2E-8E17-0E8D-A7221BEA7FC4}"/>
              </a:ext>
            </a:extLst>
          </p:cNvPr>
          <p:cNvPicPr>
            <a:picLocks noChangeAspect="1"/>
          </p:cNvPicPr>
          <p:nvPr/>
        </p:nvPicPr>
        <p:blipFill>
          <a:blip r:embed="rId2"/>
          <a:stretch>
            <a:fillRect/>
          </a:stretch>
        </p:blipFill>
        <p:spPr>
          <a:xfrm>
            <a:off x="-83976" y="102637"/>
            <a:ext cx="8266922" cy="6393437"/>
          </a:xfrm>
          <a:prstGeom prst="rect">
            <a:avLst/>
          </a:prstGeom>
        </p:spPr>
      </p:pic>
      <p:pic>
        <p:nvPicPr>
          <p:cNvPr id="7" name="Picture 6">
            <a:extLst>
              <a:ext uri="{FF2B5EF4-FFF2-40B4-BE49-F238E27FC236}">
                <a16:creationId xmlns:a16="http://schemas.microsoft.com/office/drawing/2014/main" id="{C1CD3340-2DD2-67F4-E406-8D50D08D4B3C}"/>
              </a:ext>
            </a:extLst>
          </p:cNvPr>
          <p:cNvPicPr>
            <a:picLocks noChangeAspect="1"/>
          </p:cNvPicPr>
          <p:nvPr/>
        </p:nvPicPr>
        <p:blipFill>
          <a:blip r:embed="rId3"/>
          <a:stretch>
            <a:fillRect/>
          </a:stretch>
        </p:blipFill>
        <p:spPr>
          <a:xfrm>
            <a:off x="6506547" y="102637"/>
            <a:ext cx="6213359" cy="6564863"/>
          </a:xfrm>
          <a:prstGeom prst="rect">
            <a:avLst/>
          </a:prstGeom>
        </p:spPr>
      </p:pic>
    </p:spTree>
    <p:extLst>
      <p:ext uri="{BB962C8B-B14F-4D97-AF65-F5344CB8AC3E}">
        <p14:creationId xmlns:p14="http://schemas.microsoft.com/office/powerpoint/2010/main" val="6035024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2522</Words>
  <Application>Microsoft Office PowerPoint</Application>
  <PresentationFormat>Widescreen</PresentationFormat>
  <Paragraphs>298</Paragraphs>
  <Slides>69</Slides>
  <Notes>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2" baseType="lpstr">
      <vt:lpstr>Arial</vt:lpstr>
      <vt:lpstr>Calibri</vt:lpstr>
      <vt:lpstr>Calibri Light</vt:lpstr>
      <vt:lpstr>ElegantIcons</vt:lpstr>
      <vt:lpstr>Gill Sans MT</vt:lpstr>
      <vt:lpstr>Lato</vt:lpstr>
      <vt:lpstr>Lato Black</vt:lpstr>
      <vt:lpstr>Lato Hairline</vt:lpstr>
      <vt:lpstr>Lato Light</vt:lpstr>
      <vt:lpstr>Times New Roman</vt:lpstr>
      <vt:lpstr>Office Theme</vt:lpstr>
      <vt:lpstr>Gallery</vt:lpstr>
      <vt:lpstr>Acrobat Document</vt:lpstr>
      <vt:lpstr>2024 New Officers  Training</vt:lpstr>
      <vt:lpstr>PowerPoint Presentation</vt:lpstr>
      <vt:lpstr>    I serve on the NMAPC Committee  NABTU Boards Committee  Department of Labor Davis Bacon Committee  General Presidents Grievance and   Jurisdictional Disputes Committee  here to help!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2016-07-21T00:50:43Z</dcterms:created>
  <dcterms:modified xsi:type="dcterms:W3CDTF">2024-03-22T18:49:20Z</dcterms:modified>
</cp:coreProperties>
</file>