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87" r:id="rId2"/>
    <p:sldId id="288" r:id="rId3"/>
    <p:sldId id="259" r:id="rId4"/>
    <p:sldId id="260" r:id="rId5"/>
    <p:sldId id="261" r:id="rId6"/>
    <p:sldId id="262" r:id="rId7"/>
    <p:sldId id="263" r:id="rId8"/>
    <p:sldId id="268" r:id="rId9"/>
    <p:sldId id="265" r:id="rId10"/>
    <p:sldId id="290" r:id="rId11"/>
    <p:sldId id="272" r:id="rId12"/>
    <p:sldId id="273" r:id="rId13"/>
    <p:sldId id="274" r:id="rId14"/>
    <p:sldId id="295" r:id="rId15"/>
    <p:sldId id="275" r:id="rId16"/>
    <p:sldId id="276" r:id="rId17"/>
    <p:sldId id="277" r:id="rId18"/>
    <p:sldId id="278" r:id="rId19"/>
    <p:sldId id="294" r:id="rId20"/>
    <p:sldId id="279" r:id="rId21"/>
    <p:sldId id="280" r:id="rId22"/>
    <p:sldId id="281" r:id="rId23"/>
    <p:sldId id="282" r:id="rId24"/>
    <p:sldId id="291" r:id="rId25"/>
    <p:sldId id="292" r:id="rId26"/>
    <p:sldId id="293" r:id="rId27"/>
    <p:sldId id="283" r:id="rId28"/>
    <p:sldId id="284" r:id="rId29"/>
    <p:sldId id="285" r:id="rId30"/>
    <p:sldId id="286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CACDE36C-2366-45A8-8CBD-189E9C5DBB0E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A54CA9BB-287D-4B4E-BA97-2CD39F68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57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B6998FD-F33D-42D9-989E-685D3BBE9414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2AC999A-A9E6-4E3A-84FA-23306A858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91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64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9369" indent="-295911" defTabSz="96664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3645" indent="-236729" defTabSz="96664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7102" indent="-236729" defTabSz="96664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0561" indent="-236729" defTabSz="96664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4019" indent="-236729" defTabSz="966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7477" indent="-236729" defTabSz="966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0935" indent="-236729" defTabSz="966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4393" indent="-236729" defTabSz="966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901113-E567-4FE6-9039-162FA2C4FF88}" type="slidenum">
              <a:rPr lang="en-US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8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D0E89E-67E6-40E8-8610-B2DE6124F015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22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DB60D-BEF1-4831-9614-F0EE8061CB31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01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6638" tIns="48319" rIns="96638" bIns="483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19" rIns="96638" bIns="48319" anchor="b"/>
          <a:lstStyle/>
          <a:p>
            <a:pPr algn="r"/>
            <a:fld id="{EAEACAE0-18F0-4897-AFCF-0C2D8B252003}" type="slidenum">
              <a:rPr lang="en-US" sz="1300"/>
              <a:pPr algn="r"/>
              <a:t>23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805920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64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9369" indent="-295911" defTabSz="96664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3645" indent="-236729" defTabSz="96664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7102" indent="-236729" defTabSz="96664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0561" indent="-236729" defTabSz="96664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4019" indent="-236729" defTabSz="966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7477" indent="-236729" defTabSz="966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0935" indent="-236729" defTabSz="966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4393" indent="-236729" defTabSz="966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00297B-9F6D-4D64-ADAB-79AC054F9DE5}" type="slidenum">
              <a:rPr lang="en-US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12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64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9369" indent="-295911" defTabSz="96664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3645" indent="-236729" defTabSz="96664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7102" indent="-236729" defTabSz="96664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0561" indent="-236729" defTabSz="96664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4019" indent="-236729" defTabSz="966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7477" indent="-236729" defTabSz="966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0935" indent="-236729" defTabSz="966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4393" indent="-236729" defTabSz="966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A5A354-2F9C-4CF0-9FBA-22F3FCE90F17}" type="slidenum">
              <a:rPr lang="en-US"/>
              <a:pPr eaLnBrk="1" hangingPunct="1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21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64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9369" indent="-295911" defTabSz="96664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3645" indent="-236729" defTabSz="96664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7102" indent="-236729" defTabSz="96664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0561" indent="-236729" defTabSz="96664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4019" indent="-236729" defTabSz="966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7477" indent="-236729" defTabSz="966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0935" indent="-236729" defTabSz="966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4393" indent="-236729" defTabSz="966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F6EA67-33CE-49B6-B1D7-40F5F7F34FA9}" type="slidenum">
              <a:rPr lang="en-US"/>
              <a:pPr eaLnBrk="1" hangingPunct="1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30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6638" tIns="48319" rIns="96638" bIns="483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7" name="Slide Number Placeholder 3"/>
          <p:cNvSpPr txBox="1">
            <a:spLocks noGrp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19" rIns="96638" bIns="48319" anchor="b"/>
          <a:lstStyle/>
          <a:p>
            <a:pPr algn="r"/>
            <a:fld id="{6A2287AB-F281-4CE2-A1F3-320DC352C8B3}" type="slidenum">
              <a:rPr lang="en-US" sz="1300"/>
              <a:pPr algn="r"/>
              <a:t>27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950564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6638" tIns="48319" rIns="96638" bIns="483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9395" name="Slide Number Placeholder 3"/>
          <p:cNvSpPr txBox="1">
            <a:spLocks noGrp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19" rIns="96638" bIns="48319" anchor="b"/>
          <a:lstStyle/>
          <a:p>
            <a:pPr algn="r"/>
            <a:fld id="{1176BACF-3825-4D1B-A65B-BC7753F17FC8}" type="slidenum">
              <a:rPr lang="en-US" sz="1300"/>
              <a:pPr algn="r"/>
              <a:t>28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2550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8167A2-F374-49B9-AA0B-0186F21D8CFA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AF78E7-E781-4B4A-986C-8EC1595CAE40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26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71CA5D-43A5-4CE4-9FBA-DBD2317B2E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7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35CAEB-285F-43E6-A038-59B87CEAB78D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90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63FDA1-B6A4-455A-BD81-CBD8923A66B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20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1498CF-4365-45F8-8600-3CCD9EEF58B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57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58DC3F-7E0F-404C-B22B-B5A0B9F6069B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61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E06123-DD63-4925-82BE-4E40EA46DEBF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7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1F8F-99F3-45CD-AFEC-35BEC3B5676D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0E2C-EA09-4984-A54D-EEB06DA97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25F0-1E6D-4662-B11A-1BC880116799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3B5A-6070-461D-B925-CB0737D01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6A57-8C10-4F55-9C29-D9665CE36559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D8644-CB8C-4BE7-8493-BE6C1CED3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7566-0D49-48DD-A7DE-0449A7B7DA85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AF5C-CE0D-4789-A90E-DD677F844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24F0-C828-4E0F-87DE-EA3ED3F139B3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5D2A9-BFBD-4AEB-9E42-DFC5F1C40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0025-5CAC-460E-A8FA-4C8E7F86AE07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82A3-A563-4D09-B281-553C95916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83B19-8892-4543-B598-A48AB6DCCE4F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101E-ECBA-4B44-B2A9-2D6292C81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E6C03-2348-4A25-99FB-6043C5F2D3B7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AA95-2F3B-41C0-8EC7-1B820D70C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CB1C-1171-4F95-A458-490ACD955CA9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7931-A433-41D4-9647-CB4F97A84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14CD-F0B3-4107-8635-1F6E323A5065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8E06-E421-4A38-B837-F52401E91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D89CB-0FFE-4C1C-B6FA-9628C66A1DF9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F67D-5C1F-40B4-8F93-7783D4941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E0A92A-BF57-45DB-91E1-BCEA91383311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2E4794-BA8B-4511-9BA1-A71ADAB96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geocities.com/Heartland/Plains/6271/shrug.gif&amp;imgrefurl=http://www.audiforums.com/forum/showthread.php?t=71423&amp;usg=__l4yWzZu5e2cRnchlV1IacYF6g2A=&amp;h=267&amp;w=299&amp;sz=31&amp;hl=en&amp;start=5&amp;tbnid=ZwUHi49sxwsp6M:&amp;tbnh=104&amp;tbnw=116&amp;prev=/images?q=shrug&amp;gbv=2&amp;ndsp=20&amp;hl=en&amp;sa=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istockphoto.com/file_thumbview_approve/9270856/2/istockphoto_9270856-boxer-knockout-punch.jpg&amp;imgrefurl=http://www.istockphoto.com/stock-illustration-9270856-boxer-knockout-punch.php&amp;usg=__9RlyrWMRLbYl-abpwmIRCDftfTQ=&amp;h=353&amp;w=380&amp;sz=55&amp;hl=en&amp;start=26&amp;zoom=1&amp;itbs=1&amp;tbnid=L6auzxlJTPLV0M:&amp;tbnh=114&amp;tbnw=123&amp;prev=/images?q=knockout&amp;start=20&amp;tbnid=CPjRWWT2daPJ9M:&amp;tbnh=0&amp;tbnw=0&amp;hl=en&amp;sa=N&amp;gbv=2&amp;imgtype=i_similar&amp;ndsp=20&amp;tbs=isch:1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com/imgres?imgurl=http://www.istockphoto.com/file_thumbview_approve/9270856/2/istockphoto_9270856-boxer-knockout-punch.jpg&amp;imgrefurl=http://www.istockphoto.com/stock-illustration-9270856-boxer-knockout-punch.php&amp;usg=__9RlyrWMRLbYl-abpwmIRCDftfTQ=&amp;h=353&amp;w=380&amp;sz=55&amp;hl=en&amp;start=132&amp;zoom=1&amp;itbs=1&amp;tbnid=L6auzxlJTPLV0M:&amp;tbnh=114&amp;tbnw=123&amp;prev=/images?q=knockout&amp;start=120&amp;hl=en&amp;sa=N&amp;gbv=2&amp;ndsp=20&amp;tbs=isch: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800">
                <a:solidFill>
                  <a:srgbClr val="FFFF66"/>
                </a:solidFill>
              </a:rPr>
              <a:t>The Duty of Fair Representation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62200"/>
            <a:ext cx="8458200" cy="1066800"/>
          </a:xfrm>
        </p:spPr>
        <p:txBody>
          <a:bodyPr/>
          <a:lstStyle/>
          <a:p>
            <a:pPr eaLnBrk="1" hangingPunct="1"/>
            <a:r>
              <a:rPr lang="en-US" dirty="0"/>
              <a:t>International Association of Heat and Frost Insulators and Allied Workers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0" y="56388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/>
              <a:t>New Officers’ Training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45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467600" cy="2514600"/>
          </a:xfrm>
        </p:spPr>
        <p:txBody>
          <a:bodyPr/>
          <a:lstStyle/>
          <a:p>
            <a:r>
              <a:rPr lang="en-US" sz="4800"/>
              <a:t>Negligence does not breach the duty of fair representation</a:t>
            </a:r>
          </a:p>
        </p:txBody>
      </p:sp>
      <p:pic>
        <p:nvPicPr>
          <p:cNvPr id="40962" name="Picture 4" descr="shru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038600"/>
            <a:ext cx="2819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AutoShape 9"/>
          <p:cNvSpPr>
            <a:spLocks noChangeArrowheads="1"/>
          </p:cNvSpPr>
          <p:nvPr/>
        </p:nvSpPr>
        <p:spPr bwMode="auto">
          <a:xfrm>
            <a:off x="2316163" y="2895600"/>
            <a:ext cx="3200400" cy="1905000"/>
          </a:xfrm>
          <a:prstGeom prst="wedgeEllipseCallout">
            <a:avLst>
              <a:gd name="adj1" fmla="val 61310"/>
              <a:gd name="adj2" fmla="val 43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latin typeface="Calibri" pitchFamily="34" charset="0"/>
              </a:rPr>
              <a:t>I thought that Joe was next on the out-of-work list and called him without checking the list.</a:t>
            </a:r>
          </a:p>
        </p:txBody>
      </p:sp>
    </p:spTree>
    <p:extLst>
      <p:ext uri="{BB962C8B-B14F-4D97-AF65-F5344CB8AC3E}">
        <p14:creationId xmlns:p14="http://schemas.microsoft.com/office/powerpoint/2010/main" val="421916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Arbitrary Conduct</a:t>
            </a:r>
          </a:p>
        </p:txBody>
      </p:sp>
      <p:sp>
        <p:nvSpPr>
          <p:cNvPr id="43010" name="Content Placeholder 3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r>
              <a:rPr lang="en-US" dirty="0"/>
              <a:t>Conduct that is “so far outside a wide range of reasonableness . . . That it is wholly irrational.”  Airline Pilots Association v. O’Neill</a:t>
            </a:r>
          </a:p>
          <a:p>
            <a:r>
              <a:rPr lang="en-US" dirty="0"/>
              <a:t>Refusing to investigate a grievance</a:t>
            </a:r>
          </a:p>
          <a:p>
            <a:r>
              <a:rPr lang="en-US" dirty="0"/>
              <a:t>Handling an arbitration hearing in a perfunctory manner</a:t>
            </a:r>
          </a:p>
          <a:p>
            <a:r>
              <a:rPr lang="en-US" dirty="0"/>
              <a:t>Accepting the employer’s version of events without investigating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Discriminatory Conduct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10000"/>
          </a:xfrm>
        </p:spPr>
        <p:txBody>
          <a:bodyPr/>
          <a:lstStyle/>
          <a:p>
            <a:r>
              <a:rPr lang="en-US" dirty="0"/>
              <a:t>Conduct based on irrelevant or impermissible classifications</a:t>
            </a:r>
          </a:p>
          <a:p>
            <a:r>
              <a:rPr lang="en-US" dirty="0"/>
              <a:t>Refusing to process </a:t>
            </a:r>
          </a:p>
          <a:p>
            <a:pPr marL="0" indent="0">
              <a:buNone/>
            </a:pPr>
            <a:r>
              <a:rPr lang="en-US" dirty="0"/>
              <a:t>    grievances filed by </a:t>
            </a:r>
          </a:p>
          <a:p>
            <a:pPr marL="0" indent="0">
              <a:buNone/>
            </a:pPr>
            <a:r>
              <a:rPr lang="en-US" dirty="0"/>
              <a:t>    non-members</a:t>
            </a:r>
          </a:p>
          <a:p>
            <a:r>
              <a:rPr lang="en-US" dirty="0"/>
              <a:t>Refusing to process grievances based on sexual harassment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352800" cy="179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228600" y="2057400"/>
            <a:ext cx="8229600" cy="3733800"/>
          </a:xfrm>
        </p:spPr>
        <p:txBody>
          <a:bodyPr/>
          <a:lstStyle/>
          <a:p>
            <a:r>
              <a:rPr lang="en-US" dirty="0"/>
              <a:t>Conduct that is fraudulent, </a:t>
            </a:r>
          </a:p>
          <a:p>
            <a:pPr marL="0" indent="0">
              <a:buNone/>
            </a:pPr>
            <a:r>
              <a:rPr lang="en-US" dirty="0"/>
              <a:t>    deceitful or dishonest</a:t>
            </a:r>
          </a:p>
          <a:p>
            <a:r>
              <a:rPr lang="en-US" dirty="0"/>
              <a:t>Conspiring with the employer against the employee</a:t>
            </a:r>
          </a:p>
          <a:p>
            <a:r>
              <a:rPr lang="en-US" dirty="0"/>
              <a:t>Refusing to process a grievance on behalf of a critic or political opponent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2746"/>
            <a:ext cx="1752600" cy="2614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4981575" cy="91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82EE5-0429-46CB-AC6C-B60FC12D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Trump vs. Biden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50AE4-1A06-4769-ACCA-E55F64284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11412"/>
            <a:ext cx="4648200" cy="4114800"/>
          </a:xfrm>
        </p:spPr>
        <p:txBody>
          <a:bodyPr/>
          <a:lstStyle/>
          <a:p>
            <a:r>
              <a:rPr lang="en-US" dirty="0"/>
              <a:t>Trump-appointed GC</a:t>
            </a:r>
          </a:p>
          <a:p>
            <a:pPr lvl="1"/>
            <a:r>
              <a:rPr lang="en-US" dirty="0"/>
              <a:t>Issued memo expanding union liability for DFR</a:t>
            </a:r>
          </a:p>
          <a:p>
            <a:pPr lvl="1"/>
            <a:r>
              <a:rPr lang="en-US" dirty="0"/>
              <a:t>Limiting use of negligence defense</a:t>
            </a:r>
          </a:p>
          <a:p>
            <a:pPr lvl="1"/>
            <a:r>
              <a:rPr lang="en-US" dirty="0"/>
              <a:t>Requiring unions to have grievance tracking systems</a:t>
            </a:r>
          </a:p>
          <a:p>
            <a:pPr lvl="1"/>
            <a:r>
              <a:rPr lang="en-US" dirty="0"/>
              <a:t>Making unions liable for failing to communicate with </a:t>
            </a:r>
            <a:r>
              <a:rPr lang="en-US" dirty="0" err="1"/>
              <a:t>grievants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15EF8-8C99-4DA2-9B5A-C83B35594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7300" y="2459514"/>
            <a:ext cx="3581402" cy="2971800"/>
          </a:xfrm>
        </p:spPr>
        <p:txBody>
          <a:bodyPr/>
          <a:lstStyle/>
          <a:p>
            <a:r>
              <a:rPr lang="en-US" dirty="0"/>
              <a:t>Biden-appointed GC</a:t>
            </a:r>
          </a:p>
          <a:p>
            <a:pPr lvl="1"/>
            <a:r>
              <a:rPr lang="en-US" dirty="0"/>
              <a:t>Withdrew Robb memo on DFR</a:t>
            </a:r>
          </a:p>
          <a:p>
            <a:pPr lvl="1"/>
            <a:r>
              <a:rPr lang="en-US" dirty="0"/>
              <a:t>Restored Pre-Trump DFR law</a:t>
            </a:r>
          </a:p>
        </p:txBody>
      </p:sp>
      <p:pic>
        <p:nvPicPr>
          <p:cNvPr id="1026" name="Picture 2" descr="Employment Law Seminar - Federal Bar Association, Chicago Chapter">
            <a:extLst>
              <a:ext uri="{FF2B5EF4-FFF2-40B4-BE49-F238E27FC236}">
                <a16:creationId xmlns:a16="http://schemas.microsoft.com/office/drawing/2014/main" id="{E1D5A036-EA01-4DC6-AF89-5CCAE41F7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257777"/>
            <a:ext cx="1177131" cy="12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Electrical Worker Online">
            <a:extLst>
              <a:ext uri="{FF2B5EF4-FFF2-40B4-BE49-F238E27FC236}">
                <a16:creationId xmlns:a16="http://schemas.microsoft.com/office/drawing/2014/main" id="{5AFA6E16-6731-4D69-8839-DCA97C3F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1" y="1232409"/>
            <a:ext cx="982662" cy="122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17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Reasons to Drop a Grievance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276600"/>
          </a:xfrm>
        </p:spPr>
        <p:txBody>
          <a:bodyPr/>
          <a:lstStyle/>
          <a:p>
            <a:r>
              <a:rPr lang="en-US" dirty="0"/>
              <a:t>It is not meritorious</a:t>
            </a:r>
          </a:p>
          <a:p>
            <a:r>
              <a:rPr lang="en-US" dirty="0"/>
              <a:t>It is not winnable</a:t>
            </a:r>
          </a:p>
          <a:p>
            <a:r>
              <a:rPr lang="en-US" dirty="0"/>
              <a:t>It does not justify the time and expense</a:t>
            </a:r>
          </a:p>
          <a:p>
            <a:r>
              <a:rPr lang="en-US" dirty="0"/>
              <a:t>It may harm the interests of the overall unit</a:t>
            </a:r>
          </a:p>
        </p:txBody>
      </p:sp>
    </p:spTree>
    <p:extLst>
      <p:ext uri="{BB962C8B-B14F-4D97-AF65-F5344CB8AC3E}">
        <p14:creationId xmlns:p14="http://schemas.microsoft.com/office/powerpoint/2010/main" val="2584937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 #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An employee misses two days of work without calling in and is discharged.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He claims that he tried to call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 in, but he has no record of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 the call.</a:t>
            </a:r>
          </a:p>
        </p:txBody>
      </p:sp>
      <p:sp>
        <p:nvSpPr>
          <p:cNvPr id="47109" name="AutoShape 6" descr="9k="/>
          <p:cNvSpPr>
            <a:spLocks noChangeAspect="1" noChangeArrowheads="1"/>
          </p:cNvSpPr>
          <p:nvPr/>
        </p:nvSpPr>
        <p:spPr bwMode="auto">
          <a:xfrm>
            <a:off x="3557588" y="2300288"/>
            <a:ext cx="20288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AutoShape 8" descr="9k="/>
          <p:cNvSpPr>
            <a:spLocks noChangeAspect="1" noChangeArrowheads="1"/>
          </p:cNvSpPr>
          <p:nvPr/>
        </p:nvSpPr>
        <p:spPr bwMode="auto">
          <a:xfrm>
            <a:off x="3557588" y="2300288"/>
            <a:ext cx="20288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AutoShape 10" descr="9k="/>
          <p:cNvSpPr>
            <a:spLocks noChangeAspect="1" noChangeArrowheads="1"/>
          </p:cNvSpPr>
          <p:nvPr/>
        </p:nvSpPr>
        <p:spPr bwMode="auto">
          <a:xfrm>
            <a:off x="3557588" y="2300288"/>
            <a:ext cx="20288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2" name="AutoShape 2" descr="data:image/jpeg;base64,/9j/4AAQSkZJRgABAQAAAQABAAD/2wCEAAkGBhQSERQUExQVFRUWGBgWFhYYFxoXHBYaGRgYHBcYFxoXHCcfFxkkGRYXHy8gIycqLCwsFR4xNTAqNSYrLCkBCQoKDgwOGg8PGi0kHyQsLCwsLCwtKSwsLCwsKSwsKSksLDQpLCwsLCwsLCosLCkpLCwsLCwsLCwsLCwsLCwsLP/AABEIAKQBNAMBIgACEQEDEQH/xAAcAAABBAMBAAAAAAAAAAAAAAAAAwUGBwECBAj/xABVEAACAQIDAwkBCA4GCQMFAAABAgMAEQQSIQUGMQcTIkFRYXGBkTIUI1JyobGywRYXJDNCU1SCkpOiwtHSFTRiY4OzJUNEdJSj0/Dxc8PhNWSElbX/xAAZAQACAwEAAAAAAAAAAAAAAAAAAQIDBAX/xAAzEQACAQIBCgUEAgIDAAAAAAAAAQIDETEEEhMUIUFRodHwYXGRseEiM4HBMvFSoiNCwv/aAAwDAQACEQMRAD8Aftv7xTc+zZ8iosjaWsqIXLk3U8EiJ0Fz6CmQcokJ9rHD9YV9PuNq7d68MQcZfTLhcRp8eDFH57+tef2NYaVPSXbbxNlSpmWSSwLoxW++EPTbE5mHXz8mbh+DkwqeHGuL7YGFJ/rMw85m678SaqO9Yqx5LF73y6EFlMluXPqXHDyg4Q+1j8UvgJjfzMmnpWJeUDBjUY7FseFiJOHXrzn1VTtFLVIcWGsy4IuiHlNwS3ticSb/AA8PHNbw5w6VsvKxhRoMTMB/uOHF/wBFhVK0VNZPFK12R074L0LpPKfgyCfdM976j3NAL/sn5TWRyr4E6F8WOwiDB287QXqlaKaoRW9g6ze5FtnlchvbNJb4XubDA+dKjleisQZZVA+BAi37+g6/LeqfopavHx9WGnlwXoXNguV6C5zYjFjTTNZAe7omS/mtYx3K3hmIzPiX67oyKR4n3OpYePZVNUUauuLDTPgi4I+V3DDrx3nMh/8AapV+VzDWukuPDcLGSMr6mJj18LWqmqKNXjxfLoLTPgi65OVnDqgHunFXIIPNyZyvCze+wKOFxbhrfqrnwfKxgkcE+7j0bGR5I5De3UrpYXPwbDXsqnKKaox3i0rLjl5V4HIDyTFONueYEdnRTChb+ddEXKVgrf1nFr3CZh/7NqpSiovJ0975dCSrtblz6l2Nyp4FbA4raTa/gyKRbsvlQ/8AitU5VcEGuMXtMC3AlCb+JuCO63nVK0U9XjxfLoGmfBFyHlVwYBHPbQN9RZorE/2gYh8xrT7b0ObSbGW7XePT81MObjxqnqKaoLi+XQWmfBF0T8qMB1GLxA7g7387QqKUHKvAigjE4o3Fh76CwHeDhzb1PjVJ1m9RWTL/ACfLoS074Lv8l1ScsUNrHE4w9wdQfX3OL0keWSEXImxxva93jPDhb3mwOvEVTNFPQL/J9/gWm8EW6nKzGekcRiQb8GBPqAcprL8sTCyriJAt7kjo+t42J9aqGihZOlvfqDrt7l6FvfbjbW+JnsdOiwvbtAOHGvn50qvLOqnTEY1h2kRajwKHXzqnKKloVxfqR0vgvQuh+W5D/rsbb/AB87RVznlew5N2l2n29GaMa9WhS1qp+iloE8Wx6Z8EXInLBhr6zbVHeJYD88dbPyqxG+TF4ocPvuIKnv8AveEYD1qmqxTdFWxYaZ8EXGvKUh9rHOOzLNPJ6+8R28r04/ZnLHCMQuKnMQySXvnzLnyapIOkt2JKAoWygBl4ijBVl45P9DADrgjt3nnFc/IG9KzTp6KUWm8UXwnpIyTSwL53c3pjxcOcdEghXAzEXKI6lGsMyMkiOCQDZxcAggFRjcbEc5HM8YChngYjvOBwhNuwajTuoreYhk34ltNil0P3LiUY9jDC4hxbycD1rz61X9vfFeXad+IhxTD9So+ixqhKy5N/282aK6/j5CdFTf7WT6fdEfAH2X6xfs76ByZNfXER27kb66lrNLj7kdBU4EIoqw4+TWG3Smkv3ItvlN6VXk4w/XJMf0B9RqOt0yWrVCt6zVjJyb4frlmPkg+XWtm5OMN1STj9A/UKNbphq1QrairJh5OMMPakmbwyJb5Gv8lb/a7wvwp/DOnz839VGt0x6tMrOs2qzV5PcIPx58ZF+qKsPye4UnRp1HYHU/KY6Wt0/ENWmVnagCrM+17hfhYj9NP+nW67g4UcOev1EyA277Ki39aNbphq0ys+b7qw6Wqz/sIhPtSTHj+F2+JPbW025WHf22nkNgoZ5cxAHADo6Duo1yA9WmVZSkeHLXyqTbU2BNvSrTG5eDtbmfPnJLn9q3yVum6OEF7RMNLXEsgP0qjrkOD7/I9VlxXf4KmK0rFg3YXVGYdoUn5hVnvuThDxWU+MxPD82lsJutBF7HPqDqQJ3UX7egBQ8sjbYgWSy3sq3+jJfxcn6DfwpOTCsvFWHiCPnq412dGPxh+NPOw9DJakZdiQG55iPMeu7qT4spvUVlq4Enkr4lSRYCRvZR28FJ+YVmbZ8ie1G6+KkfOKtxdjRAEKJEv8CeZbeHTI9RW8ey4xe5le/wCMnlcehYD5KNdXANVfEqFdmSG1o5NeHQbXw0pWDYc7+xDK3xY2b5hVsSbJgawaFGtwzXa3hmOlJpsDDr7MWXuWSVRr3LJalrq4d+oar4lZfYpi/wAlxH6mT+WtTuvi/wAlxH6mT+WrJl3Yw5cMFZCOtXNz+c4ZgfAilY9gxDrn/wCIk+oijXO7fIar32ishuti/wAlxH6mT+Ws/Ypi/wAlxH6mT+WrObYcR488f/yJv5q1+x+DrWQ+M8x/fFLXO7fI9V77RWZ3Vxf5LiP1Mn8tYXdXFnhhcQf8GT+WrRj2PCvCP1klb6Tmt22XCeManxzH96jXHw79Q1Vce/Qqkbt4m5Huee44jmn08ejpSibrYo8MNPwv97cad1xrVjxbrYVSSIFJPHMzv9JjSx2DhuvDxHxBaw7Bc6DuFN5Zw9vkFkvHvkVPPsuSN8joyN8FuifRuFZn2RKgzNFKo6iyMB6kVaw2Bhhww8P6OnpexpSDZMCMGSGNGHBlWxHpT11cBar4lMka1YWJmB2LGb/ghfNZJVt6Uy777FiglUxkDnMxKfAIym47Ac2g4Cx6uDhOANixX+GbeJaa3ya1ZUkpqElxK4RcHKL4Fucm7BcM2fS/uYi3WP6PwdjWa23Jwbe5lJGjR4Qr4e4MIvlqprFajMM28+IvLtE/CixqemHf646omCLMWHYrN6An6qu7ekZJMarHUpjvMnCzsLfm/wDelU3saJi8uUA2hmJv2c2wJ8QDfyrJk7ajJ+LNVdfVHyRcHZ4L9EUVk9Xgv0RWK5Z0QooooAKKLUUAFFFFABRRRQAUUWrNqAMVlUJpRIqUqahxIOXATENbhBWaKsSSIXC1YtWaKYjUxitDD2UrRUXFMldo5iKK6GW9IMtqrcbE07mKKKKiSCiiigAoootQAUUUUAFFFFABRRRQBBt/sOpLya5klii7rNhwwt33U38q6NqJ/oaG1tBET5mZf3hWvKA9o2FvanRr/FwsY/frLyBtkx3uFtlNja7IuKyX7RnRTat8b6OD8V7GJ/zmvAvHcXaajAYZeBWDDhha+pw0Lceu4YHzopu5KEXEYASqSAebSxHXDhoIW8s0TEdxFFdEwDBvfhOdlxbGwK4XFyga5jbDzR6d2uvxhVH7OEg51oxfLG4fr6DjI3yNxq9sXEJMZjM3GPC7QUWPUcoPyEaeNUpu3iwgxKkE87hpF8LDPf8AYt51kpv6Hs7uzVUj9Sv3sLW7PBfoiijs8F+iKK5R0gpz3ZwEc2Kjjl1Rg5tcjMQuguNe0+VNlO2y4TEkOM6kxaxk/wB2Vyuf0mYeQqdNfUiE/wCJOhuHgvxP/Mk/nqG75bETDTIIlyxuhIFyekrWbViTwZKtIVD+UnB3gjktrHIAT/ZcFT+1kPlXRyilFU24owUaks9Jsr+iiiuWdIKfd0cHhppTFiEZnb710mC9FSWHRI6WhOvUNNaYqVwmL5qSOX8W6v5A9L9m9Tg0pJshNNxaRZX2CYL8T/zJP56ZN4di4PDxkrEQzXWPKzk5rEgklrADjr6GplPLoAOvXy6qj292Fz4Vz1xkSeSnpfsFq606cFFtRXoc2FSTkk2/Uje62ylnkfnFzIiDS5HSY6cLHQK36VdG9Ww44FjeJcoLFW1J4i6npE/BI86ddyMLaFm65HNu8J0R8oanHe7ZufBS9bKvODxj6Rt4qCPOqlTWhvbbiWOo9L4Ed3V2fhMSObdTzyjM12cZhe2ZbNawuBbQi/XxPDvQMLG3NYdG5xGtI+ZiotfMnSJzNe3AaW49VL7kMIxi8SeEUVgfIufkCetRmNCRrxOpPaTqT6k1llP/AI0rK7NEYfW3d2Rm9Aat+Zo5ms+ay+6NeetxqVbC3QMirLPmVGF1jGjEdRc8VB42Gvhwps3T2QJ8WisLogMjDqOUgKD3FjfwU1auWtuTUs76pGTKKmb9MSuN548PEUiiiAdWR3IA1XXoljqxPH56dE2FhcXEJI0MWa+q9EqQdQV1VrHtv40x732GOlHdH8qCpHuZ/VR8eT6RqyFpVJRa2dCE7xgpJ7SFbY2RJhpMj2INyjjQOBx+Kw0uPnGtcVWft3ZYxEDx/he1Gex1By+uqnuaqvRrgHtrJlFLRy2YM00amkjtxM0UUVnLyZbpbGwOKjs0TGWMLzuZnFy1+kpVrFSVbTS1tQOt++wLBfif+ZJ/PTDyZ/fMT8WH55qnwrq0IQnTTcV6HNrSlGbSb9Sr968Ng4mMUCOsyMucgvkAIuVOdjmNiOA0vx6qj9Ou9n9exPx1/wAqOmqudVf1vYbqatFBRRRVZYFFFYY2FAEJ38YHnRc3WTDAC/DNh3zkeOVPSkZD/odQT+EhHnJigR5hTSfKBDadmvxEZt+YFBHb7L+lbu+bZNgPvfN385sWL+rr610o/bh5owP+cvJl7cknNx7NijUglQhe2lmkijlse+0q0Uzcm+uHe2muG/8A5+C1orcYxLbceSfaL39gSN2X5yMgJ5lr268tUbsRLRYmQAlkjC6HQLLmjYkdftirq32myzTIdDNNBr1WWKY69lyEt31SGyWJjnQGxdFt2aOt7+RNY6eD8/8A0zVPFeX6RbvZ4L9EUUA3APaq/RFFcs6JhmsCewE+lSbeSIw7PwmG4M95H7b2ufPPIP0aY9mYPnp4ouId1B+KDdv2VNP+8uEmxmNlEKZxAscZ6SrYtmY+0RfUnh8EVfCLzG1v2ftlM2s5X3bf0idbCxvO4aGT4cak+Nhf5b0lvPgedwk6DUlCV+MvSX9pRXHuXg5ocMI5kyFXfKMytdWbMDdSRxYi3YBT+1dWKzofVvRzX9M9nEo5WuARwOorNLY3Cc1LLF+LdlHgD0f2SKRvXDatsOviFBF6wDW8Y1oW0CyN2cXzmFiJN2Uc2x706PygA+dOM0QZSp4MCD4EWNRfcXFffYz2rIPPot8qj1FSxVubV26TzoI5NRZsmNG4EnvDRn2oJHiI8DcX9SPKpNIlxY8DpUS2NiFi2ri4lOkqpJbhaRVXOO8lXDetSnES2HeaVJ3jbhs9Aqr6r8dvqVoknMYGfC/hDFGNu9AAQf0Ysv8A5ppp33sgC4p7fhqjkdhsVPn0L/nUzk2rnz2O3DYbobVfiZopMzVhZxVecizNZLtw11nPX72PQMfnJqaw4jqNQbcScZ5l7QjDyLK3zr61MK6dD7a73nOrfzfe4rzfX+vzeEf0BUm3JucIp/vJR6Oai++A+7JT3R/QqXbgJfAgf3kv0zWWj9+X59zTV+yvx7Dveqox8OWaVRwEkgHhna1Wue/z7qqjGS52Z/hu7fpMSPkNTyzBEclxYhRWL1muabyZcmf3zE/Fh+eap8KgPJn98xPxYfnmqfCuvkv2l+fc5eUfcf49ipN7P69ifjr/AJUdNVOm9n9exPx1/wAqOubZmy5MQ5SIAlVLm5ygAacbHUnh9Vcyabm0uL9zoxaUE3wRyUVhWuL0A1WTM0ljPvb2+CfqpWsEXoEyE8psNmhcfhB1P5jXH+b8gpKJAuy5T8KHDk+Pu3Ej5lpXlDlLALxCSnXrXPBCygdgJWQ2/s018+Ts5h1D3OPLnsY3zmulBXow817mCbtUl5P2L75IoUfBM3EloQdfg4LCL+7RTfuGxXD2BIBTCkWPbs/B3J7De9ZrcZCP8oEmeVW4nn8Na/VdpQ1/EfVVPbEwvOTKmtiGvbQ2VS37tWvyiy2cJlAV8TChtpYIzkW8bVXe4EhGNUdTRzA+HMufnAPlWKnJqnJ+f7Nc1ecV5FlxNdVPaqH1UVtWkHsL8Vfoit/Q6g2IuDY3sR1iuYbyU8nmzi87TkdCNSqt1F2IDWPXlUEH49MOH23OrSMkjxs7s8iiwIck3DZgSCBpbuqRR8ozqABhowALACQgDwGTQUybe22cVIrmJIyFKnKblr2sWNhe1rDxNaZuCglCW1eZRFSc25LYSPcTbsss8kcsrSdAOua3Rs1m4AcQy+hqdmqq2BvW2ERlWFHzNmLFirHsB6JuB1f93dftlyfk6frT/JWijlEIwtJ7fyUVaEpSbitn4G7fzC5MaT1SorjxXoN46Kh/Opy3F3fikRp5VDnOURWF1UKBc2OhYknU8ABTbtzfFsVEY2gjXUEPmLFbEG69EWJtbj10lu5vS+EzLl5yNjmK3sVa1rqeBvYXB7L3qhSpqrnbi1xqOlm7yRb7buQrh2mjRY3jsTlAUOpYAhgNCdbg8dLVB4hT7vHvi2KTm1Tm47gtcgs9jcDTQLex77CmKGo1ZQlUvAlSjKMLSHfdrFc3io+xrxn84aftBaseDjr/AN6VU6sQQRoQQwPYVNx8oqQYrfmQo6iJVLKyhs5OXMLXtl1tWmjVUItSKKtJyasM+B2v93LiDwack/EkJT0CMPSrQxDXY+lU0Y+jl6rW+S1S+PfqSwvEpNtTnIubam1u3qqGTVlG6kTyik5WcRp23iecxMzdWbKPBAFHygnzNNbtelTw11PWe09Z9aQrNUldmiCsiabi7uxSRGeVVkJZlRWAKqFNr5ToWJB1PAWt13W333diWBp40WN0K3ygKHUsAQwGhIvcHjp2Uw7s70vhbpl5yNjmy3sVbrKk6EG2o7des10byb1tikEapzaXBYE3Z7G4GmgANj3kDq46FKm6Nrbf2Z3Gppb7v0M2ydpHDzJKASFuHUcWQ+0B38CO9atCCdXUOjBlYXVhwI7f+++qkpx2NtqXDk82eidSjarftHWp7x5g1HJ6+jea8Cdejn7Vidm9q/dcgPWqEfo//BqW8notglv1vKR3jnDqO6ortneBcQsd4crK4JNw111zINAbHsNdeN3+kC83BEsQAsGYhrDqyoAFHncd1WqcITc7lTjOUFCw9b57XESGNT75ILWH4KnRmPZ1gdpPdUJwOB56WOK+XOwW46hqTbvsDbvrnErMWZ2LMxuzE3JPf/DgOoVssrKQynKykMp7CDcePgeNVTqaR5zwLIU8xWWJaEW7GFEeTmIitraoCT3ljqT33vVa7f2aMPiZIlJKrYrc3IVhcAnrtqL9gFSWLlLOTpQEyW6nAQnt1GYDu1qI43GPLI8khuzm5twHAADuAAA8O2nlE6corMFQhUi3nEs5Mj75ifiwj5Zan1VnsnfhsPEkS4eM5QBmDlcxA9phlPSPXrXZ9suT8nT9af5Kuo16cIKLfJldWjOcm7cxj3rP3fiALkl1AABJJ5qPQAak+FTPcrYBw8LvILSy6lfgKAcinv1JPe1uqorgd7mixGInESkz83dc5GTIttDl1v8AVTkeUqQ/7On6w/y1TSlSjJzb27dxZUjUcVBLhvGzcXYaYmU86MyRKrZOp2Ym2btUBSbddx2WM22punh5YiojSNrdB0RVKnqOgFx2g6Gq62Ftd8JIHQBhbK6nTMt72v1EG9j49tSHafKIzxlIojGzCxdmByg8SoHFuwnh2HhRRnSjTtLEKsKjneOBD0NwL8ev6/K9bVhVsABwGlZrGayDcomHZSHHsSFM3c0aFV9VZv0a4lRTs1u33nKO1hNirj9Ak+Rrv5SsT94j7mk9WK/ufLTVs3FgQBddVY9wyrivl98HpXUpJulHzOdUaU5eR6E5PxC2AgfQM0UGfMLHMmHhjv3i0a0Vy8kUYk2ThmGtgynxViPmAorYZSF7+x55ISSB90REk/8AqYgfMtV7ydwA4st8CKRh4kBP36sDlRRlLAHVHzXGvsR4iVf4GoDyeNbFcfaVkPhkdvXNGtc9fbmbX9yJYcXsr8VfmFb0UVzzaFFFFAwooooAKKKKACt4TrWlbIdaaxE8BetZBpW1FXPaVI5qWiOlJMLGsxtaqouzLGroWYaVz10itGivU5K5GLsaRHWlq0WK1bFqcVZbRPa9gjJxrMXGtCaVhFVx2yJvAUpGXjS1IOdanPAjHE3hraTgaEGlazGjCIsWJUUUVUWhRRRQAUUUUAFFFFABRRRQBAuUq3OwfC5o38OcfL+960x4FiIH743I8mUG3kzU7b9RETTMQfvkeVv7Jhvl7uqw8abdnSHmZARdeYcKfgnnUJPde1vOutT2UonMqbajPQHIS+XZKq1wyyvcEcMwV19UdW/OopTkw2kIsHkKnTmCDfiHweFf9+3lRWozkS3/AImaXE6ae/niPZOFxAS3mbVW/J+hOJB0te3fcxy5bdx1HiVtVrb6IRjlT4T5T4HDTsPlIqhcNjGjYMvH5x2HurDSjnKcO8WbKjzXGXeCLqrF6rKffvEGxQlDrmbnJZC17dUzsq8OKgHWkV30xNwedkOt7GWSx8g1rVRqky3WYFqUVVUO+eJUn3x2v1M7m2vV0riuwcouJAACxacSQzk95LsT5cKHkkwWUwLJrR51UEsQAOJPAeNV8nKXiBxjgP5rD6LisHlLxPUkI/MP1tS1WoPWYE7TasJ4Sxm/CzXv4WrLbUhBsZYwRxGaoH9s3F9kX6J/mrY8p2Ky2CxA/CAb5i9h6U9Vnw5/AazDjy+Sdx7RiY2WRCewG9Lhqq6Tf7Gn/XnyVB+7etF30xf49+vrvx8dKepz8O/wR1qPj3+S3Ee4rLOALkgDtNVXg998QHUtLIVvqM9rj0+rrqRvvq9ugpU8cxfP2fCThpU9XmiOniSWXacH46IHvcD565v6cw35RB+sX+NR9d98SLdIHUnhxv1Hu/jSLb44oke/MBe5AyAkfBBynKO+x4Unksn/AH8DWUxX9fJK02zDa/PxZe3OLetbDb+G/KIP1qfxqGSb/wCJXQqbD8LMCx8SUK/sikY+Uqfr1HcIgf8AJ+qorJ6i3c/gk68Hv5fJORt/DnQTxMewOpPyGsz7RjUkPLEpHENIqkX1GhN+FQh+UqazWz8ejmaMqB2MBCM3kVrMHKBim4RQ/Gytp4Xah5NUe7n8Aq8Fv5Ewj2xh2NhiISeznF/jXX/SEIA9+i/WL/GozFv3LYZlHeQfmDfXRit9XNshZO05YyT5kWA8j4045NJbufwRlXi9/L5JLLtSFeM0I/xF/jXOm1oCbCeE/wCKv8ah+0OUUlAixLIRxefJKL9qoECix4XvWdn74SFLkXN7cIgLdwEOnX6U3k03u5hp4onH9JQ2Pv0WguffF0HrXI23cOf9og/WL/GotjOUN06IDX7mQW/5R19K48dykTsq820iEaHpKwYd4ZDr3i3hRLJ5vZbn8Aq8Vtvy+SexTKwurKw7VYMPVTW9VyOUCbTML9pDZC3nGBbypbD76WGs2KB7Pe5B4Ay3YeJLVXqsyayiBOZsdGhs8iKeNibGx4H5KUSYEXBBHaKg678nrxGLt2KkCH1A+qtX37Nj77iG00OSBCPE5WJ6uylq0+/6HrEO/wCyeA1mq8i3zce1icST2BIlHeMwa/zV1pyj5QBzWe2lyzAnsuxZrm3Xah5NU3AsohvJxWryBRdiqjtYhR6sRUHblNbqw6ebuf4UqOUpba4a57OcsB6obnypatV4ew9Yp8fclR2xh7290QX7OdT+NdEc6t7Lo3xXVvok1EMVyjkgc20kQtwMaS69di0i6cequCHf+QG7Fn48FhjPdqImI8jfsNPVptYd+gtPFb+/U7uUAARtwzNOniQmGQH0Z7HvNuqolhcQeZmX+yvpzi38qR2ltN5nLP4AC9lHwVueGpPaSSTckmuvZVuZxd7X5lbePumDh5A10IQ0cEn4e5inPPm2vE9E8j0seJ2XE7WMinmn1trEqxpcA/iljrFJcg0AXZKkqBmlka+nSFwAT6W8qKvKRr3znzY2NtPv0C9nFMQnDr6/WvPbVeu+OJC4iG+ufEQBfzZJg3zNVFMtZMnxk+8Waa2CXeCHHYuxvdBKiSJGuAquXBa9/Zyo2gtqTa1x32Tx2zDDMYnK3BXpAkqQwBVgbXKlSDe3A8Kc928OqxTTPIsV1MEbMGbpSA85YICdIsw4ac4vbSm3MOj4eGRJVlMXvEjKGXTVoCQ6g3y50vwtGtW57z7bsPz5leas2+8Tk3UCsFOJwoYhWUF3W4YBlOZowoBBB1I462rgg2HI07QZQsilw+YhQmS+csx0CqASTf6qe9o4zDK0PPQSSsMPhrlZxGpHMpYZebJHZx+et8WJY8XiZSFmUxCSZWHNkxziPo5QSUdc6cCcuW+oqMakrbeHh362JShHcNE273vckiTwSiMAuEZwwu6oLLJGpYZnGouO/hfaLdwGJJDicOquSBmMlwyhSym0RAIDr1214mumOGGWHEHD8/CUjDurSLIjpziDIxCKVOYoQDcEr1G1b7PxMKYWAzxmQe6ZrWfLlGTDZrixzgi2mnA9tPOlbfj4Xw9BKKv3xOZd1CZIkE0B54ExvmfKxD5Musdw2YHiLacaTwu7TNM8LPFHIhtZy1n0JuhVGBFhe5tcEWp1wCN7uwcgYcw+JbmFvbIgn1GT8AXa9qW3ff3Q0L/63DXR/wC1BkYRt/hkhCexo+w1F1JJN33deliSgm8O9hH8JsMyNJZ4ubi9uYsRGAfZsSuZibGyhSxsdNDSk279oudWWF4wyIWVm0L57XVlDrYITcrYg6X6lVjZtnHJrzc5eUDqV40WJz/ZDLKt+oyAfhU1QtJzbgZubLJnsNLjNkueo+1bzq1Zz3lVkh2xO6wQgPisKt1V1uZtVYXUj3nrFIy3w0jROQwW3SW5GoBBFwDaxHECnraGNwyc0JYyznAoFfNmUMYCEHN5eIYjpX041GtrRSLIRK2Z8qEm+bQopXXuUqPKoUpSb2k6kUsB2VgRca13Y7ZRiC++RvmAYBCxIUi4Y3QC1RPDYtkOnDsqwcBtONIMPPILK8a4Y6X0MsomtrxESjw5xanUk42ZCEc6414rZOTm7ywkSXsys5AAYrma6AhcwYcCeidKziN31CZzLhiCGK2Lktl0IF4+N9NbUpvCojeOEkZooUVurUlnJ889/A0liz9z4f8Axvpikm2k7jaSbVjGD3ZDrG2aBDISEVi2ZiGycFRh7XfSkuxcovz0BAdY2IZ+gWD2LXjGnQbhfhwrXZWLJnwys3RWVMoJ4ZpATbxOtN20NrhWlQEkM5JA4EqXyk+GY+tP6r2uLZa9hzl2KVmERlizEDXM+UE2yqTkuCbi1gRqNab8VsyR5pIUaO0YvLLmIjQCwbMzKCLMcvC5Ogvpd22nj4DjlVopS+eDpLMoW5WOxy82fQmm/GIXj2gqasMSJHA4mNWlBb4quyk9lwe+qlUls8lzLHBK404rYZWMyxyRTIpAcxl7oTwzrIisAeAa1r6XvThidn8xHH79A2e2TKz+yWI5w3jHRBU369OFcu78ZCYpzpGIGRj1FnKiNfjZwGt/dk9VY28hMWCbqOHsD1XWaXMPEaeoqec87Nv3a5Gytewu26bZh90Ycho2mzZpLBF0zn3q9ibgWF9DoKzHujmMYGJwxMptH0pemc2Sw9606Wmtqxt7EPEIFBKscHGkg68rlnynxVkPmKRxmJZIcC6HKyq7KRxDCdyCO+9qis9pO+PyN5q3DLKtmI7CR6VthkzOqlgoJALNew72sCbDuBrSRrkk8TrWFFaCkd9q7C5hVJmhcsFYKhckqwurdJALW776jStdkbEOID2kiQoCxEhcHKouzDKjaADXr1pXeP2oP92g+gKctl4NcPisSjEyKuGlvrkLAxBiAdbcbXqhzeZjtLlFZ/gNk+79o3dJ4JebAZlQyZgCyrfpRge0w6+ulMFuw00ReOWFiFuYwXzg2ZgmqZS5CMQA3VS+MdJYvuUc0scBOIUtqw90DKC1hzp6UZ4aW7q7IVWCHDL7ojhlVhimDLIxLMBzIJjQgARgG173lbSk5ytsxv3e3e0ebG/gMWyNje6GKrJEhAzAOWGYAEtlyq1yFBPzXrfZ2w+ekdFmhUrmIZi4VwoYsykIeiFUtdraelOM+DaHG89hgDGGTERNfKmRjdVJa1tbxkHW6sLV0bS2cMGMWy6CUrFBrrzUqiZjx1tFzaH/ANQ03NvDfh++/MiorfuGuDdzNGZPdGHVA+QkmTQ9LLwiPtBCw7uNjpSG0Njc0iuJYpVZmQGMubFApN86L1OvC9OGypo1wE3OoZF90RdEPkN+bmsb2Nx3WpHeFg+eSGwwzTOI0HRCtkjzEJ1XGUX67U4yln2b2fA2lm3GFuNdMELFZGXgoGbwZgvzkVzGu3BykRzgWsyKD+tjIt5j5ateBUj07yOnNsbCWFrK4Nx1iV6KV5KkEWy8PFmXNGo5wX4NIBNY94WVaKYiB8oQIljFrM0qOndzbYk69ns386o+1egN98MRPGJbBrNzehfNlklJKi3DJOBfxGhFQqTdNMoGaMAaG2C1Pic2YfmkVghWVNtPvE2zpOaTRAzt+fmeY51uatbJfS1724dutZg3hxCRc0srrH8AcNTmPV8LWpg25cepElr9mCma3gCWtWh3WW9g4C8Lf0fPcd/ShY/LVmmpvd44PoV6Ka3811I59mmM4+6Jb9tx/CuHDbanjdpElkV39pwxzNqDq3E6i9TGDdGNTfnpP/10h+lD9VdDbvL1SEjsbZcg+WKJTS01NYLk+g9HN4vmupCsbt+eZcjyEre+UAKCe0hAAT3m9LYferFoqos8iqoCqAdAB1DSpXFu6iPnCxdejYHGuP0XutLPstJkZVfCrcEdHZzKwv1qbZge8UOtTwzdnl8Aqc8b7fP5IY29mLzh+fkzAFQ19QGILAeJAPlSD7fnMvOmRucy5c99cpXKV06sptUhl3DjX2sWqgdbQTKB4kiw9aTi3JhY6Y+BviqzH56mqlFYLk+hFwqYP3+SN4HackLZ4nZGsRdTa4PEHtB7DpXRjN4Z5QoeRiFOZVFlUN8IKoC377XqRNyeL1YlSO3mZf3QdKT+wWP8pa3b7jxP8lqempt3/T6C0VRbP2uo1HfXGflEnqP4U2Y3HvM5eRi7txY8TpbXyA9Kl45OQR0Z3Y/7pOB62J+SuV+Tx19qeJe5o8Qp+WGiNSktqVvw+gShUexvn8kTBpeTHOyJGWJRCxRSdFL2zEdl8o9Klf2uDpacEdow+JPpljN6yOTwfhTyW7sFij88YqWmh2n0I6KXbXUi7bWlMiyl2Mi5Mrk6jIAE9AoA8K7Zt78W6srTyFWBVhcag8Rw67074ncmGMZnxTovHM+DxKi1wL3K2tqPUUonJ4GAKzyMDqD7hxdiO4hDSzqb3f6voPNmt/NdSMbN2zLhyTC7RlhYldLgG4+UVvPt+d5UlaRjIlsjk6rYki3mSfOpJ9rg/jZP+Cxn/SrZeTf++k/4LF/XGKefDG3J9BZs8L811I8+9GJMiymZzIqlVe+oU3uBpw1PrSTbdmMwn5x+dFvfL2bQW4ju08Kkx5OB+Om8sDiv5KweT1R/rcR/wGI+ulnQ4f6voNqfHmupGsft6aYKsjllXULoqgniQqgC/fa9bYDeGeFSschCk5sujLm+EAwIDd41qQtyfdkk/ngcSPqNbpycXGss47vcGKP7lPPha1tnk+glGV735rqRKTGu8hdmZpCbliSzFr8bnUmpBjsfi3w03uiWa4aIGNxa4fM1yCL8Rf1p62RuMsM6OXxJym//ANPxFgbaHyOvDqpXHboCKGRZMRLIZHR3f3JiCEVM2rEjrJ4U86D22w8H0C0lv5rqV/JgZBlujjPql1IzfF018qUaCXDyKWV43BDLdSpuNQRfvqaOML7tklO0EGsixnmZiI7gqjKQCthelMZg8OsmHeXH4dooiLRqkzk9bMdCSSRe57qeevH0fQjmvtoj+J3k2jGAZJJ0DeyWFgw7rjWtMJtLH3MkZn9+YXZVJ5xgCONtdL1Jm3dWWHEWxjYlXZGDJh55ArZ+0CwfKdV42t1WpXHYaOIzlsYyKcOsaJzEy6hI75cwVc183RvfU1G1P/Hl8Erz48/kiGM3oxtykk0oIIuraWKkMLi3UwB8hS08eNxTqJjIWCPJHzikFgLEhNNSSB8lPUuzMJLLA740LkiiYs8J6eU6g9M9Kw4GtcLJg2xErtj3BkEqKWgksme+U5s+gGlNZiwXJ9A+t4vmIJtrEm0eL90B7tJEWVr6iz5QtmB0vmHaw0vcNW1cbNiwuRJWihUqOiSFzG7E5dFudbU9wYTBxYmIe7i5VHzuY2KkkPYA5zawt260rsxsLGMGBj8oV3ZrQuLkso6fS0Fri56r004rBcn0E1J4vmiOjbWNwqrHnmhXUqhBUWJJJAI11J176T2vjcXJGhxBlZLkoXBAuQLlTbW4A9KfZzhWijL4wvlxLtbmmJykJpYt7Jtxrv25s55Y8sDzYhZZGZhHExdrm6BgScqKLCwtY9VJZl7pbfL4B51rX5ldmlYnsGHaLftA/VUn+w17Ifc2KN0L3Klc5y3ygZOgAdMxuDbvFc6bFgVrNmtmIDFwunOpH1r1Bi1/7HZerSsvvk/xUZwouCGC4UMdOkfcOEN/0SvpWKR5McMThpLAkB4Fv8XA4NT6EEeINFAE23g3dgxsJhxCZkJvoSCpHBlI1BqIfaJ2b2T/AK5qxRQBt9ovZvZP+uaj7Rezeyf9c1FFFgE5OQrZ11/rA11HPHXQ6G4+bsrsw3I1syMG8DSX/GSyG3hZhRRRYDpXko2Xf+qL+nIfnesyclmzLAe5I/Vx1dzUUUgNMByabOAze5YzcWIYXHxteB8KiWK5MsJLdbFAGze9pCh04KSIrlde3qFFFMB2wHI7s4oA0bkkEE5yDr19GwBHdXYnIxsxWHvLkKOBlezHtbW5rNFAGm1eSvZwhJTDhG0syu5I16g7Fe7UUyryLYFwZC+IBNuiHUKPAZKKKAOvF8n+CEYAhIK3swkkB0uOp7DyApgwW52GnxIiZGVCjMQsj3JUXFy7E2oopDO7dLkowOMw+eVHDZiOg5UWFtLCnxuQ/ACyq+KVb6qJzlPiLUUUxDXiORHA5pbPihlFx76NOiD1r2moxg9zIefhQvOyNcMpmaxAQnqII1HVRRQA7bY3QwpRRHEIsw4ozEg3tdTIzWPfUm2JyZ4eHDXE2Le/FWxDhTfTVI8qmwJ4jroooA4V3UjYMnOTgaEFZWFuIsOq3iK4ZOTfDK2XNM2YFizMGPHhcrwoooAZcXyd4aPExANKyllurFbEG9wQEFS/7W+BljKrE0NzbNFI6nT4zMPkoooAbIOTDBw3ZQSFLAq6QyBgoYgMXiLDUcVINVltTbUKNKBs/BHKTY5Zx1kcFmC/JRRQArFtyBSLbOwWhB/2gjiOIOIsfOkoNuQPYnZ2C1v+U9//ANxRRQA6A4ZYDIcDhGOawBEoABvp0ZQT5k12bAgw+ICr7kwsWe6kpGWNtR0TO0mU26xqOoiiigBw2byOYOXNd8QtmK9F06rfCjOtOMPIRgTxlxX6cX/SoooAYd4uSfC4fLkkxBvrq0fw0XS0Y6mNJ787gw4MYZlmxMvOTCNhLICMpVibZVUjUdtFFACeHhw0U6RDBwsGFyzPiC3AaaTgW8qkE+wcM8+GjXDxx85JGpZS7MuY8V513UHyoooAuLB4NIEWOJQqKNB5668SSdSTqSSTqaKKKAP/2Q=="/>
          <p:cNvSpPr>
            <a:spLocks noChangeAspect="1" noChangeArrowheads="1"/>
          </p:cNvSpPr>
          <p:nvPr/>
        </p:nvSpPr>
        <p:spPr bwMode="auto">
          <a:xfrm>
            <a:off x="63500" y="-758825"/>
            <a:ext cx="29337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QUExQVFRUWGBgWFhYYFxoXHBYaGRgYHBcYFxoXHCcfFxkkGRYXHy8gIycqLCwsFR4xNTAqNSYrLCkBCQoKDgwOGg8PGi0kHyQsLCwsLCwtKSwsLCwsKSwsKSksLDQpLCwsLCwsLCosLCkpLCwsLCwsLCwsLCwsLCwsLP/AABEIAKQBNAMBIgACEQEDEQH/xAAcAAABBAMBAAAAAAAAAAAAAAAAAwUGBwECBAj/xABVEAACAQIDAwkBCA4GCQMFAAABAgMAEQQSIQUGMQcTIkFRYXGBkTIUI1JyobGywRYXJDNCU1SCkpOiwtHSFTRiY4OzJUNEdJSj0/Dxc8PhNWSElbX/xAAZAQACAwEAAAAAAAAAAAAAAAAAAQIDBAX/xAAzEQACAQIBCgUEAgIDAAAAAAAAAQIDETEEEhMUIUFRodHwYXGRseEiM4HBMvFSoiNCwv/aAAwDAQACEQMRAD8Aftv7xTc+zZ8iosjaWsqIXLk3U8EiJ0Fz6CmQcokJ9rHD9YV9PuNq7d68MQcZfTLhcRp8eDFH57+tef2NYaVPSXbbxNlSpmWSSwLoxW++EPTbE5mHXz8mbh+DkwqeHGuL7YGFJ/rMw85m678SaqO9Yqx5LF73y6EFlMluXPqXHDyg4Q+1j8UvgJjfzMmnpWJeUDBjUY7FseFiJOHXrzn1VTtFLVIcWGsy4IuiHlNwS3ticSb/AA8PHNbw5w6VsvKxhRoMTMB/uOHF/wBFhVK0VNZPFK12R074L0LpPKfgyCfdM976j3NAL/sn5TWRyr4E6F8WOwiDB287QXqlaKaoRW9g6ze5FtnlchvbNJb4XubDA+dKjleisQZZVA+BAi37+g6/LeqfopavHx9WGnlwXoXNguV6C5zYjFjTTNZAe7omS/mtYx3K3hmIzPiX67oyKR4n3OpYePZVNUUauuLDTPgi4I+V3DDrx3nMh/8AapV+VzDWukuPDcLGSMr6mJj18LWqmqKNXjxfLoLTPgi65OVnDqgHunFXIIPNyZyvCze+wKOFxbhrfqrnwfKxgkcE+7j0bGR5I5De3UrpYXPwbDXsqnKKaox3i0rLjl5V4HIDyTFONueYEdnRTChb+ddEXKVgrf1nFr3CZh/7NqpSiovJ0975dCSrtblz6l2Nyp4FbA4raTa/gyKRbsvlQ/8AitU5VcEGuMXtMC3AlCb+JuCO63nVK0U9XjxfLoGmfBFyHlVwYBHPbQN9RZorE/2gYh8xrT7b0ObSbGW7XePT81MObjxqnqKaoLi+XQWmfBF0T8qMB1GLxA7g7387QqKUHKvAigjE4o3Fh76CwHeDhzb1PjVJ1m9RWTL/ACfLoS074Lv8l1ScsUNrHE4w9wdQfX3OL0keWSEXImxxva93jPDhb3mwOvEVTNFPQL/J9/gWm8EW6nKzGekcRiQb8GBPqAcprL8sTCyriJAt7kjo+t42J9aqGihZOlvfqDrt7l6FvfbjbW+JnsdOiwvbtAOHGvn50qvLOqnTEY1h2kRajwKHXzqnKKloVxfqR0vgvQuh+W5D/rsbb/AB87RVznlew5N2l2n29GaMa9WhS1qp+iloE8Wx6Z8EXInLBhr6zbVHeJYD88dbPyqxG+TF4ocPvuIKnv8AveEYD1qmqxTdFWxYaZ8EXGvKUh9rHOOzLNPJ6+8R28r04/ZnLHCMQuKnMQySXvnzLnyapIOkt2JKAoWygBl4ijBVl45P9DADrgjt3nnFc/IG9KzTp6KUWm8UXwnpIyTSwL53c3pjxcOcdEghXAzEXKI6lGsMyMkiOCQDZxcAggFRjcbEc5HM8YChngYjvOBwhNuwajTuoreYhk34ltNil0P3LiUY9jDC4hxbycD1rz61X9vfFeXad+IhxTD9So+ixqhKy5N/282aK6/j5CdFTf7WT6fdEfAH2X6xfs76ByZNfXER27kb66lrNLj7kdBU4EIoqw4+TWG3Smkv3ItvlN6VXk4w/XJMf0B9RqOt0yWrVCt6zVjJyb4frlmPkg+XWtm5OMN1STj9A/UKNbphq1QrairJh5OMMPakmbwyJb5Gv8lb/a7wvwp/DOnz839VGt0x6tMrOs2qzV5PcIPx58ZF+qKsPye4UnRp1HYHU/KY6Wt0/ENWmVnagCrM+17hfhYj9NP+nW67g4UcOev1EyA277Ki39aNbphq0ys+b7qw6Wqz/sIhPtSTHj+F2+JPbW025WHf22nkNgoZ5cxAHADo6Duo1yA9WmVZSkeHLXyqTbU2BNvSrTG5eDtbmfPnJLn9q3yVum6OEF7RMNLXEsgP0qjrkOD7/I9VlxXf4KmK0rFg3YXVGYdoUn5hVnvuThDxWU+MxPD82lsJutBF7HPqDqQJ3UX7egBQ8sjbYgWSy3sq3+jJfxcn6DfwpOTCsvFWHiCPnq412dGPxh+NPOw9DJakZdiQG55iPMeu7qT4spvUVlq4Enkr4lSRYCRvZR28FJ+YVmbZ8ie1G6+KkfOKtxdjRAEKJEv8CeZbeHTI9RW8ey4xe5le/wCMnlcehYD5KNdXANVfEqFdmSG1o5NeHQbXw0pWDYc7+xDK3xY2b5hVsSbJgawaFGtwzXa3hmOlJpsDDr7MWXuWSVRr3LJalrq4d+oar4lZfYpi/wAlxH6mT+WtTuvi/wAlxH6mT+WrJl3Yw5cMFZCOtXNz+c4ZgfAilY9gxDrn/wCIk+oijXO7fIar32ishuti/wAlxH6mT+Ws/Ypi/wAlxH6mT+WrObYcR488f/yJv5q1+x+DrWQ+M8x/fFLXO7fI9V77RWZ3Vxf5LiP1Mn8tYXdXFnhhcQf8GT+WrRj2PCvCP1klb6Tmt22XCeManxzH96jXHw79Q1Vce/Qqkbt4m5Huee44jmn08ejpSibrYo8MNPwv97cad1xrVjxbrYVSSIFJPHMzv9JjSx2DhuvDxHxBaw7Bc6DuFN5Zw9vkFkvHvkVPPsuSN8joyN8FuifRuFZn2RKgzNFKo6iyMB6kVaw2Bhhww8P6OnpexpSDZMCMGSGNGHBlWxHpT11cBar4lMka1YWJmB2LGb/ghfNZJVt6Uy777FiglUxkDnMxKfAIym47Ac2g4Cx6uDhOANixX+GbeJaa3ya1ZUkpqElxK4RcHKL4Fucm7BcM2fS/uYi3WP6PwdjWa23Jwbe5lJGjR4Qr4e4MIvlqprFajMM28+IvLtE/CixqemHf646omCLMWHYrN6An6qu7ekZJMarHUpjvMnCzsLfm/wDelU3saJi8uUA2hmJv2c2wJ8QDfyrJk7ajJ+LNVdfVHyRcHZ4L9EUVk9Xgv0RWK5Z0QooooAKKLUUAFFFFABRRRQAUUWrNqAMVlUJpRIqUqahxIOXATENbhBWaKsSSIXC1YtWaKYjUxitDD2UrRUXFMldo5iKK6GW9IMtqrcbE07mKKKKiSCiiigAoootQAUUUUAFFFFABRRRQBBt/sOpLya5klii7rNhwwt33U38q6NqJ/oaG1tBET5mZf3hWvKA9o2FvanRr/FwsY/frLyBtkx3uFtlNja7IuKyX7RnRTat8b6OD8V7GJ/zmvAvHcXaajAYZeBWDDhha+pw0Lceu4YHzopu5KEXEYASqSAebSxHXDhoIW8s0TEdxFFdEwDBvfhOdlxbGwK4XFyga5jbDzR6d2uvxhVH7OEg51oxfLG4fr6DjI3yNxq9sXEJMZjM3GPC7QUWPUcoPyEaeNUpu3iwgxKkE87hpF8LDPf8AYt51kpv6Hs7uzVUj9Sv3sLW7PBfoiijs8F+iKK5R0gpz3ZwEc2Kjjl1Rg5tcjMQuguNe0+VNlO2y4TEkOM6kxaxk/wB2Vyuf0mYeQqdNfUiE/wCJOhuHgvxP/Mk/nqG75bETDTIIlyxuhIFyekrWbViTwZKtIVD+UnB3gjktrHIAT/ZcFT+1kPlXRyilFU24owUaks9Jsr+iiiuWdIKfd0cHhppTFiEZnb710mC9FSWHRI6WhOvUNNaYqVwmL5qSOX8W6v5A9L9m9Tg0pJshNNxaRZX2CYL8T/zJP56ZN4di4PDxkrEQzXWPKzk5rEgklrADjr6GplPLoAOvXy6qj292Fz4Vz1xkSeSnpfsFq606cFFtRXoc2FSTkk2/Uje62ylnkfnFzIiDS5HSY6cLHQK36VdG9Ww44FjeJcoLFW1J4i6npE/BI86ddyMLaFm65HNu8J0R8oanHe7ZufBS9bKvODxj6Rt4qCPOqlTWhvbbiWOo9L4Ed3V2fhMSObdTzyjM12cZhe2ZbNawuBbQi/XxPDvQMLG3NYdG5xGtI+ZiotfMnSJzNe3AaW49VL7kMIxi8SeEUVgfIufkCetRmNCRrxOpPaTqT6k1llP/AI0rK7NEYfW3d2Rm9Aat+Zo5ms+ay+6NeetxqVbC3QMirLPmVGF1jGjEdRc8VB42Gvhwps3T2QJ8WisLogMjDqOUgKD3FjfwU1auWtuTUs76pGTKKmb9MSuN548PEUiiiAdWR3IA1XXoljqxPH56dE2FhcXEJI0MWa+q9EqQdQV1VrHtv40x732GOlHdH8qCpHuZ/VR8eT6RqyFpVJRa2dCE7xgpJ7SFbY2RJhpMj2INyjjQOBx+Kw0uPnGtcVWft3ZYxEDx/he1Gex1By+uqnuaqvRrgHtrJlFLRy2YM00amkjtxM0UUVnLyZbpbGwOKjs0TGWMLzuZnFy1+kpVrFSVbTS1tQOt++wLBfif+ZJ/PTDyZ/fMT8WH55qnwrq0IQnTTcV6HNrSlGbSb9Sr968Ng4mMUCOsyMucgvkAIuVOdjmNiOA0vx6qj9Ou9n9exPx1/wAqOmqudVf1vYbqatFBRRRVZYFFFYY2FAEJ38YHnRc3WTDAC/DNh3zkeOVPSkZD/odQT+EhHnJigR5hTSfKBDadmvxEZt+YFBHb7L+lbu+bZNgPvfN385sWL+rr610o/bh5owP+cvJl7cknNx7NijUglQhe2lmkijlse+0q0Uzcm+uHe2muG/8A5+C1orcYxLbceSfaL39gSN2X5yMgJ5lr268tUbsRLRYmQAlkjC6HQLLmjYkdftirq32myzTIdDNNBr1WWKY69lyEt31SGyWJjnQGxdFt2aOt7+RNY6eD8/8A0zVPFeX6RbvZ4L9EUUA3APaq/RFFcs6JhmsCewE+lSbeSIw7PwmG4M95H7b2ufPPIP0aY9mYPnp4ouId1B+KDdv2VNP+8uEmxmNlEKZxAscZ6SrYtmY+0RfUnh8EVfCLzG1v2ftlM2s5X3bf0idbCxvO4aGT4cak+Nhf5b0lvPgedwk6DUlCV+MvSX9pRXHuXg5ocMI5kyFXfKMytdWbMDdSRxYi3YBT+1dWKzofVvRzX9M9nEo5WuARwOorNLY3Cc1LLF+LdlHgD0f2SKRvXDatsOviFBF6wDW8Y1oW0CyN2cXzmFiJN2Uc2x706PygA+dOM0QZSp4MCD4EWNRfcXFffYz2rIPPot8qj1FSxVubV26TzoI5NRZsmNG4EnvDRn2oJHiI8DcX9SPKpNIlxY8DpUS2NiFi2ri4lOkqpJbhaRVXOO8lXDetSnES2HeaVJ3jbhs9Aqr6r8dvqVoknMYGfC/hDFGNu9AAQf0Ysv8A5ppp33sgC4p7fhqjkdhsVPn0L/nUzk2rnz2O3DYbobVfiZopMzVhZxVecizNZLtw11nPX72PQMfnJqaw4jqNQbcScZ5l7QjDyLK3zr61MK6dD7a73nOrfzfe4rzfX+vzeEf0BUm3JucIp/vJR6Oai++A+7JT3R/QqXbgJfAgf3kv0zWWj9+X59zTV+yvx7Dveqox8OWaVRwEkgHhna1Wue/z7qqjGS52Z/hu7fpMSPkNTyzBEclxYhRWL1muabyZcmf3zE/Fh+eap8KgPJn98xPxYfnmqfCuvkv2l+fc5eUfcf49ipN7P69ifjr/AJUdNVOm9n9exPx1/wAqOubZmy5MQ5SIAlVLm5ygAacbHUnh9Vcyabm0uL9zoxaUE3wRyUVhWuL0A1WTM0ljPvb2+CfqpWsEXoEyE8psNmhcfhB1P5jXH+b8gpKJAuy5T8KHDk+Pu3Ej5lpXlDlLALxCSnXrXPBCygdgJWQ2/s018+Ts5h1D3OPLnsY3zmulBXow817mCbtUl5P2L75IoUfBM3EloQdfg4LCL+7RTfuGxXD2BIBTCkWPbs/B3J7De9ZrcZCP8oEmeVW4nn8Na/VdpQ1/EfVVPbEwvOTKmtiGvbQ2VS37tWvyiy2cJlAV8TChtpYIzkW8bVXe4EhGNUdTRzA+HMufnAPlWKnJqnJ+f7Nc1ecV5FlxNdVPaqH1UVtWkHsL8Vfoit/Q6g2IuDY3sR1iuYbyU8nmzi87TkdCNSqt1F2IDWPXlUEH49MOH23OrSMkjxs7s8iiwIck3DZgSCBpbuqRR8ozqABhowALACQgDwGTQUybe22cVIrmJIyFKnKblr2sWNhe1rDxNaZuCglCW1eZRFSc25LYSPcTbsss8kcsrSdAOua3Rs1m4AcQy+hqdmqq2BvW2ERlWFHzNmLFirHsB6JuB1f93dftlyfk6frT/JWijlEIwtJ7fyUVaEpSbitn4G7fzC5MaT1SorjxXoN46Kh/Opy3F3fikRp5VDnOURWF1UKBc2OhYknU8ABTbtzfFsVEY2gjXUEPmLFbEG69EWJtbj10lu5vS+EzLl5yNjmK3sVa1rqeBvYXB7L3qhSpqrnbi1xqOlm7yRb7buQrh2mjRY3jsTlAUOpYAhgNCdbg8dLVB4hT7vHvi2KTm1Tm47gtcgs9jcDTQLex77CmKGo1ZQlUvAlSjKMLSHfdrFc3io+xrxn84aftBaseDjr/AN6VU6sQQRoQQwPYVNx8oqQYrfmQo6iJVLKyhs5OXMLXtl1tWmjVUItSKKtJyasM+B2v93LiDwack/EkJT0CMPSrQxDXY+lU0Y+jl6rW+S1S+PfqSwvEpNtTnIubam1u3qqGTVlG6kTyik5WcRp23iecxMzdWbKPBAFHygnzNNbtelTw11PWe09Z9aQrNUldmiCsiabi7uxSRGeVVkJZlRWAKqFNr5ToWJB1PAWt13W333diWBp40WN0K3ygKHUsAQwGhIvcHjp2Uw7s70vhbpl5yNjmy3sVbrKk6EG2o7des10byb1tikEapzaXBYE3Z7G4GmgANj3kDq46FKm6Nrbf2Z3Gppb7v0M2ydpHDzJKASFuHUcWQ+0B38CO9atCCdXUOjBlYXVhwI7f+++qkpx2NtqXDk82eidSjarftHWp7x5g1HJ6+jea8Cdejn7Vidm9q/dcgPWqEfo//BqW8notglv1vKR3jnDqO6ortneBcQsd4crK4JNw111zINAbHsNdeN3+kC83BEsQAsGYhrDqyoAFHncd1WqcITc7lTjOUFCw9b57XESGNT75ILWH4KnRmPZ1gdpPdUJwOB56WOK+XOwW46hqTbvsDbvrnErMWZ2LMxuzE3JPf/DgOoVssrKQynKykMp7CDcePgeNVTqaR5zwLIU8xWWJaEW7GFEeTmIitraoCT3ljqT33vVa7f2aMPiZIlJKrYrc3IVhcAnrtqL9gFSWLlLOTpQEyW6nAQnt1GYDu1qI43GPLI8khuzm5twHAADuAAA8O2nlE6corMFQhUi3nEs5Mj75ifiwj5Zan1VnsnfhsPEkS4eM5QBmDlcxA9phlPSPXrXZ9suT8nT9af5Kuo16cIKLfJldWjOcm7cxj3rP3fiALkl1AABJJ5qPQAak+FTPcrYBw8LvILSy6lfgKAcinv1JPe1uqorgd7mixGInESkz83dc5GTIttDl1v8AVTkeUqQ/7On6w/y1TSlSjJzb27dxZUjUcVBLhvGzcXYaYmU86MyRKrZOp2Ym2btUBSbddx2WM22punh5YiojSNrdB0RVKnqOgFx2g6Gq62Ftd8JIHQBhbK6nTMt72v1EG9j49tSHafKIzxlIojGzCxdmByg8SoHFuwnh2HhRRnSjTtLEKsKjneOBD0NwL8ev6/K9bVhVsABwGlZrGayDcomHZSHHsSFM3c0aFV9VZv0a4lRTs1u33nKO1hNirj9Ak+Rrv5SsT94j7mk9WK/ufLTVs3FgQBddVY9wyrivl98HpXUpJulHzOdUaU5eR6E5PxC2AgfQM0UGfMLHMmHhjv3i0a0Vy8kUYk2ThmGtgynxViPmAorYZSF7+x55ISSB90REk/8AqYgfMtV7ydwA4st8CKRh4kBP36sDlRRlLAHVHzXGvsR4iVf4GoDyeNbFcfaVkPhkdvXNGtc9fbmbX9yJYcXsr8VfmFb0UVzzaFFFFAwooooAKKKKACt4TrWlbIdaaxE8BetZBpW1FXPaVI5qWiOlJMLGsxtaqouzLGroWYaVz10itGivU5K5GLsaRHWlq0WK1bFqcVZbRPa9gjJxrMXGtCaVhFVx2yJvAUpGXjS1IOdanPAjHE3hraTgaEGlazGjCIsWJUUUVUWhRRRQAUUUUAFFFFABRRRQBAuUq3OwfC5o38OcfL+960x4FiIH743I8mUG3kzU7b9RETTMQfvkeVv7Jhvl7uqw8abdnSHmZARdeYcKfgnnUJPde1vOutT2UonMqbajPQHIS+XZKq1wyyvcEcMwV19UdW/OopTkw2kIsHkKnTmCDfiHweFf9+3lRWozkS3/AImaXE6ae/niPZOFxAS3mbVW/J+hOJB0te3fcxy5bdx1HiVtVrb6IRjlT4T5T4HDTsPlIqhcNjGjYMvH5x2HurDSjnKcO8WbKjzXGXeCLqrF6rKffvEGxQlDrmbnJZC17dUzsq8OKgHWkV30xNwedkOt7GWSx8g1rVRqky3WYFqUVVUO+eJUn3x2v1M7m2vV0riuwcouJAACxacSQzk95LsT5cKHkkwWUwLJrR51UEsQAOJPAeNV8nKXiBxjgP5rD6LisHlLxPUkI/MP1tS1WoPWYE7TasJ4Sxm/CzXv4WrLbUhBsZYwRxGaoH9s3F9kX6J/mrY8p2Ky2CxA/CAb5i9h6U9Vnw5/AazDjy+Sdx7RiY2WRCewG9Lhqq6Tf7Gn/XnyVB+7etF30xf49+vrvx8dKepz8O/wR1qPj3+S3Ee4rLOALkgDtNVXg998QHUtLIVvqM9rj0+rrqRvvq9ugpU8cxfP2fCThpU9XmiOniSWXacH46IHvcD565v6cw35RB+sX+NR9d98SLdIHUnhxv1Hu/jSLb44oke/MBe5AyAkfBBynKO+x4Unksn/AH8DWUxX9fJK02zDa/PxZe3OLetbDb+G/KIP1qfxqGSb/wCJXQqbD8LMCx8SUK/sikY+Uqfr1HcIgf8AJ+qorJ6i3c/gk68Hv5fJORt/DnQTxMewOpPyGsz7RjUkPLEpHENIqkX1GhN+FQh+UqazWz8ejmaMqB2MBCM3kVrMHKBim4RQ/Gytp4Xah5NUe7n8Aq8Fv5Ewj2xh2NhiISeznF/jXX/SEIA9+i/WL/GozFv3LYZlHeQfmDfXRit9XNshZO05YyT5kWA8j4045NJbufwRlXi9/L5JLLtSFeM0I/xF/jXOm1oCbCeE/wCKv8ah+0OUUlAixLIRxefJKL9qoECix4XvWdn74SFLkXN7cIgLdwEOnX6U3k03u5hp4onH9JQ2Pv0WguffF0HrXI23cOf9og/WL/GotjOUN06IDX7mQW/5R19K48dykTsq820iEaHpKwYd4ZDr3i3hRLJ5vZbn8Aq8Vtvy+SexTKwurKw7VYMPVTW9VyOUCbTML9pDZC3nGBbypbD76WGs2KB7Pe5B4Ay3YeJLVXqsyayiBOZsdGhs8iKeNibGx4H5KUSYEXBBHaKg678nrxGLt2KkCH1A+qtX37Nj77iG00OSBCPE5WJ6uylq0+/6HrEO/wCyeA1mq8i3zce1icST2BIlHeMwa/zV1pyj5QBzWe2lyzAnsuxZrm3Xah5NU3AsohvJxWryBRdiqjtYhR6sRUHblNbqw6ebuf4UqOUpba4a57OcsB6obnypatV4ew9Yp8fclR2xh7290QX7OdT+NdEc6t7Lo3xXVvok1EMVyjkgc20kQtwMaS69di0i6cequCHf+QG7Fn48FhjPdqImI8jfsNPVptYd+gtPFb+/U7uUAARtwzNOniQmGQH0Z7HvNuqolhcQeZmX+yvpzi38qR2ltN5nLP4AC9lHwVueGpPaSSTckmuvZVuZxd7X5lbePumDh5A10IQ0cEn4e5inPPm2vE9E8j0seJ2XE7WMinmn1trEqxpcA/iljrFJcg0AXZKkqBmlka+nSFwAT6W8qKvKRr3znzY2NtPv0C9nFMQnDr6/WvPbVeu+OJC4iG+ufEQBfzZJg3zNVFMtZMnxk+8Waa2CXeCHHYuxvdBKiSJGuAquXBa9/Zyo2gtqTa1x32Tx2zDDMYnK3BXpAkqQwBVgbXKlSDe3A8Kc928OqxTTPIsV1MEbMGbpSA85YICdIsw4ac4vbSm3MOj4eGRJVlMXvEjKGXTVoCQ6g3y50vwtGtW57z7bsPz5leas2+8Tk3UCsFOJwoYhWUF3W4YBlOZowoBBB1I462rgg2HI07QZQsilw+YhQmS+csx0CqASTf6qe9o4zDK0PPQSSsMPhrlZxGpHMpYZebJHZx+et8WJY8XiZSFmUxCSZWHNkxziPo5QSUdc6cCcuW+oqMakrbeHh362JShHcNE273vckiTwSiMAuEZwwu6oLLJGpYZnGouO/hfaLdwGJJDicOquSBmMlwyhSym0RAIDr1214mumOGGWHEHD8/CUjDurSLIjpziDIxCKVOYoQDcEr1G1b7PxMKYWAzxmQe6ZrWfLlGTDZrixzgi2mnA9tPOlbfj4Xw9BKKv3xOZd1CZIkE0B54ExvmfKxD5Musdw2YHiLacaTwu7TNM8LPFHIhtZy1n0JuhVGBFhe5tcEWp1wCN7uwcgYcw+JbmFvbIgn1GT8AXa9qW3ff3Q0L/63DXR/wC1BkYRt/hkhCexo+w1F1JJN33deliSgm8O9hH8JsMyNJZ4ubi9uYsRGAfZsSuZibGyhSxsdNDSk279oudWWF4wyIWVm0L57XVlDrYITcrYg6X6lVjZtnHJrzc5eUDqV40WJz/ZDLKt+oyAfhU1QtJzbgZubLJnsNLjNkueo+1bzq1Zz3lVkh2xO6wQgPisKt1V1uZtVYXUj3nrFIy3w0jROQwW3SW5GoBBFwDaxHECnraGNwyc0JYyznAoFfNmUMYCEHN5eIYjpX041GtrRSLIRK2Z8qEm+bQopXXuUqPKoUpSb2k6kUsB2VgRca13Y7ZRiC++RvmAYBCxIUi4Y3QC1RPDYtkOnDsqwcBtONIMPPILK8a4Y6X0MsomtrxESjw5xanUk42ZCEc6414rZOTm7ywkSXsys5AAYrma6AhcwYcCeidKziN31CZzLhiCGK2Lktl0IF4+N9NbUpvCojeOEkZooUVurUlnJ889/A0liz9z4f8Axvpikm2k7jaSbVjGD3ZDrG2aBDISEVi2ZiGycFRh7XfSkuxcovz0BAdY2IZ+gWD2LXjGnQbhfhwrXZWLJnwys3RWVMoJ4ZpATbxOtN20NrhWlQEkM5JA4EqXyk+GY+tP6r2uLZa9hzl2KVmERlizEDXM+UE2yqTkuCbi1gRqNab8VsyR5pIUaO0YvLLmIjQCwbMzKCLMcvC5Ogvpd22nj4DjlVopS+eDpLMoW5WOxy82fQmm/GIXj2gqasMSJHA4mNWlBb4quyk9lwe+qlUls8lzLHBK404rYZWMyxyRTIpAcxl7oTwzrIisAeAa1r6XvThidn8xHH79A2e2TKz+yWI5w3jHRBU369OFcu78ZCYpzpGIGRj1FnKiNfjZwGt/dk9VY28hMWCbqOHsD1XWaXMPEaeoqec87Nv3a5Gytewu26bZh90Ycho2mzZpLBF0zn3q9ibgWF9DoKzHujmMYGJwxMptH0pemc2Sw9606Wmtqxt7EPEIFBKscHGkg68rlnynxVkPmKRxmJZIcC6HKyq7KRxDCdyCO+9qis9pO+PyN5q3DLKtmI7CR6VthkzOqlgoJALNew72sCbDuBrSRrkk8TrWFFaCkd9q7C5hVJmhcsFYKhckqwurdJALW776jStdkbEOID2kiQoCxEhcHKouzDKjaADXr1pXeP2oP92g+gKctl4NcPisSjEyKuGlvrkLAxBiAdbcbXqhzeZjtLlFZ/gNk+79o3dJ4JebAZlQyZgCyrfpRge0w6+ulMFuw00ReOWFiFuYwXzg2ZgmqZS5CMQA3VS+MdJYvuUc0scBOIUtqw90DKC1hzp6UZ4aW7q7IVWCHDL7ojhlVhimDLIxLMBzIJjQgARgG173lbSk5ytsxv3e3e0ebG/gMWyNje6GKrJEhAzAOWGYAEtlyq1yFBPzXrfZ2w+ekdFmhUrmIZi4VwoYsykIeiFUtdraelOM+DaHG89hgDGGTERNfKmRjdVJa1tbxkHW6sLV0bS2cMGMWy6CUrFBrrzUqiZjx1tFzaH/ANQ03NvDfh++/MiorfuGuDdzNGZPdGHVA+QkmTQ9LLwiPtBCw7uNjpSG0Njc0iuJYpVZmQGMubFApN86L1OvC9OGypo1wE3OoZF90RdEPkN+bmsb2Nx3WpHeFg+eSGwwzTOI0HRCtkjzEJ1XGUX67U4yln2b2fA2lm3GFuNdMELFZGXgoGbwZgvzkVzGu3BykRzgWsyKD+tjIt5j5ateBUj07yOnNsbCWFrK4Nx1iV6KV5KkEWy8PFmXNGo5wX4NIBNY94WVaKYiB8oQIljFrM0qOndzbYk69ns386o+1egN98MRPGJbBrNzehfNlklJKi3DJOBfxGhFQqTdNMoGaMAaG2C1Pic2YfmkVghWVNtPvE2zpOaTRAzt+fmeY51uatbJfS1724dutZg3hxCRc0srrH8AcNTmPV8LWpg25cepElr9mCma3gCWtWh3WW9g4C8Lf0fPcd/ShY/LVmmpvd44PoV6Ka3811I59mmM4+6Jb9tx/CuHDbanjdpElkV39pwxzNqDq3E6i9TGDdGNTfnpP/10h+lD9VdDbvL1SEjsbZcg+WKJTS01NYLk+g9HN4vmupCsbt+eZcjyEre+UAKCe0hAAT3m9LYferFoqos8iqoCqAdAB1DSpXFu6iPnCxdejYHGuP0XutLPstJkZVfCrcEdHZzKwv1qbZge8UOtTwzdnl8Aqc8b7fP5IY29mLzh+fkzAFQ19QGILAeJAPlSD7fnMvOmRucy5c99cpXKV06sptUhl3DjX2sWqgdbQTKB4kiw9aTi3JhY6Y+BviqzH56mqlFYLk+hFwqYP3+SN4HackLZ4nZGsRdTa4PEHtB7DpXRjN4Z5QoeRiFOZVFlUN8IKoC377XqRNyeL1YlSO3mZf3QdKT+wWP8pa3b7jxP8lqempt3/T6C0VRbP2uo1HfXGflEnqP4U2Y3HvM5eRi7txY8TpbXyA9Kl45OQR0Z3Y/7pOB62J+SuV+Tx19qeJe5o8Qp+WGiNSktqVvw+gShUexvn8kTBpeTHOyJGWJRCxRSdFL2zEdl8o9Klf2uDpacEdow+JPpljN6yOTwfhTyW7sFij88YqWmh2n0I6KXbXUi7bWlMiyl2Mi5Mrk6jIAE9AoA8K7Zt78W6srTyFWBVhcag8Rw67074ncmGMZnxTovHM+DxKi1wL3K2tqPUUonJ4GAKzyMDqD7hxdiO4hDSzqb3f6voPNmt/NdSMbN2zLhyTC7RlhYldLgG4+UVvPt+d5UlaRjIlsjk6rYki3mSfOpJ9rg/jZP+Cxn/SrZeTf++k/4LF/XGKefDG3J9BZs8L811I8+9GJMiymZzIqlVe+oU3uBpw1PrSTbdmMwn5x+dFvfL2bQW4ju08Kkx5OB+Om8sDiv5KweT1R/rcR/wGI+ulnQ4f6voNqfHmupGsft6aYKsjllXULoqgniQqgC/fa9bYDeGeFSschCk5sujLm+EAwIDd41qQtyfdkk/ngcSPqNbpycXGss47vcGKP7lPPha1tnk+glGV735rqRKTGu8hdmZpCbliSzFr8bnUmpBjsfi3w03uiWa4aIGNxa4fM1yCL8Rf1p62RuMsM6OXxJym//ANPxFgbaHyOvDqpXHboCKGRZMRLIZHR3f3JiCEVM2rEjrJ4U86D22w8H0C0lv5rqV/JgZBlujjPql1IzfF018qUaCXDyKWV43BDLdSpuNQRfvqaOML7tklO0EGsixnmZiI7gqjKQCthelMZg8OsmHeXH4dooiLRqkzk9bMdCSSRe57qeevH0fQjmvtoj+J3k2jGAZJJ0DeyWFgw7rjWtMJtLH3MkZn9+YXZVJ5xgCONtdL1Jm3dWWHEWxjYlXZGDJh55ArZ+0CwfKdV42t1WpXHYaOIzlsYyKcOsaJzEy6hI75cwVc183RvfU1G1P/Hl8Erz48/kiGM3oxtykk0oIIuraWKkMLi3UwB8hS08eNxTqJjIWCPJHzikFgLEhNNSSB8lPUuzMJLLA740LkiiYs8J6eU6g9M9Kw4GtcLJg2xErtj3BkEqKWgksme+U5s+gGlNZiwXJ9A+t4vmIJtrEm0eL90B7tJEWVr6iz5QtmB0vmHaw0vcNW1cbNiwuRJWihUqOiSFzG7E5dFudbU9wYTBxYmIe7i5VHzuY2KkkPYA5zawt260rsxsLGMGBj8oV3ZrQuLkso6fS0Fri56r004rBcn0E1J4vmiOjbWNwqrHnmhXUqhBUWJJJAI11J176T2vjcXJGhxBlZLkoXBAuQLlTbW4A9KfZzhWijL4wvlxLtbmmJykJpYt7Jtxrv25s55Y8sDzYhZZGZhHExdrm6BgScqKLCwtY9VJZl7pbfL4B51rX5ldmlYnsGHaLftA/VUn+w17Ifc2KN0L3Klc5y3ygZOgAdMxuDbvFc6bFgVrNmtmIDFwunOpH1r1Bi1/7HZerSsvvk/xUZwouCGC4UMdOkfcOEN/0SvpWKR5McMThpLAkB4Fv8XA4NT6EEeINFAE23g3dgxsJhxCZkJvoSCpHBlI1BqIfaJ2b2T/AK5qxRQBt9ovZvZP+uaj7Rezeyf9c1FFFgE5OQrZ11/rA11HPHXQ6G4+bsrsw3I1syMG8DSX/GSyG3hZhRRRYDpXko2Xf+qL+nIfnesyclmzLAe5I/Vx1dzUUUgNMByabOAze5YzcWIYXHxteB8KiWK5MsJLdbFAGze9pCh04KSIrlde3qFFFMB2wHI7s4oA0bkkEE5yDr19GwBHdXYnIxsxWHvLkKOBlezHtbW5rNFAGm1eSvZwhJTDhG0syu5I16g7Fe7UUyryLYFwZC+IBNuiHUKPAZKKKAOvF8n+CEYAhIK3swkkB0uOp7DyApgwW52GnxIiZGVCjMQsj3JUXFy7E2oopDO7dLkowOMw+eVHDZiOg5UWFtLCnxuQ/ACyq+KVb6qJzlPiLUUUxDXiORHA5pbPihlFx76NOiD1r2moxg9zIefhQvOyNcMpmaxAQnqII1HVRRQA7bY3QwpRRHEIsw4ozEg3tdTIzWPfUm2JyZ4eHDXE2Le/FWxDhTfTVI8qmwJ4jroooA4V3UjYMnOTgaEFZWFuIsOq3iK4ZOTfDK2XNM2YFizMGPHhcrwoooAZcXyd4aPExANKyllurFbEG9wQEFS/7W+BljKrE0NzbNFI6nT4zMPkoooAbIOTDBw3ZQSFLAq6QyBgoYgMXiLDUcVINVltTbUKNKBs/BHKTY5Zx1kcFmC/JRRQArFtyBSLbOwWhB/2gjiOIOIsfOkoNuQPYnZ2C1v+U9//ANxRRQA6A4ZYDIcDhGOawBEoABvp0ZQT5k12bAgw+ICr7kwsWe6kpGWNtR0TO0mU26xqOoiiigBw2byOYOXNd8QtmK9F06rfCjOtOMPIRgTxlxX6cX/SoooAYd4uSfC4fLkkxBvrq0fw0XS0Y6mNJ787gw4MYZlmxMvOTCNhLICMpVibZVUjUdtFFACeHhw0U6RDBwsGFyzPiC3AaaTgW8qkE+wcM8+GjXDxx85JGpZS7MuY8V513UHyoooAuLB4NIEWOJQqKNB5668SSdSTqSSTqaKKKAP/2Q=="/>
          <p:cNvSpPr>
            <a:spLocks noChangeAspect="1" noChangeArrowheads="1"/>
          </p:cNvSpPr>
          <p:nvPr/>
        </p:nvSpPr>
        <p:spPr bwMode="auto">
          <a:xfrm>
            <a:off x="63500" y="-758825"/>
            <a:ext cx="29337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1400"/>
            <a:ext cx="2813984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3124200" y="762000"/>
            <a:ext cx="5334000" cy="1147763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Example # 2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Employer has a past practice of ignoring the fact that employees sometimes return from lunch a few minutes late.</a:t>
            </a:r>
          </a:p>
          <a:p>
            <a:pPr>
              <a:lnSpc>
                <a:spcPct val="90000"/>
              </a:lnSpc>
            </a:pPr>
            <a:r>
              <a:rPr lang="en-US"/>
              <a:t>The employer announces that it will dock the pay of anyone returning late.</a:t>
            </a:r>
          </a:p>
          <a:p>
            <a:pPr>
              <a:lnSpc>
                <a:spcPct val="90000"/>
              </a:lnSpc>
            </a:pPr>
            <a:r>
              <a:rPr lang="en-US"/>
              <a:t>It is apparent that the issue is important to the employer.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2819400" cy="161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858962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Example #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828800"/>
            <a:ext cx="8229600" cy="4419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 female employee complains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 about sexual harassment by 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 fellow employee also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 represented by the local union.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Pursuing a grievance might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 result in that other employee’s discharge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 or discipline.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144486"/>
            <a:ext cx="2057400" cy="2228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3352800"/>
            <a:ext cx="3734119" cy="26194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09600" y="635236"/>
            <a:ext cx="1371600" cy="918972"/>
          </a:xfrm>
          <a:prstGeom prst="wedgeRectCallout">
            <a:avLst>
              <a:gd name="adj1" fmla="val 93689"/>
              <a:gd name="adj2" fmla="val 204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didn’t talk to my witnesses!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2902390" y="1409700"/>
            <a:ext cx="1285026" cy="995172"/>
          </a:xfrm>
          <a:prstGeom prst="wedgeRectCallout">
            <a:avLst>
              <a:gd name="adj1" fmla="val 39601"/>
              <a:gd name="adj2" fmla="val 126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didn’t talk to me!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5181600" y="381000"/>
            <a:ext cx="1600200" cy="1146048"/>
          </a:xfrm>
          <a:prstGeom prst="wedgeRectCallout">
            <a:avLst>
              <a:gd name="adj1" fmla="val -44313"/>
              <a:gd name="adj2" fmla="val 194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didn’t call the key witness!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7162800" y="1676400"/>
            <a:ext cx="1447800" cy="1371600"/>
          </a:xfrm>
          <a:prstGeom prst="wedgeRectCallout">
            <a:avLst>
              <a:gd name="adj1" fmla="val -86909"/>
              <a:gd name="adj2" fmla="val 122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didn’t make an important argument!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4903" y="6261401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Unhappy Grievant</a:t>
            </a:r>
          </a:p>
        </p:txBody>
      </p:sp>
    </p:spTree>
    <p:extLst>
      <p:ext uri="{BB962C8B-B14F-4D97-AF65-F5344CB8AC3E}">
        <p14:creationId xmlns:p14="http://schemas.microsoft.com/office/powerpoint/2010/main" val="167033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 descr="MCBD05878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31496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Created  by the Courts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257800"/>
            <a:ext cx="64008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/>
              <a:t>If you do not represent employees fairly, no one else will or even can</a:t>
            </a:r>
          </a:p>
        </p:txBody>
      </p:sp>
    </p:spTree>
    <p:extLst>
      <p:ext uri="{BB962C8B-B14F-4D97-AF65-F5344CB8AC3E}">
        <p14:creationId xmlns:p14="http://schemas.microsoft.com/office/powerpoint/2010/main" val="616980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Suggestions on Grievances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153400" cy="4648200"/>
          </a:xfrm>
        </p:spPr>
        <p:txBody>
          <a:bodyPr/>
          <a:lstStyle/>
          <a:p>
            <a:r>
              <a:rPr lang="en-US" dirty="0"/>
              <a:t>Know the deadlines.  Create a system that prevents missing them</a:t>
            </a:r>
          </a:p>
          <a:p>
            <a:r>
              <a:rPr lang="en-US" dirty="0"/>
              <a:t>Create a paper trail.  </a:t>
            </a:r>
          </a:p>
          <a:p>
            <a:pPr>
              <a:buFontTx/>
              <a:buNone/>
            </a:pPr>
            <a:r>
              <a:rPr lang="en-US" dirty="0"/>
              <a:t>   Explain your decisions</a:t>
            </a:r>
          </a:p>
          <a:p>
            <a:r>
              <a:rPr lang="en-US" dirty="0"/>
              <a:t>Communicate with the </a:t>
            </a:r>
          </a:p>
          <a:p>
            <a:pPr marL="0" indent="0">
              <a:buNone/>
            </a:pPr>
            <a:r>
              <a:rPr lang="en-US" dirty="0"/>
              <a:t>    grievant.</a:t>
            </a:r>
          </a:p>
          <a:p>
            <a:r>
              <a:rPr lang="en-US" dirty="0"/>
              <a:t>Respond to inquiries</a:t>
            </a:r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505200"/>
            <a:ext cx="2295525" cy="1990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Things to Avoid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Intemperate language</a:t>
            </a:r>
          </a:p>
          <a:p>
            <a:r>
              <a:rPr lang="en-US"/>
              <a:t>Participating in employer decisions on discipline</a:t>
            </a:r>
          </a:p>
          <a:p>
            <a:r>
              <a:rPr lang="en-US"/>
              <a:t>Making decisions without recording what you did and why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0500"/>
            <a:ext cx="3276600" cy="2298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DFR and Contract Negotiations</a:t>
            </a:r>
          </a:p>
        </p:txBody>
      </p:sp>
      <p:sp>
        <p:nvSpPr>
          <p:cNvPr id="53250" name="Rectangle 3"/>
          <p:cNvSpPr>
            <a:spLocks noGrp="1"/>
          </p:cNvSpPr>
          <p:nvPr>
            <p:ph idx="1"/>
          </p:nvPr>
        </p:nvSpPr>
        <p:spPr>
          <a:xfrm>
            <a:off x="685800" y="2043177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Contract ratification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legal duty to ratify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Constitution does not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require it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May be required by bylaws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or past practice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Concealing information may breach DFR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743200"/>
            <a:ext cx="30480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Be able to explain your decisions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Follow your past practice on ratification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Do not conceal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/>
              <a:t>	information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Make the new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/>
              <a:t>	agreement available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FFFF00"/>
                </a:solidFill>
              </a:rPr>
              <a:t>Suggestions on Contract Negotiation and Ratification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724656"/>
            <a:ext cx="3279932" cy="2456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dirty="0">
                <a:solidFill>
                  <a:srgbClr val="FFFF66"/>
                </a:solidFill>
              </a:rPr>
              <a:t>  What is the difference between an exclusive and nonexclusive hiring hall?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71800"/>
            <a:ext cx="4919579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54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66"/>
                </a:solidFill>
              </a:rPr>
              <a:t>Rules for Exclusive Hiring Halls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Referrals must be based on objective criteria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All applicants must be notified of any change in procedure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Discrimination against nonmembers is prohibited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Intentional failure to follow hiring hall rules violates the DFR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Applicants are entitled to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/>
              <a:t>    review hiring hall records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555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FFFF66"/>
                </a:solidFill>
              </a:rPr>
              <a:t>Rules for Nonexclusive Hiring Halls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297363"/>
          </a:xfrm>
        </p:spPr>
        <p:txBody>
          <a:bodyPr/>
          <a:lstStyle/>
          <a:p>
            <a:pPr eaLnBrk="1" hangingPunct="1"/>
            <a:r>
              <a:rPr lang="en-US"/>
              <a:t>DFR does not apply</a:t>
            </a:r>
          </a:p>
          <a:p>
            <a:pPr eaLnBrk="1" hangingPunct="1"/>
            <a:r>
              <a:rPr lang="en-US"/>
              <a:t>Hiring hall can operate for the benefit of local union members</a:t>
            </a:r>
          </a:p>
          <a:p>
            <a:pPr eaLnBrk="1" hangingPunct="1"/>
            <a:r>
              <a:rPr lang="en-US"/>
              <a:t>Discrimination against nonmembers and travelers is permitted</a:t>
            </a:r>
          </a:p>
          <a:p>
            <a:pPr eaLnBrk="1" hangingPunct="1"/>
            <a:r>
              <a:rPr lang="en-US"/>
              <a:t>Cannot refuse referrals because of union political activity</a:t>
            </a:r>
          </a:p>
        </p:txBody>
      </p:sp>
    </p:spTree>
    <p:extLst>
      <p:ext uri="{BB962C8B-B14F-4D97-AF65-F5344CB8AC3E}">
        <p14:creationId xmlns:p14="http://schemas.microsoft.com/office/powerpoint/2010/main" val="168831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FFFF00"/>
                </a:solidFill>
              </a:rPr>
              <a:t>How can an employee file a</a:t>
            </a:r>
            <a:br>
              <a:rPr lang="en-US" sz="3600">
                <a:solidFill>
                  <a:srgbClr val="FFFF00"/>
                </a:solidFill>
              </a:rPr>
            </a:br>
            <a:r>
              <a:rPr lang="en-US" sz="3600">
                <a:solidFill>
                  <a:srgbClr val="FFFF00"/>
                </a:solidFill>
              </a:rPr>
              <a:t>DFR claim?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1850" y="2743200"/>
            <a:ext cx="8312150" cy="2971800"/>
          </a:xfrm>
        </p:spPr>
        <p:txBody>
          <a:bodyPr/>
          <a:lstStyle/>
          <a:p>
            <a:r>
              <a:rPr lang="en-US"/>
              <a:t>Lawsuit</a:t>
            </a:r>
          </a:p>
          <a:p>
            <a:endParaRPr lang="en-US"/>
          </a:p>
          <a:p>
            <a:pPr>
              <a:buFont typeface="Arial" charset="0"/>
              <a:buNone/>
            </a:pPr>
            <a:endParaRPr lang="en-US"/>
          </a:p>
          <a:p>
            <a:r>
              <a:rPr lang="en-US"/>
              <a:t>Unfair Labor Practice Charge</a:t>
            </a:r>
          </a:p>
        </p:txBody>
      </p:sp>
      <p:pic>
        <p:nvPicPr>
          <p:cNvPr id="56323" name="Picture 4" descr="MCj01743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0"/>
            <a:ext cx="22161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86868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Two Good Things About the DFR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597150"/>
            <a:ext cx="8229600" cy="2528888"/>
          </a:xfrm>
        </p:spPr>
        <p:txBody>
          <a:bodyPr/>
          <a:lstStyle/>
          <a:p>
            <a:r>
              <a:rPr lang="en-US"/>
              <a:t>Short statute of limitations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Preempts state law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2190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Six Months to File</a:t>
            </a:r>
          </a:p>
        </p:txBody>
      </p:sp>
      <p:pic>
        <p:nvPicPr>
          <p:cNvPr id="60418" name="Picture 4" descr="MC90015710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362200"/>
            <a:ext cx="35814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/>
          <a:lstStyle/>
          <a:p>
            <a:r>
              <a:rPr lang="en-US" sz="4000">
                <a:solidFill>
                  <a:srgbClr val="FFFF00"/>
                </a:solidFill>
              </a:rPr>
              <a:t>Steele v. Louisville and Nashville Railroad (1944)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6295446" cy="42141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A40B80-BB6E-4188-BCC2-285F7B573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81200"/>
            <a:ext cx="1690764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22500"/>
            <a:ext cx="4876800" cy="3884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Preempts State Law</a:t>
            </a:r>
          </a:p>
        </p:txBody>
      </p:sp>
      <p:sp>
        <p:nvSpPr>
          <p:cNvPr id="61443" name="AutoShape 7" descr="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11715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4" name="AutoShape 9" descr="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949700" y="2819400"/>
            <a:ext cx="11715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5" name="Text Box 15"/>
          <p:cNvSpPr txBox="1">
            <a:spLocks noChangeArrowheads="1"/>
          </p:cNvSpPr>
          <p:nvPr/>
        </p:nvSpPr>
        <p:spPr bwMode="auto">
          <a:xfrm>
            <a:off x="2438400" y="5410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State</a:t>
            </a:r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Law</a:t>
            </a:r>
          </a:p>
        </p:txBody>
      </p:sp>
      <p:sp>
        <p:nvSpPr>
          <p:cNvPr id="61446" name="TextBox 1"/>
          <p:cNvSpPr txBox="1">
            <a:spLocks noChangeArrowheads="1"/>
          </p:cNvSpPr>
          <p:nvPr/>
        </p:nvSpPr>
        <p:spPr bwMode="auto">
          <a:xfrm>
            <a:off x="5486400" y="3962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Federal DFR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419600"/>
            <a:ext cx="8229600" cy="2163762"/>
          </a:xfrm>
        </p:spPr>
        <p:txBody>
          <a:bodyPr/>
          <a:lstStyle/>
          <a:p>
            <a:r>
              <a:rPr lang="en-US" sz="4000" dirty="0"/>
              <a:t>If the law gives unions the right to represent everyone, it also requires them to represent everyone fairly.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4110479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WordArt 7"/>
          <p:cNvSpPr>
            <a:spLocks noChangeArrowheads="1" noChangeShapeType="1" noTextEdit="1"/>
          </p:cNvSpPr>
          <p:nvPr/>
        </p:nvSpPr>
        <p:spPr bwMode="auto">
          <a:xfrm>
            <a:off x="3048000" y="1295400"/>
            <a:ext cx="37338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spc="1921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540750" cy="3733800"/>
          </a:xfrm>
        </p:spPr>
        <p:txBody>
          <a:bodyPr/>
          <a:lstStyle/>
          <a:p>
            <a:r>
              <a:rPr lang="en-US" sz="3400" dirty="0"/>
              <a:t>To what activities does the duty apply?</a:t>
            </a:r>
          </a:p>
          <a:p>
            <a:pPr lvl="1"/>
            <a:r>
              <a:rPr lang="en-US" sz="3000" dirty="0"/>
              <a:t>Negotiations?</a:t>
            </a:r>
          </a:p>
          <a:p>
            <a:pPr lvl="1"/>
            <a:r>
              <a:rPr lang="en-US" sz="3000" dirty="0"/>
              <a:t>Grievance handling?</a:t>
            </a:r>
          </a:p>
          <a:p>
            <a:pPr lvl="1"/>
            <a:r>
              <a:rPr lang="en-US" sz="3000" dirty="0"/>
              <a:t>Arbitration hearings?</a:t>
            </a:r>
          </a:p>
          <a:p>
            <a:pPr lvl="1"/>
            <a:r>
              <a:rPr lang="en-US" sz="3000" dirty="0"/>
              <a:t>Admission to membership?</a:t>
            </a:r>
          </a:p>
          <a:p>
            <a:pPr lvl="1"/>
            <a:r>
              <a:rPr lang="en-US" sz="3000" dirty="0"/>
              <a:t>Job referrals?</a:t>
            </a:r>
          </a:p>
          <a:p>
            <a:pPr lvl="1"/>
            <a:r>
              <a:rPr lang="en-US" sz="3000" dirty="0"/>
              <a:t>Union discipline?</a:t>
            </a:r>
          </a:p>
          <a:p>
            <a:pPr marL="457200" lvl="1" indent="0">
              <a:buNone/>
            </a:pP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2"/>
          <p:cNvSpPr>
            <a:spLocks noChangeArrowheads="1" noChangeShapeType="1" noTextEdit="1"/>
          </p:cNvSpPr>
          <p:nvPr/>
        </p:nvSpPr>
        <p:spPr bwMode="auto">
          <a:xfrm>
            <a:off x="2479675" y="742950"/>
            <a:ext cx="37338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spc="1921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114550"/>
            <a:ext cx="8540750" cy="3733800"/>
          </a:xfrm>
        </p:spPr>
        <p:txBody>
          <a:bodyPr/>
          <a:lstStyle/>
          <a:p>
            <a:r>
              <a:rPr lang="en-US" sz="3400" dirty="0"/>
              <a:t>Who owes a duty of fair representation?</a:t>
            </a:r>
          </a:p>
          <a:p>
            <a:pPr lvl="1"/>
            <a:r>
              <a:rPr lang="en-US" sz="3000" dirty="0"/>
              <a:t>Local Union?</a:t>
            </a:r>
          </a:p>
          <a:p>
            <a:pPr lvl="1"/>
            <a:r>
              <a:rPr lang="en-US" sz="3000" dirty="0"/>
              <a:t>You?</a:t>
            </a:r>
          </a:p>
          <a:p>
            <a:pPr lvl="1"/>
            <a:r>
              <a:rPr lang="en-US" sz="3000" dirty="0"/>
              <a:t>Job Stewards?</a:t>
            </a:r>
          </a:p>
          <a:p>
            <a:pPr lvl="1"/>
            <a:r>
              <a:rPr lang="en-US" sz="3000" dirty="0"/>
              <a:t>Grievance Committee?</a:t>
            </a:r>
          </a:p>
          <a:p>
            <a:pPr lvl="1"/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WordArt 2"/>
          <p:cNvSpPr>
            <a:spLocks noChangeArrowheads="1" noChangeShapeType="1" noTextEdit="1"/>
          </p:cNvSpPr>
          <p:nvPr/>
        </p:nvSpPr>
        <p:spPr bwMode="auto">
          <a:xfrm>
            <a:off x="2590800" y="762000"/>
            <a:ext cx="37338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spc="192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743200"/>
            <a:ext cx="67818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3400"/>
              <a:t>What type of conduct breaches</a:t>
            </a:r>
          </a:p>
          <a:p>
            <a:pPr>
              <a:buFontTx/>
              <a:buNone/>
            </a:pPr>
            <a:r>
              <a:rPr lang="en-US" sz="3400"/>
              <a:t>the duty of fair representation?</a:t>
            </a:r>
          </a:p>
          <a:p>
            <a:pPr lvl="1"/>
            <a:endParaRPr lang="en-US"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4648200"/>
          </a:xfrm>
        </p:spPr>
        <p:txBody>
          <a:bodyPr/>
          <a:lstStyle/>
          <a:p>
            <a:r>
              <a:rPr lang="en-US" sz="7200"/>
              <a:t>“Arbitrary, Discriminatory, </a:t>
            </a:r>
            <a:br>
              <a:rPr lang="en-US" sz="7200"/>
            </a:br>
            <a:r>
              <a:rPr lang="en-US" sz="7200"/>
              <a:t>or Bad Faith”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MCj04102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362200"/>
            <a:ext cx="3025775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AutoShape 7"/>
          <p:cNvSpPr>
            <a:spLocks noChangeArrowheads="1"/>
          </p:cNvSpPr>
          <p:nvPr/>
        </p:nvSpPr>
        <p:spPr bwMode="auto">
          <a:xfrm>
            <a:off x="3810000" y="381000"/>
            <a:ext cx="4800600" cy="2590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000">
              <a:latin typeface="Calibri" pitchFamily="34" charset="0"/>
            </a:endParaRPr>
          </a:p>
          <a:p>
            <a:pPr algn="ctr"/>
            <a:r>
              <a:rPr lang="en-US" sz="3000">
                <a:latin typeface="Calibri" pitchFamily="34" charset="0"/>
              </a:rPr>
              <a:t>My grievance was meritorious and my union dropped it!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1949</TotalTime>
  <Words>771</Words>
  <Application>Microsoft Office PowerPoint</Application>
  <PresentationFormat>On-screen Show (4:3)</PresentationFormat>
  <Paragraphs>155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The Duty of Fair Representation</vt:lpstr>
      <vt:lpstr>Created  by the Courts</vt:lpstr>
      <vt:lpstr>Steele v. Louisville and Nashville Railroad (1944)</vt:lpstr>
      <vt:lpstr>If the law gives unions the right to represent everyone, it also requires them to represent everyone fairly.</vt:lpstr>
      <vt:lpstr>PowerPoint Presentation</vt:lpstr>
      <vt:lpstr>PowerPoint Presentation</vt:lpstr>
      <vt:lpstr>PowerPoint Presentation</vt:lpstr>
      <vt:lpstr>“Arbitrary, Discriminatory,  or Bad Faith”</vt:lpstr>
      <vt:lpstr>PowerPoint Presentation</vt:lpstr>
      <vt:lpstr>Negligence does not breach the duty of fair representation</vt:lpstr>
      <vt:lpstr>Arbitrary Conduct</vt:lpstr>
      <vt:lpstr>Discriminatory Conduct</vt:lpstr>
      <vt:lpstr>PowerPoint Presentation</vt:lpstr>
      <vt:lpstr>Trump vs. Biden Administration</vt:lpstr>
      <vt:lpstr>Reasons to Drop a Grievance</vt:lpstr>
      <vt:lpstr>Example # 1 </vt:lpstr>
      <vt:lpstr>Example # 2</vt:lpstr>
      <vt:lpstr>Example # 3</vt:lpstr>
      <vt:lpstr>PowerPoint Presentation</vt:lpstr>
      <vt:lpstr>Suggestions on Grievances</vt:lpstr>
      <vt:lpstr>Things to Avoid</vt:lpstr>
      <vt:lpstr>DFR and Contract Negotiations</vt:lpstr>
      <vt:lpstr>Suggestions on Contract Negotiation and Ratification</vt:lpstr>
      <vt:lpstr>PowerPoint Presentation</vt:lpstr>
      <vt:lpstr>Rules for Exclusive Hiring Halls</vt:lpstr>
      <vt:lpstr>Rules for Nonexclusive Hiring Halls</vt:lpstr>
      <vt:lpstr>How can an employee file a DFR claim?</vt:lpstr>
      <vt:lpstr>Two Good Things About the DFR</vt:lpstr>
      <vt:lpstr>Six Months to File</vt:lpstr>
      <vt:lpstr>Preempts State Law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IBEW Manufacturing Department Leadership Training   THE DUTY OF FAIR REPRESENTATION</dc:title>
  <dc:creator>Kurnick, Robert</dc:creator>
  <cp:lastModifiedBy>Robert Kurnick</cp:lastModifiedBy>
  <cp:revision>72</cp:revision>
  <cp:lastPrinted>2017-10-04T15:57:49Z</cp:lastPrinted>
  <dcterms:created xsi:type="dcterms:W3CDTF">2012-08-24T19:40:13Z</dcterms:created>
  <dcterms:modified xsi:type="dcterms:W3CDTF">2022-02-25T21:00:14Z</dcterms:modified>
</cp:coreProperties>
</file>