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624" r:id="rId2"/>
    <p:sldId id="537" r:id="rId3"/>
    <p:sldId id="540" r:id="rId4"/>
    <p:sldId id="541" r:id="rId5"/>
    <p:sldId id="542" r:id="rId6"/>
    <p:sldId id="543" r:id="rId7"/>
    <p:sldId id="544" r:id="rId8"/>
    <p:sldId id="545" r:id="rId9"/>
    <p:sldId id="547" r:id="rId10"/>
    <p:sldId id="548" r:id="rId11"/>
    <p:sldId id="559" r:id="rId12"/>
    <p:sldId id="546" r:id="rId13"/>
    <p:sldId id="625" r:id="rId14"/>
    <p:sldId id="560" r:id="rId15"/>
    <p:sldId id="554" r:id="rId16"/>
    <p:sldId id="582" r:id="rId17"/>
    <p:sldId id="555" r:id="rId18"/>
    <p:sldId id="295" r:id="rId19"/>
    <p:sldId id="322" r:id="rId20"/>
    <p:sldId id="292" r:id="rId21"/>
    <p:sldId id="323" r:id="rId22"/>
    <p:sldId id="324" r:id="rId23"/>
    <p:sldId id="325" r:id="rId24"/>
    <p:sldId id="326" r:id="rId25"/>
    <p:sldId id="327" r:id="rId26"/>
    <p:sldId id="293" r:id="rId27"/>
    <p:sldId id="581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42B5F-E1E5-45D0-A09B-B9FCC9A30AB2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12F0B-384F-40C7-81CA-54632ED50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659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D35F5-2C4A-4E91-9E5E-44F800DC03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54253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D35F5-2C4A-4E91-9E5E-44F800DC03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8555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D35F5-2C4A-4E91-9E5E-44F800DC03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49433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D35F5-2C4A-4E91-9E5E-44F800DC03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5652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D35F5-2C4A-4E91-9E5E-44F800DC03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08065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D35F5-2C4A-4E91-9E5E-44F800DC03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97290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D35F5-2C4A-4E91-9E5E-44F800DC03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0936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324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9" indent="-285711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45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83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22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60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98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36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74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33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5A354-2F9C-4CF0-9FBA-22F3FCE90F1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333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72823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324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9" indent="-285711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45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83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22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60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98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36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74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33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5A354-2F9C-4CF0-9FBA-22F3FCE90F1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333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92215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324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9" indent="-285711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45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83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22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60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98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36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74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33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5A354-2F9C-4CF0-9FBA-22F3FCE90F1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333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80133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324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9" indent="-285711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45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83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22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60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98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36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74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33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5A354-2F9C-4CF0-9FBA-22F3FCE90F1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333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261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D35F5-2C4A-4E91-9E5E-44F800DC03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67234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324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9" indent="-285711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45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83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22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60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98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36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74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33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5A354-2F9C-4CF0-9FBA-22F3FCE90F1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333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58066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324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9" indent="-285711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45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83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22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60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98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36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74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33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5A354-2F9C-4CF0-9FBA-22F3FCE90F1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333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00411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324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9" indent="-285711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45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83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22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60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98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36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74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33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5A354-2F9C-4CF0-9FBA-22F3FCE90F1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333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41141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324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49" indent="-285711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45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83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22" indent="-228569" defTabSz="93332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260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398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536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674" indent="-228569" defTabSz="9333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33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F6EA67-33CE-49B6-B1D7-40F5F7F34FA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333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44302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D35F5-2C4A-4E91-9E5E-44F800DC03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4752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D35F5-2C4A-4E91-9E5E-44F800DC03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0285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D35F5-2C4A-4E91-9E5E-44F800DC03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0627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D35F5-2C4A-4E91-9E5E-44F800DC03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7365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D35F5-2C4A-4E91-9E5E-44F800DC03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4753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D35F5-2C4A-4E91-9E5E-44F800DC03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3677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D35F5-2C4A-4E91-9E5E-44F800DC03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1770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D35F5-2C4A-4E91-9E5E-44F800DC03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D2E2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2D2E2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9031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0837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63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91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92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46487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47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0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66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01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014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814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412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534570"/>
            <a:ext cx="9604310" cy="144345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6000" dirty="0"/>
              <a:t>DUTY OF FAIR REPRESENTATION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1066710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Sherman Dunn, P.C.</a:t>
            </a:r>
          </a:p>
          <a:p>
            <a:pPr algn="r"/>
            <a:r>
              <a:rPr lang="en-US" dirty="0"/>
              <a:t>900 7</a:t>
            </a:r>
            <a:r>
              <a:rPr lang="en-US" baseline="30000" dirty="0"/>
              <a:t>th</a:t>
            </a:r>
            <a:r>
              <a:rPr lang="en-US" dirty="0"/>
              <a:t> Street, N.W., Suite 1000</a:t>
            </a:r>
          </a:p>
          <a:p>
            <a:pPr algn="r"/>
            <a:r>
              <a:rPr lang="en-US" dirty="0"/>
              <a:t>Washington, D.C. 20001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729134-08E4-4DC1-AAE3-FE685AF583E7}"/>
              </a:ext>
            </a:extLst>
          </p:cNvPr>
          <p:cNvSpPr txBox="1"/>
          <p:nvPr/>
        </p:nvSpPr>
        <p:spPr>
          <a:xfrm>
            <a:off x="1293845" y="4479866"/>
            <a:ext cx="9604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cap="small" dirty="0">
                <a:effectLst/>
              </a:rPr>
              <a:t>International Association of Heat and Frost Insulators and Allied Workers</a:t>
            </a:r>
            <a:br>
              <a:rPr lang="en-US" sz="1800" cap="small" dirty="0">
                <a:effectLst/>
              </a:rPr>
            </a:br>
            <a:r>
              <a:rPr lang="en-US" sz="1800" cap="small" dirty="0">
                <a:effectLst/>
              </a:rPr>
              <a:t>2024 New Officers Training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8" descr="http://www.local47heatandfrostinsulators.com/Brown_Red_and_Green_Allied_Logo-1-1.JPG">
            <a:extLst>
              <a:ext uri="{FF2B5EF4-FFF2-40B4-BE49-F238E27FC236}">
                <a16:creationId xmlns:a16="http://schemas.microsoft.com/office/drawing/2014/main" id="{37903E4B-6C68-8BD3-C804-EDED2D12F3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144" y="2552700"/>
            <a:ext cx="2017712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291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small" spc="0" normalizeH="0" baseline="0" noProof="0" dirty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</a:t>
            </a:r>
            <a:fld id="{649B9C3D-61C4-4B1C-91A3-1AAE9D3111F3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/>
              <a:t>After receiving a complaint from an employee:</a:t>
            </a:r>
          </a:p>
          <a:p>
            <a:pPr lvl="1"/>
            <a:r>
              <a:rPr lang="en-US" dirty="0"/>
              <a:t>Investigate</a:t>
            </a:r>
          </a:p>
          <a:p>
            <a:pPr lvl="2"/>
            <a:r>
              <a:rPr lang="en-US" dirty="0"/>
              <a:t>Talk to steward</a:t>
            </a:r>
          </a:p>
          <a:p>
            <a:pPr lvl="2"/>
            <a:r>
              <a:rPr lang="en-US" dirty="0"/>
              <a:t>Talk to witnesses</a:t>
            </a:r>
          </a:p>
          <a:p>
            <a:pPr lvl="1"/>
            <a:r>
              <a:rPr lang="en-US" dirty="0"/>
              <a:t>Talk to the grievant before meeting with employer.</a:t>
            </a:r>
          </a:p>
          <a:p>
            <a:pPr lvl="1"/>
            <a:r>
              <a:rPr lang="en-US" dirty="0"/>
              <a:t>Make a decision about how to proceed that is based on investigation and merits of the complaint and best interest of the bargaining unit.</a:t>
            </a:r>
          </a:p>
          <a:p>
            <a:pPr lvl="2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DA5832C-73C0-5C1A-0093-3875DEB3A73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95400" y="503238"/>
            <a:ext cx="9601200" cy="5635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DFR Background</a:t>
            </a:r>
            <a:endParaRPr lang="en-US" sz="3600" dirty="0">
              <a:solidFill>
                <a:srgbClr val="0000FF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822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9B9C3D-61C4-4B1C-91A3-1AAE9D3111F3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/>
              <a:t>Union may drop a grievance if:</a:t>
            </a:r>
          </a:p>
          <a:p>
            <a:pPr lvl="1"/>
            <a:r>
              <a:rPr lang="en-US" dirty="0"/>
              <a:t>Not meritorious;</a:t>
            </a:r>
          </a:p>
          <a:p>
            <a:pPr lvl="1"/>
            <a:r>
              <a:rPr lang="en-US" dirty="0"/>
              <a:t>May be meritorious, but you don’t think you’ll win the grievance (missing witnesses, evidence); </a:t>
            </a:r>
          </a:p>
          <a:p>
            <a:pPr lvl="1"/>
            <a:r>
              <a:rPr lang="en-US" dirty="0"/>
              <a:t>Doesn’t justify the expense; or</a:t>
            </a:r>
          </a:p>
          <a:p>
            <a:pPr lvl="1"/>
            <a:r>
              <a:rPr lang="en-US" dirty="0"/>
              <a:t>Grievance will benefit one or two employees, but will harm overall unit.</a:t>
            </a:r>
          </a:p>
          <a:p>
            <a:r>
              <a:rPr lang="en-US" dirty="0"/>
              <a:t>BUT: Decision can’t be arbitrary, discriminatory, or in bad faith. </a:t>
            </a:r>
          </a:p>
          <a:p>
            <a:pPr lvl="2"/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37BF32D-210A-BCB5-E772-84B738465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9A28030-7FEA-8CC8-3A75-55B34C5E5693}"/>
              </a:ext>
            </a:extLst>
          </p:cNvPr>
          <p:cNvSpPr txBox="1">
            <a:spLocks/>
          </p:cNvSpPr>
          <p:nvPr/>
        </p:nvSpPr>
        <p:spPr>
          <a:xfrm>
            <a:off x="1295400" y="6096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D15A3E">
                    <a:lumMod val="75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DFR Background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Impact" panose="020B080603090205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4931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9B9C3D-61C4-4B1C-91A3-1AAE9D3111F3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Mistakes made without animosity do not violate the </a:t>
            </a:r>
            <a:r>
              <a:rPr lang="en-US" dirty="0" err="1"/>
              <a:t>DFR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288" y="1752601"/>
            <a:ext cx="2867025" cy="1590675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6481FE5B-6FFF-584B-8874-9E0F8A67B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15B6671-BE00-47C2-06C4-5FFE9CE5DAB7}"/>
              </a:ext>
            </a:extLst>
          </p:cNvPr>
          <p:cNvSpPr txBox="1">
            <a:spLocks/>
          </p:cNvSpPr>
          <p:nvPr/>
        </p:nvSpPr>
        <p:spPr>
          <a:xfrm>
            <a:off x="1295400" y="6096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D15A3E">
                    <a:lumMod val="75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DFR and Grievances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Impact" panose="020B080603090205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1781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82EE5-0429-46CB-AC6C-B60FC12D2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527993"/>
          </a:xfrm>
        </p:spPr>
        <p:txBody>
          <a:bodyPr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D15A3E">
                    <a:lumMod val="75000"/>
                  </a:srgbClr>
                </a:solidFill>
                <a:latin typeface="Arial"/>
              </a:rPr>
              <a:t>DFR and Grievances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50AE4-1A06-4769-ACCA-E55F64284F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81200" y="2411412"/>
            <a:ext cx="4648200" cy="4114800"/>
          </a:xfrm>
        </p:spPr>
        <p:txBody>
          <a:bodyPr/>
          <a:lstStyle/>
          <a:p>
            <a:r>
              <a:rPr lang="en-US" dirty="0"/>
              <a:t>Trump-appointed GC</a:t>
            </a:r>
          </a:p>
          <a:p>
            <a:pPr lvl="1"/>
            <a:r>
              <a:rPr lang="en-US" dirty="0"/>
              <a:t>Issued memo expanding union liability for DFR</a:t>
            </a:r>
          </a:p>
          <a:p>
            <a:pPr lvl="1"/>
            <a:r>
              <a:rPr lang="en-US" dirty="0"/>
              <a:t>Limiting use of negligence defense</a:t>
            </a:r>
          </a:p>
          <a:p>
            <a:pPr lvl="1"/>
            <a:r>
              <a:rPr lang="en-US" dirty="0"/>
              <a:t>Requiring unions to have grievance tracking systems</a:t>
            </a:r>
          </a:p>
          <a:p>
            <a:pPr lvl="1"/>
            <a:r>
              <a:rPr lang="en-US" dirty="0"/>
              <a:t>Making unions liable for failing to communicate with </a:t>
            </a:r>
            <a:r>
              <a:rPr lang="en-US" dirty="0" err="1"/>
              <a:t>grievants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515EF8-8C99-4DA2-9B5A-C83B35594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91300" y="2459514"/>
            <a:ext cx="3581402" cy="2971800"/>
          </a:xfrm>
        </p:spPr>
        <p:txBody>
          <a:bodyPr/>
          <a:lstStyle/>
          <a:p>
            <a:r>
              <a:rPr lang="en-US" dirty="0"/>
              <a:t>Biden-appointed GC</a:t>
            </a:r>
          </a:p>
          <a:p>
            <a:pPr lvl="1"/>
            <a:r>
              <a:rPr lang="en-US" dirty="0"/>
              <a:t>Withdrew Robb memo on DFR</a:t>
            </a:r>
          </a:p>
          <a:p>
            <a:pPr lvl="1"/>
            <a:r>
              <a:rPr lang="en-US" dirty="0"/>
              <a:t>Restored Pre-Trump DFR law</a:t>
            </a:r>
          </a:p>
        </p:txBody>
      </p:sp>
    </p:spTree>
    <p:extLst>
      <p:ext uri="{BB962C8B-B14F-4D97-AF65-F5344CB8AC3E}">
        <p14:creationId xmlns:p14="http://schemas.microsoft.com/office/powerpoint/2010/main" val="1546179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t"/>
          <a:lstStyle/>
          <a:p>
            <a:r>
              <a:rPr lang="en-US" dirty="0"/>
              <a:t>Do</a:t>
            </a:r>
          </a:p>
          <a:p>
            <a:pPr lvl="1"/>
            <a:r>
              <a:rPr lang="en-US" dirty="0"/>
              <a:t>Know grievance deadlines.</a:t>
            </a:r>
          </a:p>
          <a:p>
            <a:pPr lvl="1"/>
            <a:r>
              <a:rPr lang="en-US" dirty="0"/>
              <a:t>Communicate decisions to grievant.</a:t>
            </a:r>
          </a:p>
          <a:p>
            <a:pPr lvl="1"/>
            <a:r>
              <a:rPr lang="en-US" dirty="0"/>
              <a:t>Record those decisions.</a:t>
            </a:r>
          </a:p>
          <a:p>
            <a:pPr lvl="1"/>
            <a:r>
              <a:rPr lang="en-US" dirty="0"/>
              <a:t>Explain those decisions. </a:t>
            </a:r>
          </a:p>
          <a:p>
            <a:pPr lvl="1"/>
            <a:r>
              <a:rPr lang="en-US" dirty="0"/>
              <a:t>Respond to </a:t>
            </a:r>
            <a:r>
              <a:rPr lang="en-US" dirty="0" err="1"/>
              <a:t>grievant’s</a:t>
            </a:r>
            <a:r>
              <a:rPr lang="en-US" dirty="0"/>
              <a:t> inquiries. 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Don’t </a:t>
            </a:r>
          </a:p>
          <a:p>
            <a:pPr lvl="1"/>
            <a:r>
              <a:rPr lang="en-US" dirty="0"/>
              <a:t>Participate in employer termination or disciplinary decisions.</a:t>
            </a:r>
          </a:p>
          <a:p>
            <a:pPr lvl="1"/>
            <a:r>
              <a:rPr lang="en-US" dirty="0"/>
              <a:t>Make decisions without recording reasons.</a:t>
            </a:r>
          </a:p>
          <a:p>
            <a:pPr lvl="1"/>
            <a:r>
              <a:rPr lang="en-US" dirty="0"/>
              <a:t>Ignore or blow off </a:t>
            </a:r>
            <a:r>
              <a:rPr lang="en-US" dirty="0" err="1"/>
              <a:t>grievants</a:t>
            </a:r>
            <a:r>
              <a:rPr lang="en-US" dirty="0"/>
              <a:t>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9B9C3D-61C4-4B1C-91A3-1AAE9D3111F3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998B4FEB-AC3F-1925-0C14-B005FCCDC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75B1C3E-4868-3EBA-84CE-79F632F50D5E}"/>
              </a:ext>
            </a:extLst>
          </p:cNvPr>
          <p:cNvSpPr txBox="1">
            <a:spLocks/>
          </p:cNvSpPr>
          <p:nvPr/>
        </p:nvSpPr>
        <p:spPr>
          <a:xfrm>
            <a:off x="1295400" y="6096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D15A3E">
                    <a:lumMod val="75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DFR and Grievances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Impact" panose="020B080603090205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7574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t"/>
          <a:lstStyle/>
          <a:p>
            <a:r>
              <a:rPr lang="en-US" dirty="0" err="1"/>
              <a:t>DFR</a:t>
            </a:r>
            <a:r>
              <a:rPr lang="en-US" dirty="0"/>
              <a:t> Applies to Contract Ratification</a:t>
            </a:r>
          </a:p>
          <a:p>
            <a:pPr lvl="1"/>
            <a:r>
              <a:rPr lang="en-US" dirty="0"/>
              <a:t>Law does not require ratification.</a:t>
            </a:r>
          </a:p>
          <a:p>
            <a:pPr lvl="1"/>
            <a:r>
              <a:rPr lang="en-US" dirty="0"/>
              <a:t>Insulators Constitution does not require ratification.</a:t>
            </a:r>
          </a:p>
          <a:p>
            <a:pPr marL="0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65267"/>
            <a:ext cx="4038600" cy="3200590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9B9C3D-61C4-4B1C-91A3-1AAE9D3111F3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2732727-1486-90B6-E6CA-DDDCE9F610BE}"/>
              </a:ext>
            </a:extLst>
          </p:cNvPr>
          <p:cNvSpPr txBox="1">
            <a:spLocks/>
          </p:cNvSpPr>
          <p:nvPr/>
        </p:nvSpPr>
        <p:spPr>
          <a:xfrm>
            <a:off x="1295400" y="6096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D15A3E">
                    <a:lumMod val="75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DFR and Contract Ratification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Impact" panose="020B080603090205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648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t"/>
          <a:lstStyle/>
          <a:p>
            <a:r>
              <a:rPr lang="en-US" dirty="0"/>
              <a:t>BUT</a:t>
            </a:r>
          </a:p>
          <a:p>
            <a:pPr lvl="1"/>
            <a:r>
              <a:rPr lang="en-US" dirty="0"/>
              <a:t>Local union bylaws or past practice may require ratification.</a:t>
            </a:r>
          </a:p>
          <a:p>
            <a:r>
              <a:rPr lang="en-US" dirty="0"/>
              <a:t>Many unions have past practice of ratifying agreements.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65267"/>
            <a:ext cx="4038600" cy="3200590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9B9C3D-61C4-4B1C-91A3-1AAE9D3111F3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6476AE2A-9D57-A0F0-0C2B-38172EAA0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A639E4D-E074-9D65-F608-7237F8CB2E82}"/>
              </a:ext>
            </a:extLst>
          </p:cNvPr>
          <p:cNvSpPr txBox="1">
            <a:spLocks/>
          </p:cNvSpPr>
          <p:nvPr/>
        </p:nvSpPr>
        <p:spPr>
          <a:xfrm>
            <a:off x="1295400" y="6096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D15A3E">
                    <a:lumMod val="75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DFR and Contract Ratification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Impact" panose="020B080603090205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562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9B9C3D-61C4-4B1C-91A3-1AAE9D3111F3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/>
              <a:t>Ratification Tips</a:t>
            </a:r>
          </a:p>
          <a:p>
            <a:pPr lvl="1"/>
            <a:r>
              <a:rPr lang="en-US" dirty="0"/>
              <a:t>Explain difficult or troublesome provisions in the proposed agreement.</a:t>
            </a:r>
          </a:p>
          <a:p>
            <a:pPr lvl="1"/>
            <a:r>
              <a:rPr lang="en-US" dirty="0"/>
              <a:t>Do not mislead members about provisions they may not like.</a:t>
            </a:r>
          </a:p>
          <a:p>
            <a:pPr lvl="1"/>
            <a:r>
              <a:rPr lang="en-US" dirty="0"/>
              <a:t>Don’t conceal the agreement – make it available to membership prior to vote.</a:t>
            </a:r>
          </a:p>
          <a:p>
            <a:pPr lvl="1"/>
            <a:r>
              <a:rPr lang="en-US" dirty="0"/>
              <a:t>Follow past practice on ratification.</a:t>
            </a:r>
          </a:p>
          <a:p>
            <a:pPr lvl="2"/>
            <a:r>
              <a:rPr lang="en-US" dirty="0"/>
              <a:t>If want to change past practice, do so with bylaw amendment or resolution at separate union meeting.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578B6D8D-E5E5-31EE-42DD-80A12BE8B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4490EA3-2172-C8DA-C866-42AA229C34FB}"/>
              </a:ext>
            </a:extLst>
          </p:cNvPr>
          <p:cNvSpPr txBox="1">
            <a:spLocks/>
          </p:cNvSpPr>
          <p:nvPr/>
        </p:nvSpPr>
        <p:spPr>
          <a:xfrm>
            <a:off x="1295400" y="6096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D15A3E">
                    <a:lumMod val="75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DFR and Contract Ratification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Impact" panose="020B080603090205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6792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88023"/>
            <a:ext cx="9601200" cy="823519"/>
          </a:xfrm>
        </p:spPr>
        <p:txBody>
          <a:bodyPr/>
          <a:lstStyle/>
          <a:p>
            <a:r>
              <a:rPr lang="en-US" sz="3600" dirty="0"/>
              <a:t>Hiring Halls and the DFR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676401"/>
            <a:ext cx="6347714" cy="413477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What’s the difference between exclusive and nonexclusive hiring halls?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EDAF5C-CE0D-4789-A90E-DD677F844E0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3616" y="2559342"/>
            <a:ext cx="4691298" cy="3342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637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503854"/>
            <a:ext cx="9601200" cy="5699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/>
              <a:t>Hiring Halls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1"/>
            <a:ext cx="86868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endParaRPr lang="en-US" sz="2800" i="1" dirty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i="1" dirty="0">
                <a:solidFill>
                  <a:srgbClr val="002060"/>
                </a:solidFill>
              </a:rPr>
              <a:t> </a:t>
            </a:r>
            <a:r>
              <a:rPr lang="en-US" sz="2800" u="sng" dirty="0">
                <a:solidFill>
                  <a:srgbClr val="002060"/>
                </a:solidFill>
              </a:rPr>
              <a:t>Exclusive</a:t>
            </a:r>
            <a:r>
              <a:rPr lang="en-US" sz="2800" dirty="0">
                <a:solidFill>
                  <a:srgbClr val="002060"/>
                </a:solidFill>
              </a:rPr>
              <a:t> if the hall is the employer’s initial </a:t>
            </a:r>
            <a:r>
              <a:rPr lang="en-US" sz="2800" u="sng" dirty="0">
                <a:solidFill>
                  <a:srgbClr val="002060"/>
                </a:solidFill>
              </a:rPr>
              <a:t>sole source</a:t>
            </a:r>
            <a:r>
              <a:rPr lang="en-US" sz="2800" dirty="0">
                <a:solidFill>
                  <a:srgbClr val="002060"/>
                </a:solidFill>
              </a:rPr>
              <a:t> of employees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“Exclusive” even if employer can: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2060"/>
                </a:solidFill>
              </a:rPr>
              <a:t>Reject applicants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2060"/>
                </a:solidFill>
              </a:rPr>
              <a:t>Call by name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2060"/>
                </a:solidFill>
              </a:rPr>
              <a:t>Hire off the street if job can’t be filled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u="sng" dirty="0">
                <a:solidFill>
                  <a:srgbClr val="002060"/>
                </a:solidFill>
              </a:rPr>
              <a:t>Non-exclusive</a:t>
            </a:r>
            <a:r>
              <a:rPr lang="en-US" sz="2800" dirty="0">
                <a:solidFill>
                  <a:srgbClr val="002060"/>
                </a:solidFill>
              </a:rPr>
              <a:t> if employer is permitted to hire outside of referral system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600" dirty="0">
              <a:solidFill>
                <a:srgbClr val="00206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EDAF5C-CE0D-4789-A90E-DD677F844E0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291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41142"/>
            <a:ext cx="8229600" cy="725658"/>
          </a:xfrm>
        </p:spPr>
        <p:txBody>
          <a:bodyPr>
            <a:noAutofit/>
          </a:bodyPr>
          <a:lstStyle/>
          <a:p>
            <a:r>
              <a:rPr lang="en-US" dirty="0" err="1"/>
              <a:t>DFR</a:t>
            </a:r>
            <a:r>
              <a:rPr lang="en-US" dirty="0"/>
              <a:t> Background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9B9C3D-61C4-4B1C-91A3-1AAE9D3111F3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Duty of Fair Representation created by the Courts, not by federal or state statute.</a:t>
            </a:r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71850" y="2590800"/>
            <a:ext cx="5295900" cy="333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2860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503854"/>
            <a:ext cx="9601200" cy="658022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DFR and Exclusive Hiring Halls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566645"/>
            <a:ext cx="8686800" cy="4525963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</a:pPr>
            <a:endParaRPr lang="en-US" sz="2800" i="1" dirty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i="1" dirty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Union breaches DFR if </a:t>
            </a:r>
            <a:r>
              <a:rPr lang="en-US" sz="2800" b="1" i="1" dirty="0">
                <a:solidFill>
                  <a:srgbClr val="002060"/>
                </a:solidFill>
              </a:rPr>
              <a:t>ARBITRARY,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b="1" i="1" dirty="0">
                <a:solidFill>
                  <a:srgbClr val="002060"/>
                </a:solidFill>
              </a:rPr>
              <a:t>DISCRIMINATORY or BAD FAITH </a:t>
            </a:r>
            <a:r>
              <a:rPr lang="en-US" sz="2800" dirty="0">
                <a:solidFill>
                  <a:srgbClr val="002060"/>
                </a:solidFill>
              </a:rPr>
              <a:t>administration of exclusive hiring hall:</a:t>
            </a:r>
            <a:endParaRPr lang="en-US" sz="1000" i="1" dirty="0">
              <a:solidFill>
                <a:srgbClr val="002060"/>
              </a:solidFill>
            </a:endParaRPr>
          </a:p>
          <a:p>
            <a:pPr lvl="1">
              <a:lnSpc>
                <a:spcPct val="170000"/>
              </a:lnSpc>
            </a:pPr>
            <a:r>
              <a:rPr lang="en-US" sz="2600" dirty="0">
                <a:solidFill>
                  <a:srgbClr val="002060"/>
                </a:solidFill>
              </a:rPr>
              <a:t>Must be based on objective criteria</a:t>
            </a:r>
          </a:p>
          <a:p>
            <a:pPr lvl="1">
              <a:lnSpc>
                <a:spcPct val="170000"/>
              </a:lnSpc>
            </a:pPr>
            <a:r>
              <a:rPr lang="en-US" sz="2600" dirty="0">
                <a:solidFill>
                  <a:srgbClr val="002060"/>
                </a:solidFill>
              </a:rPr>
              <a:t>Must notify all applicants of procedural changes</a:t>
            </a:r>
          </a:p>
          <a:p>
            <a:pPr lvl="1">
              <a:lnSpc>
                <a:spcPct val="170000"/>
              </a:lnSpc>
            </a:pPr>
            <a:r>
              <a:rPr lang="en-US" sz="2600" dirty="0">
                <a:solidFill>
                  <a:srgbClr val="002060"/>
                </a:solidFill>
              </a:rPr>
              <a:t>Applicants are entitled to review hiring hall records </a:t>
            </a:r>
          </a:p>
          <a:p>
            <a:pPr lvl="1">
              <a:lnSpc>
                <a:spcPct val="170000"/>
              </a:lnSpc>
            </a:pPr>
            <a:r>
              <a:rPr lang="en-US" sz="2600" dirty="0">
                <a:solidFill>
                  <a:srgbClr val="002060"/>
                </a:solidFill>
              </a:rPr>
              <a:t>Can’t discriminate against nonmembers</a:t>
            </a:r>
          </a:p>
          <a:p>
            <a:pPr lvl="1">
              <a:lnSpc>
                <a:spcPct val="170000"/>
              </a:lnSpc>
            </a:pPr>
            <a:r>
              <a:rPr lang="en-US" sz="2600" dirty="0">
                <a:solidFill>
                  <a:srgbClr val="002060"/>
                </a:solidFill>
              </a:rPr>
              <a:t>Can’t discriminate based on protected activity</a:t>
            </a:r>
          </a:p>
          <a:p>
            <a:pPr lvl="1">
              <a:lnSpc>
                <a:spcPct val="170000"/>
              </a:lnSpc>
            </a:pPr>
            <a:r>
              <a:rPr lang="en-US" sz="2600" dirty="0">
                <a:solidFill>
                  <a:srgbClr val="002060"/>
                </a:solidFill>
              </a:rPr>
              <a:t>Intentional failure to follow hiring hall rules violates DFR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EDAF5C-CE0D-4789-A90E-DD677F844E0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1" y="2649663"/>
            <a:ext cx="187642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855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503853"/>
            <a:ext cx="9601200" cy="649633"/>
          </a:xfrm>
        </p:spPr>
        <p:txBody>
          <a:bodyPr/>
          <a:lstStyle/>
          <a:p>
            <a:pPr eaLnBrk="1" hangingPunct="1"/>
            <a:r>
              <a:rPr lang="en-US" dirty="0"/>
              <a:t>DFR and Exclusive Hiring Halls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1"/>
            <a:ext cx="86868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endParaRPr lang="en-US" sz="1000" i="1" dirty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i="1" dirty="0"/>
              <a:t> </a:t>
            </a:r>
            <a:r>
              <a:rPr lang="en-US" sz="2800" dirty="0"/>
              <a:t>Lawful objective criteria:</a:t>
            </a:r>
          </a:p>
          <a:p>
            <a:pPr lvl="4">
              <a:buFont typeface="Wingdings" panose="05000000000000000000" pitchFamily="2" charset="2"/>
              <a:buChar char="ü"/>
            </a:pPr>
            <a:r>
              <a:rPr lang="en-US" sz="1800" dirty="0"/>
              <a:t>First-in/first-out</a:t>
            </a:r>
          </a:p>
          <a:p>
            <a:pPr lvl="4">
              <a:buFont typeface="Wingdings" panose="05000000000000000000" pitchFamily="2" charset="2"/>
              <a:buChar char="ü"/>
            </a:pPr>
            <a:r>
              <a:rPr lang="en-US" sz="1800" dirty="0"/>
              <a:t>Experience in trade</a:t>
            </a:r>
          </a:p>
          <a:p>
            <a:pPr lvl="4">
              <a:buFont typeface="Wingdings" panose="05000000000000000000" pitchFamily="2" charset="2"/>
              <a:buChar char="ü"/>
            </a:pPr>
            <a:r>
              <a:rPr lang="en-US" sz="1800" dirty="0"/>
              <a:t>Seniority with employer or in unit</a:t>
            </a:r>
          </a:p>
          <a:p>
            <a:pPr lvl="4">
              <a:buFont typeface="Wingdings" panose="05000000000000000000" pitchFamily="2" charset="2"/>
              <a:buChar char="ü"/>
            </a:pPr>
            <a:r>
              <a:rPr lang="en-US" sz="1800" dirty="0"/>
              <a:t>Qualifications</a:t>
            </a:r>
          </a:p>
          <a:p>
            <a:pPr lvl="4">
              <a:buFont typeface="Wingdings" panose="05000000000000000000" pitchFamily="2" charset="2"/>
              <a:buChar char="ü"/>
            </a:pPr>
            <a:r>
              <a:rPr lang="en-US" sz="1800" dirty="0"/>
              <a:t>Training</a:t>
            </a:r>
          </a:p>
          <a:p>
            <a:pPr lvl="4">
              <a:buFont typeface="Wingdings" panose="05000000000000000000" pitchFamily="2" charset="2"/>
              <a:buChar char="ü"/>
            </a:pPr>
            <a:r>
              <a:rPr lang="en-US" sz="1800" dirty="0"/>
              <a:t>Residency in area</a:t>
            </a:r>
          </a:p>
          <a:p>
            <a:pPr lvl="4">
              <a:buFont typeface="Wingdings" panose="05000000000000000000" pitchFamily="2" charset="2"/>
              <a:buChar char="ü"/>
            </a:pPr>
            <a:r>
              <a:rPr lang="en-US" sz="1800" dirty="0"/>
              <a:t>Passing grade on test</a:t>
            </a:r>
          </a:p>
          <a:p>
            <a:pPr lvl="4">
              <a:buFont typeface="Wingdings" panose="05000000000000000000" pitchFamily="2" charset="2"/>
              <a:buChar char="ü"/>
            </a:pPr>
            <a:r>
              <a:rPr lang="en-US" sz="1800" dirty="0"/>
              <a:t>Journeyman status</a:t>
            </a:r>
          </a:p>
          <a:p>
            <a:pPr lvl="4">
              <a:buFont typeface="Wingdings" panose="05000000000000000000" pitchFamily="2" charset="2"/>
              <a:buChar char="ü"/>
            </a:pPr>
            <a:r>
              <a:rPr lang="en-US" sz="1800" dirty="0"/>
              <a:t>Any combination of these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000" b="1" i="1" u="sng" dirty="0"/>
              <a:t>NOT</a:t>
            </a:r>
            <a:r>
              <a:rPr lang="en-US" sz="3000" b="1" i="1" dirty="0"/>
              <a:t> UNION MEMBERSHIP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EDAF5C-CE0D-4789-A90E-DD677F844E0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134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503854"/>
            <a:ext cx="9601200" cy="674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DFR and Exclusive Hiring Halls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1"/>
            <a:ext cx="86868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sz="1000" i="1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000" i="1" dirty="0">
                <a:solidFill>
                  <a:srgbClr val="002060"/>
                </a:solidFill>
              </a:rPr>
              <a:t>Intentional</a:t>
            </a:r>
            <a:r>
              <a:rPr lang="en-US" sz="3000" dirty="0">
                <a:solidFill>
                  <a:srgbClr val="002060"/>
                </a:solidFill>
              </a:rPr>
              <a:t> departure from rules violates DFR – even if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Doesn’t discriminate based on membership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Not related to protected activity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000" i="1" dirty="0">
                <a:solidFill>
                  <a:srgbClr val="002060"/>
                </a:solidFill>
              </a:rPr>
              <a:t>Unintentional</a:t>
            </a:r>
            <a:r>
              <a:rPr lang="en-US" sz="3000" dirty="0">
                <a:solidFill>
                  <a:srgbClr val="002060"/>
                </a:solidFill>
              </a:rPr>
              <a:t> mistake does not violate DFR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Once aware of mistake, failure to correct can be a breach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EDAF5C-CE0D-4789-A90E-DD677F844E0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59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503854"/>
            <a:ext cx="9601200" cy="72094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DFR and Exclusive Hiring Halls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1"/>
            <a:ext cx="8686800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i="1" dirty="0"/>
              <a:t>  </a:t>
            </a:r>
            <a:r>
              <a:rPr lang="en-US" sz="2800" b="1" i="1" u="sng" dirty="0"/>
              <a:t>NOTIFICATION OF CHANGES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Breach of DFR to fail to inform applicants of significant rule changes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Must give </a:t>
            </a:r>
            <a:r>
              <a:rPr lang="en-US" sz="2600" i="1" dirty="0"/>
              <a:t>timely notice</a:t>
            </a:r>
            <a:endParaRPr lang="en-US" sz="2600" dirty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Use usual notice method: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Post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Newsletter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Other communication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EDAF5C-CE0D-4789-A90E-DD677F844E0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0215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503854"/>
            <a:ext cx="9601200" cy="658022"/>
          </a:xfrm>
        </p:spPr>
        <p:txBody>
          <a:bodyPr/>
          <a:lstStyle/>
          <a:p>
            <a:pPr eaLnBrk="1" hangingPunct="1"/>
            <a:r>
              <a:rPr lang="en-US" dirty="0"/>
              <a:t>DFR and Exclusive Hiring Halls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1"/>
            <a:ext cx="8686800" cy="4525963"/>
          </a:xfrm>
        </p:spPr>
        <p:txBody>
          <a:bodyPr>
            <a:normAutofit fontScale="92500" lnSpcReduction="10000"/>
          </a:bodyPr>
          <a:lstStyle/>
          <a:p>
            <a:pPr lvl="2">
              <a:buFont typeface="Arial" panose="020B0604020202020204" pitchFamily="34" charset="0"/>
              <a:buChar char="•"/>
            </a:pPr>
            <a:endParaRPr lang="en-US" sz="1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Must allow applicants access to job referral records –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Permits applicants to determine whether treated fairly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600" dirty="0"/>
              <a:t>Must permit applicant to photocopy records (not just make notes)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600" dirty="0"/>
              <a:t>Includes names, addresses, phone numbers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600" dirty="0"/>
              <a:t>Not SS#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Can establish agreed-upon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Don’t have to interrupt dispatching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EDAF5C-CE0D-4789-A90E-DD677F844E0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8402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503853"/>
            <a:ext cx="9601200" cy="678995"/>
          </a:xfrm>
        </p:spPr>
        <p:txBody>
          <a:bodyPr/>
          <a:lstStyle/>
          <a:p>
            <a:pPr eaLnBrk="1" hangingPunct="1"/>
            <a:r>
              <a:rPr lang="en-US" dirty="0"/>
              <a:t>DFR and Exclusive Hiring Halls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1"/>
            <a:ext cx="86868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Cost of Violation: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Backpay for </a:t>
            </a:r>
            <a:r>
              <a:rPr lang="en-US" sz="2400" dirty="0" err="1">
                <a:solidFill>
                  <a:srgbClr val="002060"/>
                </a:solidFill>
              </a:rPr>
              <a:t>discriminatees</a:t>
            </a:r>
            <a:endParaRPr lang="en-US" sz="2400" dirty="0">
              <a:solidFill>
                <a:srgbClr val="002060"/>
              </a:solidFill>
            </a:endParaRP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May seek </a:t>
            </a:r>
            <a:r>
              <a:rPr lang="en-US" sz="2400" dirty="0" err="1">
                <a:solidFill>
                  <a:srgbClr val="002060"/>
                </a:solidFill>
              </a:rPr>
              <a:t>backpay</a:t>
            </a:r>
            <a:r>
              <a:rPr lang="en-US" sz="2400" dirty="0">
                <a:solidFill>
                  <a:srgbClr val="002060"/>
                </a:solidFill>
              </a:rPr>
              <a:t> for </a:t>
            </a:r>
            <a:r>
              <a:rPr lang="en-US" sz="2400" b="1" u="sng" dirty="0">
                <a:solidFill>
                  <a:srgbClr val="002060"/>
                </a:solidFill>
              </a:rPr>
              <a:t>entire class</a:t>
            </a:r>
            <a:r>
              <a:rPr lang="en-US" sz="2400" dirty="0">
                <a:solidFill>
                  <a:srgbClr val="002060"/>
                </a:solidFill>
              </a:rPr>
              <a:t>                                                                      of </a:t>
            </a:r>
            <a:r>
              <a:rPr lang="en-US" sz="2400" dirty="0" err="1">
                <a:solidFill>
                  <a:srgbClr val="002060"/>
                </a:solidFill>
              </a:rPr>
              <a:t>discriminatees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EDAF5C-CE0D-4789-A90E-DD677F844E0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195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609600"/>
            <a:ext cx="8229600" cy="585831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DFR and Nonexclusive Hiring Halls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553362" y="1324063"/>
            <a:ext cx="8229600" cy="429736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i="1" dirty="0"/>
              <a:t>DFR does not apply </a:t>
            </a:r>
            <a:r>
              <a:rPr lang="en-US" sz="2800" dirty="0"/>
              <a:t>to non-exclusive referral procedure. </a:t>
            </a:r>
            <a:endParaRPr lang="en-US" sz="2800" i="1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2800" dirty="0"/>
              <a:t>Hiring hall </a:t>
            </a:r>
            <a:r>
              <a:rPr lang="en-US" sz="2800" i="1" dirty="0"/>
              <a:t>can</a:t>
            </a:r>
            <a:r>
              <a:rPr lang="en-US" sz="2800" dirty="0"/>
              <a:t> operate for the benefit of LU members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i="1" dirty="0"/>
              <a:t>Can </a:t>
            </a:r>
            <a:r>
              <a:rPr lang="en-US" sz="2800" dirty="0"/>
              <a:t>discriminate against nonmembers and travelers</a:t>
            </a:r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i="1" dirty="0"/>
              <a:t>BUT: Cannot</a:t>
            </a:r>
            <a:r>
              <a:rPr lang="en-US" sz="2800" dirty="0"/>
              <a:t> refuse referrals because of union political activity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EDAF5C-CE0D-4789-A90E-DD677F844E0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83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66800"/>
            <a:ext cx="8229600" cy="5105400"/>
          </a:xfrm>
        </p:spPr>
        <p:txBody>
          <a:bodyPr numCol="1" anchor="ctr"/>
          <a:lstStyle/>
          <a:p>
            <a:pPr marL="0" indent="0" algn="ctr">
              <a:buNone/>
            </a:pPr>
            <a:r>
              <a:rPr lang="en-US" altLang="en-US" sz="4800" dirty="0">
                <a:latin typeface="Impact" panose="020B0806030902050204" pitchFamily="34" charset="0"/>
              </a:rPr>
              <a:t>QUESTIONS?</a:t>
            </a:r>
            <a:endParaRPr lang="en-US" altLang="en-US" dirty="0">
              <a:latin typeface="Impact" panose="020B0806030902050204" pitchFamily="34" charset="0"/>
            </a:endParaRPr>
          </a:p>
          <a:p>
            <a:endParaRPr lang="en-US" sz="2400" dirty="0">
              <a:ea typeface="Cambria Math" panose="020405030504060302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9B9C3D-61C4-4B1C-91A3-1AAE9D3111F3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33D13FE-089A-DECB-2D14-5C00E0B5D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4FC361-EE87-DB72-8194-1F57ED5E57E0}"/>
              </a:ext>
            </a:extLst>
          </p:cNvPr>
          <p:cNvSpPr txBox="1">
            <a:spLocks/>
          </p:cNvSpPr>
          <p:nvPr/>
        </p:nvSpPr>
        <p:spPr>
          <a:xfrm>
            <a:off x="1295400" y="6096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D15A3E">
                    <a:lumMod val="75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DFR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Impact" panose="020B080603090205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5423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600"/>
            <a:ext cx="8229600" cy="457200"/>
          </a:xfrm>
        </p:spPr>
        <p:txBody>
          <a:bodyPr>
            <a:noAutofit/>
          </a:bodyPr>
          <a:lstStyle/>
          <a:p>
            <a:r>
              <a:rPr lang="en-US" sz="3600" dirty="0"/>
              <a:t>DFR Background</a:t>
            </a:r>
            <a:endParaRPr lang="en-US" sz="3600" dirty="0">
              <a:solidFill>
                <a:srgbClr val="0000FF"/>
              </a:solidFill>
              <a:latin typeface="Impact" panose="020B080603090205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small" spc="0" normalizeH="0" baseline="0" noProof="0" dirty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</a:t>
            </a:r>
            <a:fld id="{649B9C3D-61C4-4B1C-91A3-1AAE9D3111F3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Steele v. Louisville and Nashville Railroad (1944) – Railway Labor Act Case</a:t>
            </a:r>
          </a:p>
          <a:p>
            <a:pPr lvl="1"/>
            <a:r>
              <a:rPr lang="en-US" sz="2000" dirty="0"/>
              <a:t>Brotherhood of Locomotive Firemen represented unit of firemen.  Brotherhood did not admit African-American employees as members.</a:t>
            </a:r>
          </a:p>
          <a:p>
            <a:pPr lvl="1"/>
            <a:r>
              <a:rPr lang="en-US" sz="2000" dirty="0"/>
              <a:t>Union proposed a CBA provision stating that only white employees would be promoted to Firemen. </a:t>
            </a:r>
          </a:p>
          <a:p>
            <a:pPr lvl="1"/>
            <a:r>
              <a:rPr lang="en-US" sz="2000" dirty="0"/>
              <a:t>Supreme Court: If law gives unions right to represent everyone in a unit, it implicitly imposes a duty to represent everyone fairly. </a:t>
            </a:r>
          </a:p>
        </p:txBody>
      </p:sp>
    </p:spTree>
    <p:extLst>
      <p:ext uri="{BB962C8B-B14F-4D97-AF65-F5344CB8AC3E}">
        <p14:creationId xmlns:p14="http://schemas.microsoft.com/office/powerpoint/2010/main" val="116395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600"/>
            <a:ext cx="8229600" cy="457200"/>
          </a:xfrm>
        </p:spPr>
        <p:txBody>
          <a:bodyPr>
            <a:noAutofit/>
          </a:bodyPr>
          <a:lstStyle/>
          <a:p>
            <a:r>
              <a:rPr lang="en-US" sz="3600" dirty="0"/>
              <a:t>DFR Background</a:t>
            </a:r>
            <a:endParaRPr lang="en-US" sz="3600" dirty="0">
              <a:solidFill>
                <a:srgbClr val="0000FF"/>
              </a:solidFill>
              <a:latin typeface="Impact" panose="020B080603090205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small" spc="0" normalizeH="0" baseline="0" noProof="0" dirty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</a:t>
            </a:r>
            <a:fld id="{649B9C3D-61C4-4B1C-91A3-1AAE9D3111F3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What activities are covered? </a:t>
            </a:r>
          </a:p>
          <a:p>
            <a:pPr lvl="1"/>
            <a:r>
              <a:rPr lang="en-US" sz="2000" dirty="0"/>
              <a:t>Grievance Handling</a:t>
            </a:r>
          </a:p>
          <a:p>
            <a:pPr lvl="1"/>
            <a:r>
              <a:rPr lang="en-US" sz="2000" dirty="0"/>
              <a:t>Arbitration</a:t>
            </a:r>
          </a:p>
          <a:p>
            <a:pPr lvl="1"/>
            <a:r>
              <a:rPr lang="en-US" sz="2000" dirty="0"/>
              <a:t>Negotiations</a:t>
            </a:r>
          </a:p>
          <a:p>
            <a:pPr lvl="1"/>
            <a:r>
              <a:rPr lang="en-US" sz="2000" dirty="0"/>
              <a:t>Any other activity over which the union has exclusive authority as the employees’ representative.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64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9B9C3D-61C4-4B1C-91A3-1AAE9D3111F3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2400" dirty="0"/>
              <a:t>What conduct breaches the Duty?</a:t>
            </a:r>
          </a:p>
          <a:p>
            <a:pPr lvl="1"/>
            <a:r>
              <a:rPr lang="en-US" sz="2000" dirty="0"/>
              <a:t>Conduct that is:</a:t>
            </a:r>
          </a:p>
          <a:p>
            <a:pPr lvl="2"/>
            <a:r>
              <a:rPr lang="en-US" sz="1800" dirty="0"/>
              <a:t>Arbitrary </a:t>
            </a:r>
          </a:p>
          <a:p>
            <a:pPr lvl="2"/>
            <a:r>
              <a:rPr lang="en-US" sz="1800" dirty="0"/>
              <a:t>Discriminatory</a:t>
            </a:r>
          </a:p>
          <a:p>
            <a:pPr lvl="2"/>
            <a:r>
              <a:rPr lang="en-US" sz="1800" dirty="0"/>
              <a:t>Bad Faith</a:t>
            </a:r>
          </a:p>
          <a:p>
            <a:pPr lvl="1"/>
            <a:r>
              <a:rPr lang="en-US" sz="2000" dirty="0"/>
              <a:t>Other conduct, though misguided or wrong, will not breach the </a:t>
            </a:r>
            <a:r>
              <a:rPr lang="en-US" sz="2000" dirty="0" err="1"/>
              <a:t>DFR</a:t>
            </a:r>
            <a:r>
              <a:rPr lang="en-US" sz="2000" dirty="0"/>
              <a:t>. 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7E0EBA7-33C1-9948-32AC-160105B2E976}"/>
              </a:ext>
            </a:extLst>
          </p:cNvPr>
          <p:cNvSpPr txBox="1">
            <a:spLocks/>
          </p:cNvSpPr>
          <p:nvPr/>
        </p:nvSpPr>
        <p:spPr>
          <a:xfrm>
            <a:off x="1295400" y="6096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D15A3E">
                    <a:lumMod val="75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DFR Background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Impact" panose="020B0806030902050204" pitchFamily="34" charset="0"/>
              <a:ea typeface="+mj-ea"/>
              <a:cs typeface="+mj-cs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9CDE651-B3D8-D24B-070A-693C866C9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13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9B9C3D-61C4-4B1C-91A3-1AAE9D3111F3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sz="2400" dirty="0"/>
              <a:t>Arbitrary? </a:t>
            </a:r>
          </a:p>
          <a:p>
            <a:pPr lvl="1"/>
            <a:r>
              <a:rPr lang="en-US" sz="2000" dirty="0"/>
              <a:t>Wholly irrational or perfunctory</a:t>
            </a:r>
          </a:p>
          <a:p>
            <a:pPr lvl="2"/>
            <a:r>
              <a:rPr lang="en-US" sz="1800" dirty="0"/>
              <a:t>Refusing to file an obviously meritorious grievance because union did not feel like it;</a:t>
            </a:r>
          </a:p>
          <a:p>
            <a:pPr lvl="2"/>
            <a:r>
              <a:rPr lang="en-US" sz="1800" dirty="0"/>
              <a:t>Refusing to investigate a reasonable complaint;</a:t>
            </a:r>
          </a:p>
          <a:p>
            <a:pPr lvl="2"/>
            <a:r>
              <a:rPr lang="en-US" sz="1800" dirty="0"/>
              <a:t>Taking a grievance to arbitration, but not conducting any investigation or preparation. </a:t>
            </a:r>
          </a:p>
          <a:p>
            <a:pPr lvl="1"/>
            <a:r>
              <a:rPr lang="en-US" sz="2000" dirty="0"/>
              <a:t>Conduct that is “so far outside a ‘wide range of reasonableness’ as to be irrational.” 	</a:t>
            </a:r>
          </a:p>
          <a:p>
            <a:pPr marL="344487" lvl="1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7E27020-D3B6-6742-A2C7-252436C6F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0CD01C8-6271-9A31-6363-28688630F60D}"/>
              </a:ext>
            </a:extLst>
          </p:cNvPr>
          <p:cNvSpPr txBox="1">
            <a:spLocks/>
          </p:cNvSpPr>
          <p:nvPr/>
        </p:nvSpPr>
        <p:spPr>
          <a:xfrm>
            <a:off x="1295400" y="6096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D15A3E">
                    <a:lumMod val="75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DFR Background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Impact" panose="020B080603090205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6459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9B9C3D-61C4-4B1C-91A3-1AAE9D3111F3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/>
              <a:t>Discriminatory? </a:t>
            </a:r>
          </a:p>
          <a:p>
            <a:pPr lvl="1"/>
            <a:r>
              <a:rPr lang="en-US" dirty="0"/>
              <a:t>Conduct based on factors “unrelated to legitimate union objectives” </a:t>
            </a:r>
          </a:p>
          <a:p>
            <a:pPr lvl="2"/>
            <a:r>
              <a:rPr lang="en-US" dirty="0"/>
              <a:t>Refusing to file a grievance for a non-member;</a:t>
            </a:r>
          </a:p>
          <a:p>
            <a:pPr lvl="2"/>
            <a:r>
              <a:rPr lang="en-US" dirty="0"/>
              <a:t>Refusing to investigate claims by women or people of color. </a:t>
            </a:r>
          </a:p>
          <a:p>
            <a:pPr lvl="1"/>
            <a:r>
              <a:rPr lang="en-US" dirty="0"/>
              <a:t>Union may consider seniority, skill level, or other employment-related criteria.</a:t>
            </a:r>
          </a:p>
          <a:p>
            <a:pPr lvl="1"/>
            <a:r>
              <a:rPr lang="en-US" dirty="0"/>
              <a:t>BUT NOT: Race, Gender, Political Alliances, Union Membership, etc.  		</a:t>
            </a:r>
          </a:p>
          <a:p>
            <a:pPr lvl="2"/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938C8E9-AE09-B627-8E4C-6BCD0BF95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3A3488B-27C8-43AE-67DD-3C8C4A97D882}"/>
              </a:ext>
            </a:extLst>
          </p:cNvPr>
          <p:cNvSpPr txBox="1">
            <a:spLocks/>
          </p:cNvSpPr>
          <p:nvPr/>
        </p:nvSpPr>
        <p:spPr>
          <a:xfrm>
            <a:off x="1295400" y="6096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D15A3E">
                    <a:lumMod val="75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DFR Background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Impact" panose="020B080603090205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0871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9B9C3D-61C4-4B1C-91A3-1AAE9D3111F3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sz="2400" dirty="0"/>
              <a:t>Bad Faith? </a:t>
            </a:r>
          </a:p>
          <a:p>
            <a:pPr lvl="1"/>
            <a:r>
              <a:rPr lang="en-US" sz="2000" dirty="0"/>
              <a:t>Fraud</a:t>
            </a:r>
          </a:p>
          <a:p>
            <a:pPr lvl="1"/>
            <a:r>
              <a:rPr lang="en-US" sz="2000" dirty="0"/>
              <a:t>Deceitful Action</a:t>
            </a:r>
          </a:p>
          <a:p>
            <a:pPr lvl="1"/>
            <a:r>
              <a:rPr lang="en-US" sz="2000" dirty="0"/>
              <a:t>Deceitful Conduct	</a:t>
            </a:r>
          </a:p>
          <a:p>
            <a:r>
              <a:rPr lang="en-US" sz="2400" dirty="0"/>
              <a:t>Examples: </a:t>
            </a:r>
          </a:p>
          <a:p>
            <a:pPr lvl="2"/>
            <a:r>
              <a:rPr lang="en-US" sz="1800" dirty="0"/>
              <a:t>Secret side letters negotiated with employers;</a:t>
            </a:r>
          </a:p>
          <a:p>
            <a:pPr lvl="2"/>
            <a:r>
              <a:rPr lang="en-US" sz="1800" dirty="0"/>
              <a:t>Withholding relevant facts from unit prior to strike or ratification votes;</a:t>
            </a:r>
          </a:p>
          <a:p>
            <a:pPr lvl="2"/>
            <a:r>
              <a:rPr lang="en-US" sz="1800" dirty="0"/>
              <a:t>Refusing to investigate or process a grievance because you don’t like grievant. </a:t>
            </a:r>
            <a:r>
              <a:rPr lang="en-US" dirty="0"/>
              <a:t>	</a:t>
            </a:r>
          </a:p>
          <a:p>
            <a:pPr lvl="2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7CF9183-D665-ED56-138A-3BDAE222026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95400" y="345885"/>
            <a:ext cx="9601200" cy="8865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DFR Background</a:t>
            </a:r>
            <a:endParaRPr lang="en-US" sz="3600" dirty="0">
              <a:solidFill>
                <a:srgbClr val="0000FF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898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9B9C3D-61C4-4B1C-91A3-1AAE9D3111F3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2D2E2D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D2E2D">
                  <a:lumMod val="90000"/>
                  <a:lumOff val="1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sz="2400" dirty="0"/>
              <a:t>DFR applies to how the Union responds to member complaints and grievances. </a:t>
            </a:r>
          </a:p>
          <a:p>
            <a:r>
              <a:rPr lang="en-US" sz="2400" dirty="0"/>
              <a:t>BUT: Not every grievance must go to arbitration.	</a:t>
            </a:r>
          </a:p>
          <a:p>
            <a:pPr lvl="2"/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ECCDCE4-D4BC-E882-24E3-F6251CD12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BA40B00-DA40-4917-D344-8E294B4D9B7A}"/>
              </a:ext>
            </a:extLst>
          </p:cNvPr>
          <p:cNvSpPr txBox="1">
            <a:spLocks/>
          </p:cNvSpPr>
          <p:nvPr/>
        </p:nvSpPr>
        <p:spPr>
          <a:xfrm>
            <a:off x="1295400" y="609600"/>
            <a:ext cx="8229600" cy="457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D15A3E">
                    <a:lumMod val="75000"/>
                  </a:srgbClr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DFR Background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Impact" panose="020B080603090205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8920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1134</Words>
  <Application>Microsoft Office PowerPoint</Application>
  <PresentationFormat>Widescreen</PresentationFormat>
  <Paragraphs>229</Paragraphs>
  <Slides>27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Aptos</vt:lpstr>
      <vt:lpstr>Arial</vt:lpstr>
      <vt:lpstr>Calibri</vt:lpstr>
      <vt:lpstr>Cambria Math</vt:lpstr>
      <vt:lpstr>Impact</vt:lpstr>
      <vt:lpstr>Times New Roman</vt:lpstr>
      <vt:lpstr>Wingdings</vt:lpstr>
      <vt:lpstr>Diamond Grid 16x9</vt:lpstr>
      <vt:lpstr>DUTY OF FAIR REPRESENTATION</vt:lpstr>
      <vt:lpstr>DFR Background</vt:lpstr>
      <vt:lpstr>DFR Background</vt:lpstr>
      <vt:lpstr>DFR Background</vt:lpstr>
      <vt:lpstr>PowerPoint Presentation</vt:lpstr>
      <vt:lpstr>PowerPoint Presentation</vt:lpstr>
      <vt:lpstr>PowerPoint Presentation</vt:lpstr>
      <vt:lpstr>DFR Background</vt:lpstr>
      <vt:lpstr>PowerPoint Presentation</vt:lpstr>
      <vt:lpstr>DFR Background</vt:lpstr>
      <vt:lpstr>PowerPoint Presentation</vt:lpstr>
      <vt:lpstr>PowerPoint Presentation</vt:lpstr>
      <vt:lpstr>DFR and Grievances</vt:lpstr>
      <vt:lpstr>PowerPoint Presentation</vt:lpstr>
      <vt:lpstr>PowerPoint Presentation</vt:lpstr>
      <vt:lpstr>PowerPoint Presentation</vt:lpstr>
      <vt:lpstr>PowerPoint Presentation</vt:lpstr>
      <vt:lpstr>Hiring Halls and the DFR</vt:lpstr>
      <vt:lpstr>Hiring Halls</vt:lpstr>
      <vt:lpstr>DFR and Exclusive Hiring Halls</vt:lpstr>
      <vt:lpstr>DFR and Exclusive Hiring Halls</vt:lpstr>
      <vt:lpstr>DFR and Exclusive Hiring Halls</vt:lpstr>
      <vt:lpstr>DFR and Exclusive Hiring Halls</vt:lpstr>
      <vt:lpstr>DFR and Exclusive Hiring Halls</vt:lpstr>
      <vt:lpstr>DFR and Exclusive Hiring Halls</vt:lpstr>
      <vt:lpstr>DFR and Nonexclusive Hiring Halls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DUTY OF FAIR REPRESENTATION</dc:title>
  <dc:creator>Lucas Aubrey</dc:creator>
  <cp:lastModifiedBy>Lucas Aubrey</cp:lastModifiedBy>
  <cp:revision>2</cp:revision>
  <dcterms:created xsi:type="dcterms:W3CDTF">2024-03-03T14:23:34Z</dcterms:created>
  <dcterms:modified xsi:type="dcterms:W3CDTF">2024-03-05T23:13:17Z</dcterms:modified>
</cp:coreProperties>
</file>