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8" r:id="rId4"/>
    <p:sldId id="30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4" r:id="rId38"/>
    <p:sldId id="305" r:id="rId39"/>
    <p:sldId id="30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9900"/>
    <a:srgbClr val="808000"/>
    <a:srgbClr val="3366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CE334-C6E2-426F-9B12-1267141CEBF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AB918-1698-40C3-9153-E06E7426E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9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20578-214F-4663-97BF-640B0F4925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A77F-C4E4-45D7-A76B-2403407D6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CB15F-C43B-4821-B978-32A1DB58D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38B6B-FDBB-4DF3-B637-3739B7DF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541-93EF-4B36-8FE5-8959CE8E429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961B8-2A50-4339-BD95-88189A34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1B54D-D9FA-4FE4-A643-70694889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EAF6-379A-40B2-B3C0-653916F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23FA0-4D5A-467D-9EC9-D4E25F8E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39D68-8600-41BD-A999-B514891E4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748D0-E706-490D-8E68-D2677C34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541-93EF-4B36-8FE5-8959CE8E429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94A53-CF84-4833-B84A-8ADBB2E3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5AB6A-C0FA-4D3C-A9C5-70F41FE7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EAF6-379A-40B2-B3C0-653916F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FA7609-CFE2-491B-BCB0-EF5145EF4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9B278-DCE5-41DF-9987-B64556646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3B4AF-F2E8-46E9-8D05-A14FAAE3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541-93EF-4B36-8FE5-8959CE8E429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3CA2F-DB6E-4571-BCC6-5F21688A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3986C-99B6-4E58-8CA2-4D6484FD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EAF6-379A-40B2-B3C0-653916F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7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81BD-18A5-4157-80D9-DEA72C45A381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6895-7C67-4A5E-A374-A51B99F4B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3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FA35-E116-4056-8723-880270308E08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1BB8-ECFE-4717-A33A-FE32A1886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2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DE1D-035C-4F62-8E48-2B5DB578C694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8D91-8B5D-4D88-817D-481BA7E00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03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EE1A-8B24-4DD9-BE37-52C1DA7F1624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B64E4-0265-4782-AE4C-D2CD43F3F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8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F3AB-E9A3-4A8F-951F-41DD92E06342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2B80-AEDB-44F3-904D-D9A40D4D3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8615-1A08-4AB2-9E75-223CA75613DC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8C36-8C69-40E4-AA40-70FD23235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6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1C8F-1AC5-4351-80E6-1C098121CDB7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C0CE-5064-469E-A6DC-AE5C666D5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0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C016-FBD1-463E-9F14-04BAB4FF2044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4B79-1204-45BB-B7A7-8DAE3E394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9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2A14-A04C-4834-A2A2-3AD621AA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4543-962B-4B98-8276-1DBFDF115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C5076-76DC-4428-837D-1B0E1901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541-93EF-4B36-8FE5-8959CE8E429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7F92D-A5CC-42DF-ADE2-177A5A7C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B0F20-BAD3-4F37-8545-A2BA41EA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EAF6-379A-40B2-B3C0-653916F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1AF5-CE6A-4DD5-BBBD-92532F8F3854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274B-D4BA-4B86-9F07-777D040AC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89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F7E6-C3D5-43E4-98F5-5CB8F4057438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C15A-6C12-4B9B-ACB4-626B3D85B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9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A5B2-5485-4A1C-A2CC-CB6FCDC47A9E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88A8-403D-4662-8EC3-0FD5737E3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3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21C7-EE40-41EF-934C-1784FBE9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EE33C-4D30-462D-82EC-D9FF132D9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08899-C1AF-4127-8B2B-C88742D3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541-93EF-4B36-8FE5-8959CE8E429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38E53-1C70-44F9-B073-853A2FB0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1A091-7F3B-4F20-ABDD-4E8E209B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EAF6-379A-40B2-B3C0-653916F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6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3F10-0B87-4C26-A3C9-678D2D3C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ECE2C-EF0F-4B2B-8B1E-9CA7DD69C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D42FA-E280-41AD-8FE3-95367314A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F2552-64AC-4C1F-840A-DD9921E8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541-93EF-4B36-8FE5-8959CE8E429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72DBD-3A71-4CDB-8BDB-8D5BDF7B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DA0E0-D5F9-4041-86EC-4390FBAB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EAF6-379A-40B2-B3C0-653916F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ECE2F-D365-4306-9B44-5D022D4F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8A9C2-0E66-43A3-BC00-CF3420BCB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724A0-F126-41E0-977B-52988A7B1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29B3F-7F4A-426C-A450-FE4A7DDE6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C1B3D-E4CF-4AEC-947F-121D72992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CE752-FBCA-4EF3-A11E-20AB5491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541-93EF-4B36-8FE5-8959CE8E429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DC1419-B14D-49D9-A8FE-B3885753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0CE80B-711D-46CE-8AEE-F022B6D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EAF6-379A-40B2-B3C0-653916F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1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97E6-427C-418F-B42D-9083E959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9477F-0E91-4AE6-B10F-E4C23995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541-93EF-4B36-8FE5-8959CE8E429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48D77-6F7C-4EE5-8704-ACCDCDCD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701B-C025-4D90-BAB4-C1D25B6B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EAF6-379A-40B2-B3C0-653916F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7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DD4EC-BA55-493D-9758-1DDCBAF9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541-93EF-4B36-8FE5-8959CE8E429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149A3-A1F3-4A63-8F83-E9267E4E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84554-FE7E-4A80-B42A-4D60A930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EAF6-379A-40B2-B3C0-653916F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6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8460-CBD3-4B42-8523-D8D4E376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16B53-908F-4F2C-B778-3FBF29CA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995F5-65EB-4BF8-98E2-A98D121DD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E1320-EF69-484B-B177-690EECEF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541-93EF-4B36-8FE5-8959CE8E429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9471A-9569-4FAE-BC3E-458D3686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4B1B3-A00A-4A7D-8BE2-B2D5AE5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EAF6-379A-40B2-B3C0-653916F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2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64C1-13F6-48B9-9CF7-CEA48F01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DF46C-E099-41AD-9538-AC9B26635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CBFEA-2B74-419E-91D2-8F7B04CB0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2047E-004D-4711-9BFC-ADF70DD3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9541-93EF-4B36-8FE5-8959CE8E429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BE097-17BC-4909-9A27-13D7607D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7405E-DE78-4380-8F47-A327662D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9EAF6-379A-40B2-B3C0-653916F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6A92A-C034-4F1D-AFAB-6D3F4A77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9BB64-15AD-4CF4-B94B-10F87D4D2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ED1A0-3AD8-4F38-93FB-4A21235B4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9541-93EF-4B36-8FE5-8959CE8E429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41CA0-3F4B-4D65-8D6B-818B8CC34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F5F54-07D6-40E4-98F2-7EC51992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9EAF6-379A-40B2-B3C0-653916F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9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F0C051-E75D-46C9-8CE0-95D8DB0D73F9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5BE9E2-8AFC-48C4-B079-32F41936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A340-A5EC-4A6F-834E-CD53BFB22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6872"/>
            <a:ext cx="9144000" cy="82108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Fiduciary Duties of Local Union Officers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49033-EA6B-4EBF-B306-A0BFA52DE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67073"/>
            <a:ext cx="9144000" cy="485265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International Association of Heat and</a:t>
            </a:r>
          </a:p>
          <a:p>
            <a:r>
              <a:rPr lang="en-US" sz="3200" dirty="0">
                <a:solidFill>
                  <a:schemeClr val="bg1"/>
                </a:solidFill>
              </a:rPr>
              <a:t>Frost Insulators and Allied Workers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New Officers’ Training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C0720-EDEC-4B2B-A228-20D77473F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2945984"/>
            <a:ext cx="2694666" cy="16948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098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1"/>
            <a:ext cx="3271838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905000" y="4503739"/>
            <a:ext cx="86058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It is unlawful under section 302(a) for an employer to give 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anything of value to any representative of any of its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employees and for any person to receive or accept anything prohibited by section 302(a).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</a:rPr>
              <a:t>Employer accepts meal paid  for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by the union</a:t>
            </a:r>
          </a:p>
        </p:txBody>
      </p:sp>
      <p:sp>
        <p:nvSpPr>
          <p:cNvPr id="23554" name="AutoShape 2" descr="data:image/jpeg;base64,/9j/4AAQSkZJRgABAQAAAQABAAD/2wCEAAkGBhQQERQPEBQWFBUVGBgaGBUYFxkXFxcYFxgVFxUcGhcXHSYeGhsvHRYVIS8gJCcpLC0vFR40NTEqNSYvLCkBCQoKBQUFDQUFDSkYEhgpKSkpKSkpKSkpKSkpKSkpKSkpKSkpKSkpKSkpKSkpKSkpKSkpKSkpKSkpKSkpKSkpKf/AABEIAOEA4QMBIgACEQEDEQH/xAAcAAEAAgMBAQEAAAAAAAAAAAAABgcEBQgDAgH/xABREAACAQMBBAYFBwYLBgUFAAABAgMABBEFBhIhMQcTQVFhcRQiMoGRCCNCUmKCoRUzcpKxshYkQ1Njc5OiwcLhFzQ1g7PRJVSj0tMYNkR0hP/EABQBAQAAAAAAAAAAAAAAAAAAAAD/xAAUEQEAAAAAAAAAAAAAAAAAAAAA/9oADAMBAAIRAxEAPwC8aUpQKUpQKUpQKV8u4UFiQABkk8AAOZJqr9s+nq1tMxWY9KlHDeBxCp/T5v8Ad4eNBaLNjieFQzaHpf02yyrTiZx9CEdYfLeB3AfAtVH3mq6vru88jkW4PrEsILRP0mYhSR4lmrW/k/TLT8/PJfSjnHbjqoMg8jPIN5h4qg86Ce618pKQ5Fnaqv2pmLH9RMAfrGtH/DraHUf93E+4f5iDdUf8wLkfrVHv9oLQ8LC1trTHJ1jE03vmn3j8AK1Gp7V3dz/vFzNJ4NIxUeS5wPcKCV3mga03G6uWjB59ffxp8VaXP4VgPsRI35zUtPGeebwPy79wNUOzX5QTFdhWXhHqWnd/C73eP3lXjWbabN6sp/il2smOXUahE3wAlB/CoDX7mgs3+Eu0enjMnpRQczJF1ye+Qq371bTR/lHXKHdu7aOUd8ZaJveDvA/hVWadr9zbHNvPNEfsSOn7pre/7SJ5OF7Fb3q8vn4V6zHhNHuyA+O8ffQXvs/04abdYV5DbOfozDdX+0GUx5kVPIJ1kUOjBlIyGUggjwI4GuTsaVd/z+nSHv8A41b/AOEyf36zLS21TSF9KsZust+2W3cTW5xx+cT6J/TUGg6ppVN7HfKFilxFqSdS3AddGCYz+knFk8xvDyq3rO8SZFlidZEYZV1IZWHeCOBoPalKUClKUClKUClKUClKUClKUCtBtftvbaXD1t0+Cc7ka8ZJCOxV7u8nAHfWk6SulKHSY+rTEt04ykWeCg8nkxyXuHM+HMUPHZS6kz6rqs7RwZwZSMvKR/JW8fAE+WFXme4htNoNttR2hmNtArJCMnqUOEVB9KeU4BA72wo7BmtUWsNO4ALqNyO05FlGfAcGuD57q+dYOubXmSP0S0QWtoD+aU5aUj6c8nOVvP1R2AYqO0G113ae5vWBuZS4X2EGFjQcgEjXCqMdwrVUpQKUpQKUpQKUpQKUpQKztI1yezkE1tK8Tj6SHGR3EcmHgcisGlBMBrNlqHq30YtJzyu4E+aY981uOA8XjwePsmszTdV1HZ6RZInD28pyrK3WWtwO0qw5Nw+yw7e6oHW72e2rls96PCzQSfnbaQb0Ug78fRfudcEUHTGwXSdbasmIz1U4GXgY+sO8ofpr4jiO0CphXJlzoqlfyno8km7Fh5Ic/wAYtD35X85F3SDl9ICrg6KumJb/AHbO9IS65K/ALPjw5LJ4cj2d1BadKUoFKUoFKUoFKUoFQXpS6Sk0mDcjw91KD1aHiFHLrHH1eeB2keBxvNtdrotLtHu5eJHCNM4MkhzuqPgST2AE1zXZI2pTz6tqjn0eMgysOBkc/mreEHtIGPsqCT4h+adpwlD6xq7u8TO26m9iW8lHNVP0Yxw3n5AcBx5aTaHaOW9kEku6qqN2OJBuxRIOSRp2D8TzOabR7QyXs3WuAqqAkcS8EijX2EQdgH4kknnWqoFKUoFKVstF0wTsQTjBUY797P8A2oNbSvuaPdZl7iR8DW+2G2Ok1W7S1i9VfakkxkRxjGT4niAB2kig12ibP3F7IIbWJ5X7lHId7Hko8SQKsnTPk6XrgNPNDDn6I3pGHngBfgTVlNeQ6QE0jR7YTXTLvFM4VBy625l/w5ngBgEVkx7DXlx69/qdwGPHq7Qi2iXwDAF3HicGgrG++TfdqMw3MMh+qwePPkcMKrnaPZC6059y7haPPstzRv0XXKnyzmulX6Pp4vXs9UvUfuncXMR80cA+8GseHXDM/wCR9et4w8wIikGTbXOPqE8Y5fs8DnGMZAIctUqadKHR42kXICktby5MTnnw9pG+0Mjj2gg94ELoFKsLbPR0tNF0pQAHuDNO7Y4tvCPdyfBGUe6q9oFKUoMzSNXltJVuLdzHIh4MPxBHIqeRB4Ec6kuoabHfxNqGnoIpohvXNonDcxzntxz6rPFl5oT9XiIdWXpWqy2syXEDlJIzlWH4gg8CCMgg8CCQaDoPod6V/TlFheN/GVHqOf5dQOOf6QDie8cew1atcma3arIi6zpw6kK69fEhINrOTlWTtELEZU/ROV7qv7os6QV1a1y+BcRYWZRwz9VwPqnB4dhBHdkJrSlKBSlKBX4zAAknAHMnkK/arDp32z9DshZxNiW6ypxzWEfnD78hfIt3UFY7dbQy7Q6oltbH5lGKQ5OFCjjLM3cMKWJ7FUdtRza/W45ClnaZFpbZWPsMrn85O/2mI4dyhRwrOB/J2nZ5XOoKfOOzBx7jIw/UT7VQ6gUpSgUpSgVPuh17Q3ckd9wUxM6HjgNEC7ez9gSH7tQGpR0b2+/fbvfb3fx9FnA/bQaDUpleaR0zus7Fc890sSM+OMVfXRFbJpehz6q65aQSSeJSLeSJfewb9cVz7XQt562x69XyEEWfJZ06z9jUEy6Odnzb2vpE/rXV3ia4c8yz+sqeCqCFA5DjjnUrrzt3BVSvIgEeRHCvSgVpdrtmU1C1e2fgx9aOQe1HKvGN1I4gg93YSO2t1Q0FV60h1rZyRpl/jNurlu8T2pYSe9lDcP6SucK6h2KdRa6xIfzZvb5h3boUb2PDIauX6C2OmzC2ejRg53bY8uI9i2AIPuNVNU625z+S9F3jk9RP254dcN38MVBaBSlKBSlKDcbL7Qmym3yvWRODHNCfZlib21Pce0HsIBqQW14+galFd2rGW3kUPG3ITW0h9ZW7nGCpHY6ZxUHqYbMn0+0k0puMqb09me3fAzPCPB1XeA+sg76DqnS9TjuYY7iFt6ORQynvBGfce8dmKyqo75PO2ft6TKe+SDPxlT/OB+nV40ClKUH4TXL2t3n5e1xiWxbhiN/sS1gDM7eGVDt5vV5dLO0PoWlXEinDyDqk7DvSeqSPELvt92uedKPomlXNzykvHFrGeRESbstyR4E9SnvNBqNqdcN7dSXGN1SQI07I4kAWJABw4IFHxrU0pQKUpQKUpQKn3QladZqgGM4gn/GMp/mqA1Oeh/aq302/a4uyyoYXQFVLYYshGQOOMKw7eJHmAg7DBxV99B2qx32m3GjTn2Q4C9phmzvEeIdm8t9aoi5cM7MvIsSM88E8KztnNoZrC5ju7dsOh5H2WB9pWHapHA/96Dpvo71xlU6RdnF3ZgJx/loRwilTPtDd3Qe0EcedTWq00/VLDaWKOSORra9hGVKMFuIW7d0/ykX4ceO6TWzjudatBuPFbaio4CRZPRpT4urApn9GgnFRrbnav0GDchHWXc56u2hHFnkbgDj6q5ySeHDHbWtbVdauPUjs7az75Jrjr8D7KRAcfPhWFNFZ6GG1LUrlrm8dSOsfHWMPqQQg4RPLhx4kDhQarbiVdD2fFjv7086mInmXeXLXL8eOMMwz9pa52FSHbnbWbVrk3M3qqPVjjBysaZ4DxPaT2nwwBHhQWP0jQbukaGezqZv7xhaq3qd7a7Y293pmmWkW/wBbaoVk3lwo9VF4HPHiuaglApSlApSlArI0++eCVJ4juvGyurdzKQQfiKx6UE22gu/Q7+21izG7HcbtzGo5K+8VuYs9wcSLj6rCuo9L1FLmGO4iOUlRXU+DAEe/jXKmln0vSbm2PGSzcXMXaeqkKxXKjuAPUv7jVx/J82h6/T3tGOWtnIA/o5Mun97rB7hQWlSlKCi/lJ6zlrSyB5B5mHn6kf7JPjVe7fHqRZ6fy9GtkLjumuPn5f30X7lSLpKHp+0gtc5XrLeDyB3N/wCBd/hUK201P0nULqfseaTd/QDEIP1QooNLSlKBSlKBSlKBSlKBSlKD7hmZGDoxVgchgSCD3gjiKmmm9M2qwKFFyZAP51EkP6zDePvNQilBPL3pu1WUbvpAjB+pGin9bBI91Qq9v5J3Ms0jyOebuxZj5luNeFKBSlKBSlKBSlKBSlKBSlKCTdHN4seoQxyfm7jet5B9i4UxH4Flb7tS7oOvmstZkspOBkWSJh2dZESw/ccfeqropSrBlOCCCD3EcQasHV74W20MN6vqpLLbXH3bhY3l/fkFB0/SvzFKDmTRbrf2lmuG5RzXkvuhSdx+6Krljk5qa7Ktm91CQ8xa6gwx3mKQf5qhNApSlAqc6T0OX91BFcxdTuTLvIGlCsQeQwRzqDirI6RD/wCD6H/VS/tjoIPr2z09jKbe7iaJxxweRB5FWHBhz4g9hrXVau3ztJs/pUt1k3O84Ut7Zh9fBOeJG6IDnxHfVVUGz2b2dl1C5S0t93rH3sbx3R6qljx8lNYd7aNDI8L43o2ZWxxGVJU4PmKmvQf/AMbtfKb/AKMlRfaj/fbr+vm/6jUGrrYXegzRW8N2yHqZ94JIOI3kZlZT3N6pODzHGtfV47Pa/b2uz1jHfxCW1uJp4peBLIC8rK6445BUcuPaOIwQqaHZWZ7F9TG71Ecoib1vW3yEPBe71141p6u3anZZdP2euooZRNBLdxzQSgg70TrCBnHDIKEZHA8Dw5CkqDI0+xaeWOCPBeR1RQTgbzkKuSeXEivq602SKU28qGORW3WRhgg+NbDYr/iNl/8Aswf9VKuLay3tdavLiyO5BqVrIRA54LcouGCMe/s7xzGRvABTO0+zM2nXDWtzu9YoUndO8MMMjjWpqw+nj/jEv9XF+4KrygkmyGwFzqgla16vEO7vl33Mb+9u44fYNe21PRvdabCJ7gwlWcINyQOckMw4Dswp41Leh+yWfTdZhklWFXSEGV/ZQfP8T4VDNrtmILIRmC+hvN8tvCL6G7u4zxPPJ/VoI3WdomjyXk8drDjrJW3VycDJ7z2Vg1Kui3/i9l/XL+w0Gfq3QzqNtE8xjSRYxlxFIHZQOJJXgT7s1Bq6Isdm5NM1S+126mjS0zKSqMXdusYbisgGAckcCeePOufbuYPI7qN0MzEL3AkkCg8aUpQKlm2ku/FplwO2yRM+ME00X7FWonUt2kGdK0lsdl4ufKcN/n/Ggvj+H4+tX7VA/wAIf6T8P9K/KDO2UXF5qKHmbTUB38RHIf8AA1CqsXQrTd2intjyeS9h/tI51X9oquyKD8pSlAqf6b0wSw20FqbOzmFuu7G00bOw8fa4HlyxyqAUoNztTtbcalN192+8QMKoG6iL3Ko5D8T21pqUoNxsltM+m3cd7Equ8e9hXzunfRkOd0g8mPbWv1C9M0skzAAyOzkDkC7FjjPZxrHpQK317tdJLp8GmFEEcEjSK43t8ly5IPHGPXPIdgrQ1ujsjcLHLI6hOqjWR1ZgHVHKqmV+ixLLhWwxzkDHGg+YNqp1s5NO3t6CRlfcPHcZTnKd2e0cj51p6ztI0aS6cxwjJVHdsnAVI1LMSTy4D4kDtr61jRJbQxrMADJGkqgMG9R87uccjw5eVB5aVqBt54rhQC0UiSAHOCUYMAccccKydc2hkuruS+OI5Hff9QkbrDGCpzkchxzWRoWyM920IUBFnfcRnON4gjfKr7TKvNmAwuOJFfG113DJdyeiqqwJiOLAA3kjAQO2AMs2C5J45ag8totopb+UXFwQ0m4iFgMb24N0EjlvY54rV1k6fpslw/VwqWbBJ5ABVGWZmOAqgcSxIA7ayNV0OS2WJ5N3Eyl03WzlQxTOO7eVgDyOMjI40G62K6QZNLSeNIYZkuNzfWYMy4TfwMAgEeuefdX1tTt/6dCIPQrO3wwbfhi3H4AjGc8uP4ColSgVsdntbayuYruNVZomDBWzukjPPBB7a11KCY6f0mzxXF5OY4pEvt7rrdw3VHeJ4jDBgQCwzn6XliHsePDh4V+UoFKUoFS7aRv/AArSl8Lxsec6r/k/CojUs2zQpb6XB3We/jxnnnk/YVoMP+D32H/H/tSr2/2ej6n4f6UoK429P5P2mFxyXrrebzVtwyfiJKg21mm+jX11b/zc0ijxUOd0+8YPvq0/lJaNia1vBydGibzQ76fg7fq1A+kP517bUBxF3bROx7OtiHUTD9aPP3xQRKlKUClKk2yPR3eapk2sY3FODK53Iwe7PMnwAOM8aCM0qwdb6DdStYzLuRzhRkiFizAdvqMAW92TVfUClKkW1mwd1pgiN2qqJt7c3XDZ3d3OccvbFBptNvOpmjm3Vfq3V9xvZbdYNg+Bxit9qe2huI54Wi3UnuDcNuP67OQwAd2Vi4G8xHLiTUYqR6dsFdT2MmpRqhgi3t4lwG9QAtheZ5igx7DaU28NxDBGqm4VUaUktIIwd5lB4AbxCZIH0a+Nb15bud7mSM7749UPiNQqhVVVCghQoAA3uAA51p6UEuXpCYFWWFEK2nom8pIZUxgtHvZEbEFskA5Lse3hGZpUxhEI8WbeI8sBR8Qa3my/R7e6l61rCSmcGViEjHf6ze0fBcmpVL8nrUlXeBt2P1RIwPxZAPxoITou0Po0N1B1Sv6SiKWJYFdxxJw3eakgZXt3R3V6a7tGLyXr5YzvBI0Cq4WJVjUIqqgXIXA5b3aaxde2bubGTqbuF4m7N4cGA7VYZVh4gmtbQfTtk5xjwH+tfNb7ZLYq41R3itAhaNQxDOF9UnGRnnxx8RWnvbNoZHhkG68bMjDuZSVYfEGg8aVnaJo0t5PHawDekkOFHIciTk9gwCfdWG6FSVIwRwIPMEc6D5pWz2d2emv7hLW2UNI+8Rk7oAVSxJJ4AYH7K+Nd0SSyuJLWbd6yMgNusGAJAOMjzoNfSlKD9VcnA4k1YG0Fh6Rrtvp44rE1pbcOwRJEkvwIk+FaDo+08Tajb7/5uNuukPYI4AZXz7kx7xUv6GrZr/XHvXHsddO3dvSEqo+MhP3aDpHNK/aUEH6Zdn/TNJnwMvDiZf8Al53/AO4X/CqBtP43pEsXOSwlEqjt6ifdjmAHcJBE33zXWjoGBUjIIwR3g865bntBomtSW0wJtmLRuPrWtwMZ8SFYH9KOggVK2O0WitZXUtq5yY2I3hyZeaMPAqVYfpVrqD9FXttHNLBsrZNpxZVKxGdoiQwVlczEkcQOtwGPu5ZqiKnXR90sT6UDAVE9sxJMTHBUn2ijYOM9oIIPhnNBrNluka905y8EpYMCDHIWeMkjg26TwYHBBHd2jIqP3t400jzSHLyMWY4AyzEljhQAOJ7BV2Ls9om0W96Cxsrsgnq90Lk9pMWdxhzyYyD2mqf2k2dm0+5ktLhcOh7OKsDxVlPapHH/AFoNaKu35R/sad5TfsgqkhXSnSz0eXOrpZ+imMdSsm91jFfbEWMYU59g0HNVXhsT/wDad9//AEfux1H/AP6eNS+vbf2j/wDx1O7fZKbS9mr61uShfdmf1CWXDBMcSBx4Gg50qadFGxA1W+EcueoiHWS9m8AQFQEcsk/ANULq8fk3Y6vUN3858zjPdifd/HP4UGp6TelqUStp2lt6PbwfNl4vVZyvAhSPYQEYG7zxnODiq5g2rvI36xLqdW+sJXz7+PGtbLnJ3ueeOeee3NfFBfOwu1ce0dtLpOqBWnVS0cwADHHDeGOAkUkcuDAnhwOaU1zSHs7iW1l9uJ2Q9xweBHgRgjzqU9C+9+WrTd75M/o9VJmvvptx+Wrrdxyizjv6mPNBidE+0HoWq28hOEkbqn7t2X1RnwDbjfdrb9O+z/o2qNMowlyokHdvj1JB55UN9+q6U44iry6Rx+Vtn7PVFG9LEV38c8sRDMMf1gQ0Gs6BtKjgF1rVz6sUCFFYjkSA0pHiF3V/5hqPdNezHoepvIgxFc/Or3bzH50frZPk4qUdJcg0nRbPRUIEsoDz47gd98+BkIAPdFivrWz+Wtmorr2riwOH7yqALJnzj6uQnvQ0Hl0B6esEd7rE3BIYygPgB1suPHCxj7xqpdU1BriaW4k4vK7O3m5LH9tXFtefyVsza2I9WW7w0nYcHE0nwzEnlVJ0ClK9Le3aR1jQFmchVUcSWY4AHjkiglOgfxXTLy95PcEWkX6LYlujj9BUXP8AS1bnydtn+qspb1h61w+F/q4sjh98v+qKqraq1Mlza6JbYf0bEGRye5kbNy3Llvnd8ohXUGhaQlnbQ2sfsxIqA9+6OJPiTk++gz6UpQKqT5QOxvpFsuoxDMlvwkwOJhJzn7rHPk7Hsq26854FkVo3AZWBDKeIIIwQR3YoOUL4flHTkuBxuLBVimHa9sTiCTx3CerPgUJqH1P9o9Ik2d1U7q9ZA+9uq3szW8mVkifvOCVPiFbuqPbXaAttIstuS9rcDrLeQ9qZwUbukQ+qw8Ae0UGlt4wzqrNuKSAWIJCgnicDicDjgd1WDtt0OzWccVxZFr2B0UtJGuSGPHO6ufmyMEMM9uewmuqleynSdfaavV28uYufVSDfQeQPFfukUHt0c7LXk2oWzQxSKI5Y3eQqyqiqwLZYjHIEY7c4rf8AyhryN9TREILRwIsmOxi0jgHx3WU/eFeGpdP+pTJuIYYc/SjjO98ZHcD3Cq6nnaRmd2LMxJZmJJJPEkk8SaD4FXv8oDVprdNP6iaSLeWbPVuyZwIMZ3SM8z8TVD1I9rdvbrVBELooRDvbm6gX2t3Occ/YFBhfwtvf/N3P9vJ/7quHZW/km2VvnmkeRvnxvOzOcBY8DLEnFURUj07b66t7GTTYynUS728CgLeuAGw3ZyFBHKmfRTtuNKvhJLnqJR1cuOOASCrgduD+BaoZSgtrpM6JZTK2o6WvpFvP85uxesyFvWJVV9tCTkbucZxjhk1zb7LXcj9UltOz5xuiJ8+/hw99bDZfpDvtNG7azER5z1TAPHntwreyfEYqVz/KG1Jl3Qtsh+sI3J+DSFfwoJRsJsqmzltLq+qFVmZCsUIILDPHdHYZGwBw4KAcnniltc1d7y4lupfbldnOOQyeAHgBgDwFeuvbSXN/J113M8rdm8eCjuVRwUeAArWUCrx+T7qqTwXWlz4ZQVmVT3EqH8gGWM+bGqOrYaNrktm7yQNus8ckZP2ZFKt7+0HsIFBuOkraj8o6jPcA5jB3Iu7q04KR58W+/Um6CdeVLuXTp8GG9jKFTy3wGwPepdfMrVY172F60EqTxnDxsrqe5lIYfiKCwunnXxcal6Oh9S1QRju3z60n7VX7lVtWRqF+88sk8hy8js7HvZiWP4msegVL9joxZwy6xJziJitVP07ll9vHasakuftFK0ezugve3C28ZC5yXkb2Io1GZJHPYoGT+HbUhuYzq97b6bp4K28XzUAPYmd6aeQfWY5dvujsFBNPk+bIGWaTVZgSI8pET9KRh84/HuU4z3ue6r7rX6DokdlbxWkAwkShR3ntLHxJJJ8Sa2FApSlApSlBF+kTYdNWtGgbCyrloZPqvjkfsnkfjzArnTSLgQGbRdUBjiZzhiMta3A4LKB2oeAcD2lwRyFdZ1W3S70WjU4/SrYAXcY5chMo+gT9b6re48MEBzprmiS2czW84wy9oOVZTxVlbkykcQfGsCphpmpR3EQ0vUyYmiJW3uWB3rds8YpRzMJPvQ8eWRUe1rRJbOZre4XddfeGB9llYcGU8wRwNBgUpSgUpSgUpSgUpSgUpSgUpSgUpSgUpSgV7Wdm80ixRKXdyFVVGSxPAAClnZvNIsUSs7uQFVRlmJ5AAVL7i5TRo2ggZX1BwVmnU5W0U8GihYc5sZDyD2eKr2mg89amWwgOlWpDzyEemTJx3mB9W3jI5op9oj2m8Birv6Hujn8mW/Xzr/GpwN/vjTmsfn2t44H0c1GuhfooMW7qd8mJOcETD2M8pGB+l9UHlz54xdFApSlApSlApSlApSlBWnSn0QpqQN3a4juwOPYs4HY3c/c3uPDBFLWusBAdK1iJ+rjJVHxi4tG+xn24+RMZ4HmuDz60qI7edGttq0fzg6udRhJ1HrDuDD6a+B9xFBzLtDspJaBZQyzW8n5q5j4xv4HtR+9GwR+NaSp3qOlajs9K0cqB7eXgysvWWtwOwMp5N8GHZWJ+QrPUfW09xbTn/wDDnf1GPdBcNwPZhJMHxNBD6Vl6npM1rIYbiN4nHNXUqfPjzHiOFYlApSlApSlApSlApSlApSvW2tXlYRxqzuxwqqCzE9wA4k0HlWz0HZya9kMcCjCjeeRiFjiTtaRzwRfP3ZreJshDZDrNWl3G5iyhIa5bu6w+xAvL2st9mvaGa81lhp+nwCK3U5FvFkRr9ueVuLt9pz5AcqDzn1qGxU2mlkyTONyW9wQzZ4GO2Xmidhf2m8BVldFHQt1RS/1JfnBhorc8dztDSDtbtC9nbx4CTdHXQ/BpeJ5sT3X84R6kfeIwe37Z4+XKrCoFKUoFKUoFKUoFKUoFKUoFKUoPC9sY50aKZFkRhhkYBlI8Qap7bT5PSPvTaY/Vnn1EhJT7j8Svk2R4iropQcqXmqajpgFlqVv10I4LDdJ1idx6mYHeXzjfHhWKbXS7vjHLLp8h+hKDcW+ewCVB1iD9JW866uvLKOZDHMiyIeauoZT5g8KrzaHoE0+5y0G/auf5s70ef6t+zwUrQUfcdG14AXt1S7jH07WRZx71Q7496io5dWjxMUlRkYc1ZSpHuPGrS1LoB1G2brLOWOYg+qVcwyf3uA/WrX3M20Nou5OlzIg5iWIXcfDxdXA+IoK4xX5Uvm24PK402wY9pNu0LfGJ0ryG1Fkfa0qDP2bi6UfDrDQRWv3FSo7T2PZpMOfG5uiPh1gr7i24VeEOmWAPjFJMf/Vkb9lBFI4ixCqCSeQAyT5AVIrLo6vpF6xoDBH2y3DLboPHMpXPuBqQWWra7cjdtIZokb/y9stuv9oiL+LVnWfQjq163WXjrGe1ppTLJjyXe+BIoIz+RdOtf96u2upB/JWi4TPZm5lAGP0EbzrJtdqLqcm00a1FsGGCturPcOP6S4bMmPIqvhVr7P8AyebOHDXckly3av5qP4Kd4/rVZOl6NBap1VtEkSfVRQoPiccz4mgpPY/5PUjkTapJuDn1EZBc9vrycQPHdyePMVdWjaFBZxCC1iWJB9FRzPeTzY+Jyaz6UClKUClKUClKUClKUClKUClKUClKUClKUClKUCvylKDR7U+wKpfW/wA57v8AE0pQeGm/nV9/7DVv7G8l8v8AAUpQSw1+0pQKUpQKUpQKUpQKUpQKUpQKUpQf/9k="/>
          <p:cNvSpPr>
            <a:spLocks noChangeAspect="1" noChangeArrowheads="1"/>
          </p:cNvSpPr>
          <p:nvPr/>
        </p:nvSpPr>
        <p:spPr bwMode="auto">
          <a:xfrm>
            <a:off x="1587501" y="-10382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3558" name="Picture 6" descr="ANd9GcTpOCoBIrUJGgGRKfAUatHa8luyWQNG8g0Fyd7Slynhm11BubQ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438400"/>
            <a:ext cx="3246438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C:\Users\Robert_Kurnick\AppData\Local\Microsoft\Windows\Temporary Internet Files\Content.IE5\J8E9WF38\MP90044859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1" y="3338945"/>
            <a:ext cx="2206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971800"/>
            <a:ext cx="3621088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905000" y="304801"/>
            <a:ext cx="8305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Union has a testimonial dinner to</a:t>
            </a:r>
          </a:p>
          <a:p>
            <a:pPr marL="285750" indent="-285750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   honor a union official</a:t>
            </a:r>
          </a:p>
          <a:p>
            <a:pPr marL="285750" indent="-285750"/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Employer purchases tickets </a:t>
            </a:r>
          </a:p>
          <a:p>
            <a:pPr marL="285750" indent="-285750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   and buys an ad in the </a:t>
            </a:r>
          </a:p>
          <a:p>
            <a:pPr marL="285750" indent="-285750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   testimonial booklet</a:t>
            </a:r>
          </a:p>
          <a:p>
            <a:pPr marL="285750" indent="-285750"/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Union official receives</a:t>
            </a:r>
          </a:p>
          <a:p>
            <a:pPr marL="285750" indent="-285750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   gifts purchased with</a:t>
            </a:r>
          </a:p>
          <a:p>
            <a:pPr marL="285750" indent="-285750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   proceeds from the</a:t>
            </a:r>
          </a:p>
          <a:p>
            <a:pPr marL="285750" indent="-285750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   dinner.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Robert_Kurnick\AppData\Local\Microsoft\Windows\Temporary Internet Files\Content.IE5\V1HLCOHV\MC9002875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09800"/>
            <a:ext cx="3068638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Callout 1"/>
          <p:cNvSpPr/>
          <p:nvPr/>
        </p:nvSpPr>
        <p:spPr>
          <a:xfrm>
            <a:off x="6172200" y="838201"/>
            <a:ext cx="2209800" cy="1755775"/>
          </a:xfrm>
          <a:prstGeom prst="wedgeEllipseCallout">
            <a:avLst>
              <a:gd name="adj1" fmla="val -49952"/>
              <a:gd name="adj2" fmla="val 75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 should have listened to my lawyer.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2590800" y="4784726"/>
            <a:ext cx="6629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Employer delivers a holiday basket to the local union’s office.  The local union president places the basket in the office for the clerical staff to share.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371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762001"/>
            <a:ext cx="4038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Callout 1"/>
          <p:cNvSpPr/>
          <p:nvPr/>
        </p:nvSpPr>
        <p:spPr>
          <a:xfrm>
            <a:off x="3352800" y="381001"/>
            <a:ext cx="2133600" cy="1222375"/>
          </a:xfrm>
          <a:prstGeom prst="wedgeEllipseCallout">
            <a:avLst>
              <a:gd name="adj1" fmla="val 63118"/>
              <a:gd name="adj2" fmla="val 77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 should have paid attention in class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057400" y="3276600"/>
            <a:ext cx="75565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Section 302 prohibits</a:t>
            </a:r>
          </a:p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Employers from giving</a:t>
            </a:r>
          </a:p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something of value, not</a:t>
            </a:r>
          </a:p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only to union officials, but also to union employees</a:t>
            </a:r>
          </a:p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and prohibits both officials and employees from </a:t>
            </a:r>
          </a:p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accepting employer gifts.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C:\Users\Robert_Kurnick\AppData\Local\Microsoft\Windows\Temporary Internet Files\Content.IE5\J8E9WF38\MC90043460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609600"/>
            <a:ext cx="26670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6172201" y="958851"/>
            <a:ext cx="206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Grievance Chairman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362200" y="4703764"/>
            <a:ext cx="80137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Grievance  chairman spends all week  preparing for an</a:t>
            </a:r>
          </a:p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arbitration case.  He is placed on union leave and</a:t>
            </a:r>
          </a:p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continues to be paid by the employer.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3726873" y="1542474"/>
            <a:ext cx="71310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The exceptions to section 302 include payments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to an employee “by reason of” his service as an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employee.</a:t>
            </a:r>
          </a:p>
          <a:p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The compensation received by the grievance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chairman is by reason of his service.  He would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not have received it but for his status as an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employee.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7AEE97-B860-4E11-BF0C-0018F661E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49" y="1674812"/>
            <a:ext cx="2800492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1"/>
                </a:solidFill>
              </a:rPr>
              <a:t>Can section 302 be used offensively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against a nonunion employer that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you are trying to organize?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895600"/>
            <a:ext cx="7848600" cy="2895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It is unlawful for any employer to pay its employees anything in excess of normal compensation to influence how they exercise their rights to organize or bargain.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Covering Three Subjects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356511" y="1523999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NLRA Section 302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Receiving something of value from an employer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LMRDA Section 501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Taking something of value from your union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Federal Criminal Code Section 1954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Receiving something of value because of role as </a:t>
            </a:r>
            <a:r>
              <a:rPr lang="en-US" dirty="0" err="1">
                <a:solidFill>
                  <a:schemeClr val="bg1"/>
                </a:solidFill>
              </a:rPr>
              <a:t>trutee</a:t>
            </a:r>
            <a:r>
              <a:rPr lang="en-US" dirty="0">
                <a:solidFill>
                  <a:schemeClr val="bg1"/>
                </a:solidFill>
              </a:rPr>
              <a:t> or administrator of benefit plan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Three Fingers Stock Vector Image by ©AvelKrieg #24802589">
            <a:extLst>
              <a:ext uri="{FF2B5EF4-FFF2-40B4-BE49-F238E27FC236}">
                <a16:creationId xmlns:a16="http://schemas.microsoft.com/office/drawing/2014/main" id="{58680180-45BC-4FF2-B346-020C91C4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049" y="2102716"/>
            <a:ext cx="1768880" cy="3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C:\Users\Robert_Kurnick\AppData\Local\Microsoft\Windows\Temporary Internet Files\Content.IE5\7K9NYVB0\MC90043163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812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Section 501(a) Imposes 5 Duties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To hold union money and property for the benefit of the members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To manage union property in accordance with the Constitution and bylaws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To refrain from dealing with 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</a:rPr>
              <a:t>    the union as an adverse party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To avoid conflicts of interest, and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To account to the union for any personal profit gained in transacting business for the union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C:\Users\Robert_Kurnick\AppData\Local\Microsoft\Windows\Temporary Internet Files\Content.IE5\RNM2PTPK\MC90034186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895601"/>
            <a:ext cx="3657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Two Issues in section 501 Cases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Has the expenditure been authorized by the membership?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Is the expenditure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</a:rPr>
              <a:t>    unreasonable?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You be the Judge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1"/>
            <a:ext cx="5029200" cy="476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952500"/>
            <a:ext cx="43434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2362201" y="4800600"/>
            <a:ext cx="7421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Union members vote to purchase an automobile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for a union official whose duties include traveling.</a:t>
            </a:r>
          </a:p>
        </p:txBody>
      </p:sp>
      <p:pic>
        <p:nvPicPr>
          <p:cNvPr id="2050" name="Picture 2" descr="Heat and Frost Insulators ~ Wisconsin ~ NEWBCTC">
            <a:extLst>
              <a:ext uri="{FF2B5EF4-FFF2-40B4-BE49-F238E27FC236}">
                <a16:creationId xmlns:a16="http://schemas.microsoft.com/office/drawing/2014/main" id="{90819E2B-8A1A-4597-86EA-88B43568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66" y="2520133"/>
            <a:ext cx="908867" cy="9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055" y="712961"/>
            <a:ext cx="743267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C0D5EF-DDB2-4EC5-8316-DE3B69A56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941" y="2881745"/>
            <a:ext cx="843603" cy="843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2133600" y="1066801"/>
            <a:ext cx="81994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Local union paid expenses when presented with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vouchers and receipts.</a:t>
            </a:r>
          </a:p>
          <a:p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Executive board voted to pay officers a per diem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amount in lieu of expenses.</a:t>
            </a:r>
          </a:p>
          <a:p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Officers continued to receive expense reimbursements.</a:t>
            </a:r>
          </a:p>
          <a:p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Bylaws were not amended.</a:t>
            </a:r>
          </a:p>
        </p:txBody>
      </p:sp>
      <p:pic>
        <p:nvPicPr>
          <p:cNvPr id="3074" name="Picture 2" descr="7 Tips to Make Keeping Track of Business Expenses a Breeze - Business  Partner Magazine">
            <a:extLst>
              <a:ext uri="{FF2B5EF4-FFF2-40B4-BE49-F238E27FC236}">
                <a16:creationId xmlns:a16="http://schemas.microsoft.com/office/drawing/2014/main" id="{FEFF07EB-F8E5-4450-9E7E-95D1D244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22" y="4506336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2209800" y="1371600"/>
            <a:ext cx="60785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Inconsistent with the union Constitution</a:t>
            </a:r>
          </a:p>
          <a:p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Inconsistent with local union bylaws</a:t>
            </a:r>
          </a:p>
          <a:p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Nothing more than a salary increase that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members had not approved.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22E31-A0BA-4C3A-B636-7B8C9CB64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34" y="3881254"/>
            <a:ext cx="2381482" cy="2381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14" y="152401"/>
            <a:ext cx="4281487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6629401" y="838201"/>
            <a:ext cx="3865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Members of a local union</a:t>
            </a:r>
          </a:p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in NYC voted ot pay the</a:t>
            </a:r>
          </a:p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commuting expenses of </a:t>
            </a:r>
          </a:p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their officers.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1" y="4876801"/>
            <a:ext cx="5573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Local union president lived in Florida.</a:t>
            </a:r>
          </a:p>
        </p:txBody>
      </p:sp>
      <p:sp>
        <p:nvSpPr>
          <p:cNvPr id="5" name="Curved Right Arrow 4"/>
          <p:cNvSpPr/>
          <p:nvPr/>
        </p:nvSpPr>
        <p:spPr>
          <a:xfrm rot="12523491">
            <a:off x="4157664" y="1450976"/>
            <a:ext cx="846137" cy="14843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solidFill>
                  <a:srgbClr val="FFFF00"/>
                </a:solidFill>
              </a:rPr>
              <a:t>Can a Local Union Pay an</a:t>
            </a:r>
            <a:br>
              <a:rPr lang="en-US" sz="4000">
                <a:solidFill>
                  <a:srgbClr val="FFFF00"/>
                </a:solidFill>
              </a:rPr>
            </a:br>
            <a:r>
              <a:rPr lang="en-US" sz="4000">
                <a:solidFill>
                  <a:srgbClr val="FFFF00"/>
                </a:solidFill>
              </a:rPr>
              <a:t>Officer’s Legal Expenses? 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2971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Depends on whether there is a conflict of interest between the officer and the local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If officer prevails, local union can reimburse him or her for legal fees.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1" y="4419600"/>
            <a:ext cx="35845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Sec. 501 Civil Lawsuits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Plaintiff must first ask the local union to sue to recover amounts improperly paid or received.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Plaintiff must convince a court that he or she has good cause to sue.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Plaintiff must seek damages 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solidFill>
                  <a:schemeClr val="bg1"/>
                </a:solidFill>
              </a:rPr>
              <a:t>   only for the benefit of the 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solidFill>
                  <a:schemeClr val="bg1"/>
                </a:solidFill>
              </a:rPr>
              <a:t>   union and not for himself.</a:t>
            </a:r>
          </a:p>
        </p:txBody>
      </p:sp>
      <p:pic>
        <p:nvPicPr>
          <p:cNvPr id="41987" name="Picture 4" descr="MC90029715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1" y="3505200"/>
            <a:ext cx="37115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A516E9-7B6E-4E70-9D06-A7392B3F85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2404" y="1456739"/>
            <a:ext cx="5107192" cy="5316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4724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Government imposed regulation of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internal union matters almost non-existent</a:t>
            </a:r>
          </a:p>
          <a:p>
            <a:r>
              <a:rPr lang="en-US" dirty="0">
                <a:solidFill>
                  <a:schemeClr val="bg1"/>
                </a:solidFill>
              </a:rPr>
              <a:t>Fiduciary duties governed by union constitution.</a:t>
            </a:r>
          </a:p>
          <a:p>
            <a:r>
              <a:rPr lang="en-US" dirty="0">
                <a:solidFill>
                  <a:schemeClr val="bg1"/>
                </a:solidFill>
              </a:rPr>
              <a:t>Enforced as contractual obligations</a:t>
            </a:r>
          </a:p>
          <a:p>
            <a:r>
              <a:rPr lang="en-US" dirty="0">
                <a:solidFill>
                  <a:schemeClr val="bg1"/>
                </a:solidFill>
              </a:rPr>
              <a:t>Most provinces an unfair labor practice for employer to contribute financial or other support to union.</a:t>
            </a:r>
          </a:p>
          <a:p>
            <a:r>
              <a:rPr lang="en-US" dirty="0">
                <a:solidFill>
                  <a:schemeClr val="bg1"/>
                </a:solidFill>
              </a:rPr>
              <a:t>No criminal penalties.</a:t>
            </a:r>
          </a:p>
          <a:p>
            <a:pPr lvl="4">
              <a:buFontTx/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lvl="4">
              <a:buFontTx/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79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Sec. 501 Criminal Actions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5334000" y="2286000"/>
            <a:ext cx="4343400" cy="35814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>
                <a:solidFill>
                  <a:schemeClr val="bg1"/>
                </a:solidFill>
              </a:rPr>
              <a:t>	Any officer or employee of a union who embezzles or converts to his own use money or assets of a union is guilty of a felony.</a:t>
            </a:r>
          </a:p>
        </p:txBody>
      </p:sp>
      <p:pic>
        <p:nvPicPr>
          <p:cNvPr id="43011" name="Picture 4" descr="MC90019630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1" y="2438401"/>
            <a:ext cx="223837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8683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Example #1</a:t>
            </a:r>
          </a:p>
        </p:txBody>
      </p:sp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1905000" y="1371600"/>
            <a:ext cx="84582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Local union secretary-treasurer was elected as</a:t>
            </a:r>
          </a:p>
          <a:p>
            <a:r>
              <a:rPr lang="en-US" sz="2800">
                <a:solidFill>
                  <a:schemeClr val="bg1"/>
                </a:solidFill>
              </a:rPr>
              <a:t>a general organizer of the international union.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He retained his position and salary as a</a:t>
            </a:r>
          </a:p>
          <a:p>
            <a:r>
              <a:rPr lang="en-US" sz="2800">
                <a:solidFill>
                  <a:schemeClr val="bg1"/>
                </a:solidFill>
              </a:rPr>
              <a:t>local union officer.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He spent 80% of his time working for the </a:t>
            </a:r>
          </a:p>
          <a:p>
            <a:r>
              <a:rPr lang="en-US" sz="2800">
                <a:solidFill>
                  <a:schemeClr val="bg1"/>
                </a:solidFill>
              </a:rPr>
              <a:t>international as an organizer.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He was convicted of embezzlement because he retained his full-time salary from the local union without membership approval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44035" name="Picture 7" descr="ANd9GcSGr-ASo_MbjnS3QAqCzv724st39UH6v-4K0hirdrqJSJsVrs0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1" y="2590801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Example #2</a:t>
            </a:r>
          </a:p>
        </p:txBody>
      </p:sp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2193925" y="18176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2438401" y="1752600"/>
            <a:ext cx="786447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Local union officer caused his local</a:t>
            </a:r>
          </a:p>
          <a:p>
            <a:r>
              <a:rPr lang="en-US" sz="2800">
                <a:solidFill>
                  <a:schemeClr val="bg1"/>
                </a:solidFill>
              </a:rPr>
              <a:t>union to sell the union’s car to a used</a:t>
            </a:r>
          </a:p>
          <a:p>
            <a:r>
              <a:rPr lang="en-US" sz="2800">
                <a:solidFill>
                  <a:schemeClr val="bg1"/>
                </a:solidFill>
              </a:rPr>
              <a:t>car dealership at below market </a:t>
            </a:r>
          </a:p>
          <a:p>
            <a:r>
              <a:rPr lang="en-US" sz="2800">
                <a:solidFill>
                  <a:schemeClr val="bg1"/>
                </a:solidFill>
              </a:rPr>
              <a:t>value with the understanding that</a:t>
            </a:r>
          </a:p>
          <a:p>
            <a:r>
              <a:rPr lang="en-US" sz="2800">
                <a:solidFill>
                  <a:schemeClr val="bg1"/>
                </a:solidFill>
              </a:rPr>
              <a:t>the dealer would sell the car to</a:t>
            </a:r>
          </a:p>
          <a:p>
            <a:r>
              <a:rPr lang="en-US" sz="2800">
                <a:solidFill>
                  <a:schemeClr val="bg1"/>
                </a:solidFill>
              </a:rPr>
              <a:t>the union officer for less than</a:t>
            </a:r>
          </a:p>
          <a:p>
            <a:r>
              <a:rPr lang="en-US" sz="2800">
                <a:solidFill>
                  <a:schemeClr val="bg1"/>
                </a:solidFill>
              </a:rPr>
              <a:t>market value.</a:t>
            </a:r>
          </a:p>
        </p:txBody>
      </p:sp>
      <p:pic>
        <p:nvPicPr>
          <p:cNvPr id="45060" name="Picture 7" descr="MC90041276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048001"/>
            <a:ext cx="34798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6388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Example #3</a:t>
            </a:r>
          </a:p>
        </p:txBody>
      </p:sp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1905001" y="2057401"/>
            <a:ext cx="55102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Local union paid the travel</a:t>
            </a:r>
          </a:p>
          <a:p>
            <a:r>
              <a:rPr lang="en-US" sz="2800">
                <a:solidFill>
                  <a:schemeClr val="bg1"/>
                </a:solidFill>
              </a:rPr>
              <a:t>expenses of an officer</a:t>
            </a:r>
          </a:p>
          <a:p>
            <a:r>
              <a:rPr lang="en-US" sz="2800">
                <a:solidFill>
                  <a:schemeClr val="bg1"/>
                </a:solidFill>
              </a:rPr>
              <a:t>scheduled to attend a union</a:t>
            </a:r>
          </a:p>
          <a:p>
            <a:r>
              <a:rPr lang="en-US" sz="2800">
                <a:solidFill>
                  <a:schemeClr val="bg1"/>
                </a:solidFill>
              </a:rPr>
              <a:t>conference.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The officer traveled to the</a:t>
            </a:r>
          </a:p>
          <a:p>
            <a:r>
              <a:rPr lang="en-US" sz="2800">
                <a:solidFill>
                  <a:schemeClr val="bg1"/>
                </a:solidFill>
              </a:rPr>
              <a:t>conference location but did not</a:t>
            </a:r>
          </a:p>
          <a:p>
            <a:r>
              <a:rPr lang="en-US" sz="2800">
                <a:solidFill>
                  <a:schemeClr val="bg1"/>
                </a:solidFill>
              </a:rPr>
              <a:t>attend any part of the conference.</a:t>
            </a:r>
          </a:p>
        </p:txBody>
      </p:sp>
      <p:pic>
        <p:nvPicPr>
          <p:cNvPr id="46083" name="Picture 10" descr="MC90029771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382714"/>
            <a:ext cx="38100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Example #4</a:t>
            </a:r>
          </a:p>
        </p:txBody>
      </p:sp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2498726" y="1817688"/>
            <a:ext cx="645849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 local union officer attends a union</a:t>
            </a:r>
          </a:p>
          <a:p>
            <a:r>
              <a:rPr lang="en-US" sz="2800">
                <a:solidFill>
                  <a:schemeClr val="bg1"/>
                </a:solidFill>
              </a:rPr>
              <a:t>convention as an elected delegate.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He receives a payment from his</a:t>
            </a:r>
          </a:p>
          <a:p>
            <a:r>
              <a:rPr lang="en-US" sz="2800">
                <a:solidFill>
                  <a:schemeClr val="bg1"/>
                </a:solidFill>
              </a:rPr>
              <a:t>international for travel and living expenses.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n-US" sz="2800">
                <a:solidFill>
                  <a:schemeClr val="bg1"/>
                </a:solidFill>
              </a:rPr>
              <a:t>After the convention, he submits expense</a:t>
            </a:r>
          </a:p>
          <a:p>
            <a:r>
              <a:rPr lang="en-US" sz="2800">
                <a:solidFill>
                  <a:schemeClr val="bg1"/>
                </a:solidFill>
              </a:rPr>
              <a:t>vouchers to his local union for all actual</a:t>
            </a:r>
          </a:p>
          <a:p>
            <a:r>
              <a:rPr lang="en-US" sz="2800">
                <a:solidFill>
                  <a:schemeClr val="bg1"/>
                </a:solidFill>
              </a:rPr>
              <a:t>expenses and receives payment.</a:t>
            </a:r>
          </a:p>
        </p:txBody>
      </p:sp>
      <p:pic>
        <p:nvPicPr>
          <p:cNvPr id="4098" name="Picture 2" descr="A New Way to Think About Travel Expense Management">
            <a:extLst>
              <a:ext uri="{FF2B5EF4-FFF2-40B4-BE49-F238E27FC236}">
                <a16:creationId xmlns:a16="http://schemas.microsoft.com/office/drawing/2014/main" id="{DB8E5175-A368-46E0-B52C-A9829D7B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1" y="846138"/>
            <a:ext cx="2802409" cy="2802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Avoiding Sec. 501 Liability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Make sure that actual practice is consistent with Constitution and Bylaws and local union bylaws.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When in doubt, get membership approval.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Discourage use of union property and union credit cards for personal reasons or expenses.</a:t>
            </a:r>
          </a:p>
        </p:txBody>
      </p:sp>
      <p:pic>
        <p:nvPicPr>
          <p:cNvPr id="48131" name="Picture 4" descr="MC90005963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678363"/>
            <a:ext cx="23622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C60A-B5EA-4B2F-87CD-8F75B2BC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Federal Criminal Code Section 1954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A737-E938-4275-B9EC-B8C0C631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167418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It is a crime for: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Any administrator, or trustee or agent of an employee benefit plan, or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Any officer, agent, or employee of a union whose members are covered by an employee benefit plan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To receive or solicit any kickback, money, or thing of value because of actions, decisions, or duties with respect to the plan.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AC66A-C93F-4ECE-946A-0D46E1D94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352" y="2189876"/>
            <a:ext cx="2826666" cy="3515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5987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0D07-B704-4820-B84E-9F8259B7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74" y="1031348"/>
            <a:ext cx="4913014" cy="479530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You are the trustee of a pension plan.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Investment manager pays for your golf outing.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1CCB9-D550-4BF8-A505-5972D1281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589" y="1883309"/>
            <a:ext cx="3268775" cy="3853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75300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9F05-B319-4F9C-90EA-572F3817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919" y="980808"/>
            <a:ext cx="6304230" cy="5356617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You are a plan administrator.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You open a bank account for the plan.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bank gives you a free TV set.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9F234-8571-415D-B90B-636DDF86EE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0336" y="2753461"/>
            <a:ext cx="1905000" cy="240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3206DF-75DB-4350-A744-1C0A98A225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641" y="522884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0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C:\Users\Robert_Kurnick\AppData\Local\Microsoft\Windows\Temporary Internet Files\Content.IE5\AFYFNYMO\MC90013960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1" y="228600"/>
            <a:ext cx="2932113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0198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NLRA Section 302(a)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Employer cannot give money or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dirty="0">
                <a:solidFill>
                  <a:schemeClr val="bg1"/>
                </a:solidFill>
              </a:rPr>
              <a:t>    anything of value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Any representative of its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600" dirty="0">
                <a:solidFill>
                  <a:schemeClr val="bg1"/>
                </a:solidFill>
              </a:rPr>
              <a:t>	employees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Any labor union or officer or employee of a union which seeks to represent or would admit to membership its employees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Any employee or group of employees in excess of normal compensation  to influence how they exercise their right to organize or bargain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Any officer or employee of a union to influence his or her decisions as a union officer or employee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NLRA Section 302(b)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828800"/>
          </a:xfrm>
        </p:spPr>
        <p:txBody>
          <a:bodyPr/>
          <a:lstStyle/>
          <a:p>
            <a:pPr eaLnBrk="1" hangingPunct="1"/>
            <a:r>
              <a:rPr lang="en-US" sz="3000" dirty="0">
                <a:solidFill>
                  <a:schemeClr val="bg1"/>
                </a:solidFill>
              </a:rPr>
              <a:t>It is unlawful for any person to request, demand, demand, receive or accept a payment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>
                <a:solidFill>
                  <a:schemeClr val="bg1"/>
                </a:solidFill>
              </a:rPr>
              <a:t>    prohibited by section 302(a)</a:t>
            </a:r>
          </a:p>
        </p:txBody>
      </p:sp>
      <p:pic>
        <p:nvPicPr>
          <p:cNvPr id="17411" name="Picture 7" descr="C:\Users\Robert_Kurnick\AppData\Local\Microsoft\Windows\Temporary Internet Files\Content.IE5\AFYFNYMO\MC90044039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31242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Criminal Penalties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$1,000 or less – a misdemeanor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More than $1,000 – a felony</a:t>
            </a:r>
          </a:p>
        </p:txBody>
      </p:sp>
      <p:pic>
        <p:nvPicPr>
          <p:cNvPr id="18435" name="Picture 3" descr="C:\Users\Robert_Kurnick\AppData\Local\Microsoft\Windows\Temporary Internet Files\Content.IE5\AFYFNYMO\MC90024039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981201"/>
            <a:ext cx="25908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Exceptions – Section 302(c)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Payments to employees because of their service as employees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Payments to resolve lawsuits or arbitration cases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Payments of union dues deducted at the request of employees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Payments to joint trust funds to pay employee benefits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Payments to LMCC’s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>
                <a:solidFill>
                  <a:srgbClr val="FFFF00"/>
                </a:solidFill>
              </a:rPr>
              <a:t>You be the Judge</a:t>
            </a:r>
          </a:p>
        </p:txBody>
      </p:sp>
      <p:sp>
        <p:nvSpPr>
          <p:cNvPr id="20482" name="AutoShape 2" descr="data:image/jpeg;base64,/9j/4AAQSkZJRgABAQAAAQABAAD/2wCEAAkGBhQSEBUUEhQWFBQVFRYXGBQXFBUUFhcXFBQXFRcUFRcXHCceHBklGRUUHy8gIycpLCwtFR4xNTAqNSYrLCkBCQoKDgwOGg8PGikkHyIsKi0sLCwsLCwsLCwsKSwpKSwsKSksLCwsLCwsKSkpLCwsLCwsLCwsLCksLCwsLCwsLP/AABEIANwA5gMBIgACEQEDEQH/xAAbAAABBQEBAAAAAAAAAAAAAAADAQIEBQYAB//EAEMQAAEDAQUFBQYDBgYABwAAAAEAAhEDBAUSITFBUWFxkQYTIoGhFDJSscHwI9HhB0JigqLxFRZTcpKyJENjc6PC4v/EABoBAAIDAQEAAAAAAAAAAAAAAAIDAAEEBQb/xAAqEQACAgICAgICAQMFAAAAAAAAAQIRAxIEIRMxQVEiYTLB0fEzUnGRsf/aAAwDAQACEQMRAD8AxwalDUQNS4VgNIPClDUTClwqEB4UuFEwpQ1QgwNS4U/CnYVCwYalDUQNS4VVkB4EoaiYUuFSyDA1LhT8KUNVEGBqXCn4UuFQgzClwp4anYVRAeFKGptd0FucS6OcowaqssZhS4UTClwqEB4UuFEwpQ1VZYMNS4UTClwqWQYGpcKJhS4VRAYYuRcK5QspQ1KGp4alwpoAzClwogalwqWQGGpQ1PSd43eOoVWQTClDUC128MAiHTuOii1b9aPdaSeKqw1Bss8KHaH4WF24KirW979Xx/CEF1TJU20GsZYC+nbh6ogvV24dCodFmSlU2pDyDvHEf/ib9w6Hh9+S7/En7h0P3/dIAlVPIyeNHf4k/h0SG8an20LtU6OCB5WF419DP8RqfbQmm8au89AjQlwofKwtF9EK0294GJxMMl2gzgHLqQlbeNUgEOIBEzluQb/dhoO4lrepn6Ilgae5bOoA0M5HQyOCer8e/wC6F9b6/ouLLezcAxk4hkcteKl0LfTdkHCdxyPqs3gJTXNERGe/Q+itS+yPEvg2GFLhWWs9sqtEB+XH6SpFkvg05LpfP8SmwDws0Qalwqnb2lHwf1j8l3+Zf4P6/wBFewPjkXOFODUtF2JoO8A9UTCpYFA8K5GDEilkKPClwomFKGpoAMNS4UQNS4VVkM9e2dWBqAFDdZzw6KXaXTWdzjomVnQlOTujTGPRENlO/wBF3sfFFp1J2H1Wl7Odi6tq8TppUvjIzdwYNvPTmrTk+gqMq2ziVJo2Bz/ca93+0E/IL1uw9jLLRAimHuH71TxnnB8I8grKpUDRDRG4DLpCtp/LCSPIG3XVa3xU6g4ljh9EPvIdC9Xe10ceZKqrysNLDirtYd0Nlx4AjOUjW3Y3UwjXff2Euf3/AGWgsnZnvH+GKTCcg92Jw5gaciVb2jsIA3KoZ2GGx0OzzRrE5IU2l7MQ6kT9/omig4bfvopl50n2Z2Gq0EHSo3TzGzb0QH1TGnqkzg4+w12Bwu3j78kpDt6Tuyd3VOaw7UoZRUX8D3QBl01GiBqcjpxQ7Da6JqObTa9mIzgcQQ0NAgTrM4vRTb6c9raZpnC9tTEHHZhY4zntyVLdleoQ4taHDEKlV+EYmZlvvbjiXVwR347Rz8stc1mi9nG5IbIE6iXkAyPvyXOa+dR9+S5lv7OihPZQl9lCdhdvH35JKjH/ABDoqt/YVAqlkG5dToCMgnUKhLnBxmEakMkTk10waL26HTTZyjorMNVRcR8EfC4q8DVoT6MElUmDDFyLhXKWCUIanYUQNShqbYAMNS4UQNTa+THHcD8lCzKxLyd5JQqm1Fb9Elns7qj2U2+89waOZMJC7ZtS6NJ2G7M+0OD3j8Fmv8TonCOGkn816oGgCAAABkNgG4KDddnZQpMpMHhY0DmdpPEnPzUxjpWqCSFsHU0Qe6jMqQc0K1VQ1p36fryzCjSCTZW2q0wYaAXR5NGyeHDU+oAGtYDUecTviMbjMbhls9UC021rJzmNSdSZzPyVS6396XvcYpUfV2wcdmXJLv6Ha2T315gxE8IIzymNMt6t7st8eEkELNVaIwh1WpgJ8WFoGLMz4nE65aAI13k4vC4ubxEH9d6pNp2DOCol9pbLTfibhljoB8xi12ZyRyWJr0Cwlh2RB3tOjvvaCvQaje8plu2cvKYHQrKX3ZsmO2hxYeTmudnyLD/yKHM9gMfXRVMalLdfJHZTSml9FzbNBnu1FIOptGZdjhoAklxaYCZd9y1LVamWUsFlNOmRVgGXBhnE5swXSfVSb7sL6khhALH4pJiMFLHllrkVW3DelWz2g1iS6q5rm4neIZgeInaRG1d3hyUcPs52bFOeTpfRf0qOEuZ8JI54SRK7DmmWOs53ifmXEknfJ1UnCuNk6kzpQVKmCc1K5qKGrigsOitIirzAUtjdUC1Niow7wR99VKbr5Jsn0mCkT7jd4njkVo2DJZm6HRWje3jsWpoDwp8H+JizKpHBqRFwpUYkoQ1OwogalwJtggw1Rr0MUX8o6lTw1VvaAxR5uAQthRVszI0POFf9hrFitYdEim0nzd4R8yfJUTB4eZJWz/Z/AFYn4mdIMfVLj7N1dG5pERGSkCu0DVU9e9Q3JoxO+EaAHa46DzVfabyIzc7oclqvUDTYvnWwbMzOQCyXaW9iXhjHSQTiA3ajjqOHJAq9oTOFrgC+G4zlhkxJ3DiurGgQKdnZLiIfUJxOcdpk6Z7kqTsfCGrKS+LXA5hCFtApUaezFjfxPvGekIt63U+IcCNxOh81XXfcFepmRA0nMnyAzUh6DtF2+9RTs5qlhfXqkljsoY0RAAI3KZ2dvepVGEiXZZxETMzGWX1T6VlZTpBjqLquH4hlPKRCSja3tcPCGDYAIA5NaEbyKqRmeO3bLwHBUif7gKH2ioju8hOJwceEBzfXEeiBVtmIw0YiHSY0GUAE/kj0CXgh2eIGfvgkSfVFKPyUDGJe7UgUCDBXd3qudVMeZy8anhrx/qtHkWEH5Kx7PXA11Oy1KgBD7XEHa0U3gDliBVXbHS20f+83/wCwWo7U0nWe7LK1vhc19LMay5ri7z8RXW4q9/r+yAztqKivloD2pr03Wk904OwgB2HQETluVaXSnt7M1qFIVaow4yAGfvDKZdu5IVE6rDyU922FjjGL1i7QWmM0x7Uez05OWu6JP30CjWyoWHSeUH/q4oIYMklskG8kU6ZEvEQGnc4ev9kakcwotstralNw0cIMcvVEsztOfzRyg1Hsiab6LGz+GrTPGOq1tmGSx9YZA7nDd/dbCyGfMSixPoy8hdphsK5EwpU2zMUganBqIGpcKZYIPAqPtQ/JjeZ6QPqtCGrM9qDNVo3M4/vHgqGY1+RUsp6BbnsxdzmUTsLnS5wzIygNHEZzunfpkrDTLqkDINEk7tgAO879gleg9magNFzdgOR38huGiLDH5NE3QC1WqmyGQZJya0FznEnnmTvKg3tZ6TG+KkwH+Kr4+kR6pK9J/tBjJziGMPw4ved5AHqq/tleNKg1lChSx1jBfVcBUc4OkQAds7Amwi5jJSUKMxbHgP8AA0tByIDg6QeXVaXsfRLLQ3Ho4AZ7416gjzCgWG4QHNdWaO8Inu9jROWIDV2gw7zHLZ3VdZFoYCR4ZLh5fmQgfukNb/Gy1vS7GVmNaRLWmYGWY5KC242Ux+G9zHA7wRHJXzgotoobUTXyZoyfoylrqWkOhrqThOrnFhzMaQfmmew2h+Ti0Dg7I+eqL2ju3vhkcJBHi+vkYVbZrXWsz2ttBDmOMNqj3SdYd8JSqs0RdllTu6oyM2wNgCmWSmQZThag4JbK+ZHAoElYM7or7azMHmD5KMGyi33aO7oPqwXBgDiBrAMH0JPkqS6+0lKs7C1wBdkATBnz+iTkxSvZLoXGS9WV91WcVXvb8doo9HVSD6Faz9oVrHf2Oj/6zKhHDGGtH/ZZfsfViuZ+OkelVo+ql/tLdjtxDdWMZPDC0vPoVtwvVS/5X/iGZYbZa+k3/Qtu2Pa5laoKFIS0P8VTeROTeE7VnHvw4jHLmi2K5Q1gqVDDiJYzbn+85PrVA2NNJjjsWPJkWadhaQxvWHwPsrcLZcQ0HUnby2nkmWm2sjwtc7iQ0DohUWl75OcnboOAVuLolhJMZT/dboR26Rmm9X2ZW2W2dWNPMQRyIT7BbGkRodyZeLYcQoIZtCueJTVMtT17Rqqjfwzy37s/otLdNSWMO9qy1z2jvKWeyQddo4Z7VoLgqfhN4GFzoRcHqy8z2jaLyFyVcmmUrA1LhRA1KGowQeFY/tA+bSRuwjZsAP5rahqwV4VsVof/AL3emSg7ErYe6HnvKjd4a4coj5yru7LyfQeC6Q0CCOB2rKuc5pD27NRwnUcVch5cJJxbjrkijJa2aJRNrXsoqYajcwYcDMciD6KhtM95iFKHNyD3xIncdnkpfZy9PD3TvLlu6p9psjzWAiW64sXoG/F8tVbfygoe+xlzWGHd48ztmIxO+L/aMw0eal3Pek2isdgLWDmQDHomXhaMAwtEvMANHHQdPRVlqpig6zUZ8T7RTfUdvJqNn8lFdja2Ts3VKvJTbbUDWc0G1OHvA5jXjzVTbrwyzTHKjNGF9gsWIwdqp+1lqp07K8VTLniKbNpII8R3NGWamWC8WyXT4WAkngAST0Xm19Xi+vUdUeZLjpsaNjRwAQY42w6ds0PZ6/j7jjro4/I8Vp7FasLxuK83sLcvvqtbdlqL255uGu/geSHJGnaG1sjT2yyiox7D7tRrm+T2kfVeDEFri05FpII4gwfVe53dbMcA6heQ9s7H3VvtDYiahd5VPGP+y18WV2jl8qOtMW6L/fRcHCHbwd0g66jQLV3bflG017TWtD20y9j8LXExieMMYojJuWcLzxql0jknyxRuxcORNX38Ubr23G4vDhUDsxhIOEYQMOuUFR69TPdoI5rGWW0lrgQ7C4aQPy1Wkp2ovYHE5mCTxgz6rBLj+OqfRuwZlkbJ9CuGnXRCtl+Pedchps+Sh45QcSbDpBT7Y+0WguzMZqO2vmElU5ITDmmxEyNDcBhzxvbi82kZ9HOWk7PP99u507dvPNZm4ffcd1MjqWj6q8uJ8V3N+Js7dnPkVgz15f8AoYleNmvZouTaB8IXIDOAwpYTw1LCsoG7IE7hPRed0xLyeZ6r0C834aNQ/wADvlCwdIa+QQy9GnAhtVsNKi0b+bRIa8yHdW8f0Q7TaMRJnwtkAbyNT1y8lmrdWxOJjqtuDi/jcvkDNya6ibSlVrVHYqLmGMwRUaI5gkLUWK+w44TUpmoGjEKbxUwnPPEJAz5nReNNbO5WNzXkbPVa8CdhbvYfeHyjiE+eG10Z4cipWeyXA0OLqh/dJidp3rJ9urQXPBGUZg7ZnX0V9dFqimMGbHjE0x+67PMb1nu1tImTwP6ffBYIumkzswpu0XjWV3UW1KdV2MgYgYcHeUZKstlrr4fxG8yFo+zlT8BkaFo+Sk3paKVNvigE7MoRUAruqPPLTfxFN1Om0+MQXHcdYA6TKp2tyz3rcXhdlSsPDSbTGwuPi54R9VT1Ox7gZdnzMeibGki3Cyno2hoyVzddbxAiSR8vv1TqfZEZSG+Wv3+aV12GkfDLXbNYPAIJuLKuui7pVS1weDl96rK/tYoj2mjVH/mURPOm9w+Rar2jaIZDsnTMfkqH9pFcObZf9tQ9e7+oKLjdTox8xXCzEtKk03qMntcumclMI9vRWtzWrwmmTnqFW0dx/umHI8kucdlQ7HPxy2L9laJB1SqDSrGo0kjNsSflK7vTvWfU37pqw1epkn3VZDVqZnCxoxPedGtGpPyA2kgKHm7LM8AJPQK4oWN7Kc1GxTxN/C2uOx1SNg+FSU4wXYFSn6LW5xEuiO9Mhu0ME4QeJBnoraynDaGHeCNv9tqqrPUJIJzMqyqGCx20O1jfxnguNOblkcmbdNYamtspyXJlmdmVy0M54eEC3WxlGmalQw1up+QHEqSvLO23aF1otL6ADu7pOLRh2vGTnOGhzkBNxY/JKgZOhL67aV6pqtB7tgGTQBMSM3OIzKzFC9K4Mte48zI9VIFNzQQSCCCNc89PVApVGhjZ94Ok8ti6axwqkkJblfuiZYLQXUy2c5OZ45qvtTGtynE7adnkus9owv4JlpZnvcc8tBw4pgDdoCNfMfNOa7M/eiG7cnsVi0bf9nnaFxqCzVDLS093P7pEuLJ3HMjdHFaLtXZPwuJIHmTAXmV22o0agqt96n4hzBGvqvW/bWWqlSqMza4sdyh2YPEQR5LncqGslJHW4WW1qw90M7ukG/AY+vyISXddfe1XV6hyBim3YIyx85kDdrug9pIa552OAPmP0KkUamGm2MhhHylIjKjcm66G3jbmUhDdT96rN3jeRc4YTJjTX5KULKbRWIcYY3N0anXwgq4bZKdMjCwDTOM0W19kujL9/UBGs8VZNq4wMQmFLtr8j4d0SoFSpsyy46cPvcltg1YYWFjxBg6x/CdhC887e1//ABDaf+lTDTGmJxLz6Fq31OuKTaj3nwNaXHy1HovIrdbHVar6j/ee4uPMmY+nktnGj3sc7mTpagUqalC3HNJVE5BJVGeaaGwPXzTn1JVB/BIsNctmM+CMaRc7wiBmYnQASfKAVHsDZceSsMWGjWdvDKQ51HFzv6Kbx/Mkv+XRrh/pWzQ9n7xZVo4BAfTwtaDDe8DiSDzBLtdmFS7fZKj2FuCDkfeGzNYi665bVpR/qtPQgfmvTDWG71XJ5sI4sikvk2cXJKcGn8Gbp1PorKs6WTug6ToR0Va0RI3EjoYVg6DT8twOw71nl/JGn4NZYqssad7QkUO4a2Kg3hI++q5aY+jmT6k0Vv8Anl/+k3/k5ZK0U31Kr6hEyXPJ2SSTHL8lLqWcyodrvJ0YCYaJyjUgxn571p43t0NzRUUUV41ziIUJoO4+q33Zv9nz7W3vaju7YcxkHOcN4GwcTru2rU/5HsjAG9yHHQEl0uOmee9a5Z4wMy4059njBJBUo2jwzt0Xsdp7NWc0xgo0gWnI92zXbJIXnXai6GCo4UwA5pzIADCeAGnNVHkqTqg3xJxi2nZlpStMJHNgwdUhWkweiVSMg+StezHal1leWul1JxzbtadMTfLUbVR03wuqBDKKkqYyM3FqUT119+Mq0cTHBwjzz+SvKNYPpg7CI3aLw+z219PC5joMEHcczqF7B2DsPttjYW1sNRsgtczEJB3gg7eKwy40o/x7Onj5cWvy6LCgWtzA6fNQLbe4DomTPSFGvS8fZ7Q6zvdTNRgE4X7SJ26ZEGDnms1et7EVAYGW08tsc1n1ldGuMotWi0r29/4jiDhnLTz+Xqqx15y4agbZy/uqa23645YpG2BA4eSpK15VCTnHL80+HHb9icnJhD9mj7T9ofwO4bq6C/g0GQ3mTB5DisglJSLdCCgqRx8uR5JbM5KCkSoxQXvZCSUMLQ9j+zgtdU4yW02QXRq4nRoOzQ5oZSUVbGQi5vVDLDZwaQc3UTi3668tiS2OHs2GDi74OByggsIg8RBP8xR7ypU2VagpCKbXuDRJOQManMzr5qovN/4pboGQ0xvAAeeZdPokwVys353pjUWGslnfnUY0uFLCXEZ4QDJJ4TPRa8X874G9SsnZr57qBSc9oEj3GHEDM4pdtGRGivrutlCsABUax/wOBbiP8JzHlKz8rDvTq6A42VQtX7OfaiSTAEkmOaKLycGxhHqiPs0IfdLnXF/B0bZKu3tE+i3CGNImdSPklUQ0VyNTQt403bLOjZ5Uvs/2NpjFXtADy57nMpnRrA4wXjQk7jlCs7nsAcyq/UsAwg6SZzO+IVz7G72YuOpBd1/QKYHKKcvsOcVKrH2K1Nc0OaIDXYcsshA6QQodvrEVqZnw4mtcOBcIPCDCj9mDipVB8NU9C1p+hSX02CJ93vA4/wAsFvqfROd0mElUqLS0UsILQIA+e9eb37R/EdlzXql5UozJHiEhYe3WQSTltVN6yLxtNHl1upw6d+XRRlfMs7XgtO05fRVFssbqbocOR2Hkurjmn0cfk4XF7r0wCIKmSGkTTIFByj71Wm7G9tXXf3haMRLfCDpj0BPDb5LLApxEqg06DVrW6rUc+o4ue9xc5x1LnGST5q4ukjG0ayfX9VnwVKslpIe0jWR81TQcJ0XFssYBccg2Sd0NmYHkQs/VMuMb/RaO96mGiRvynKTnoOk8oWaKiHcmlUUIVy5crMZwSpFxUIcFubjtgo2IFphxBPEuJifkPJZe4LmdaawYMhq47mzs4r0B3ZXE1rXPwU2RAAkwBAA+ysnIlHqLOjwoNNzZkbPRLntG2Zz0yzz6Ido7J1mvJqFuHU1GYqoM5mAwYgf9watg27qVBwcxpJbo57vUAZKysXbBuIi0ND2wcwAHCNoI4pUcrT6NGfD5O2Yat2L7xmOxVW2gRJp5Nqt/lnP5qmZdtVlUNdSe14zwFrmu6ELedobypOBrWduC0UnAiqAG95TJwlr2jV3iaZO471Euf9oNqq1WsfhqNgyCMJA2ua4ZgrSslxs58sLjKiVXYQ9wOwn5ocKRaa2N7nEe8SUMrz0n30dpeuwODNcjjkuVbF0aTsxaQKxYdKjY/mGY+qsrxrmCwH3R6H9fmFl6Li0gjUGRzCs7xtznhtRmRGo47QeH0WnDkWupWtyE7IVsFWtSf++MTTvLSQfRwPkj9oyHnXUQfz5rPW28sZD6csqszjcdvNuzzUF95mpMmH7WT6t3haW240Hr3bLKvf1RuGlUOYb4H/EBs4EKMy04pa7MH6qutTjVZBMOaZaeSgC8iDDpxD71VabLov10yBQs7mVnMOrXR5bD5haW++zTqllDmtlzc42n9YlU1mqfjNqPzEieq9BfflHuPC4HLf6QnzlTTFxgtNDyA2RJ7Er220g6o5wyBcSPMoPsyesxifFiUr7E4ZxI4IIKn3laCDhBIyzzO3Yq8BaIttWzn5YxjKoilPs7oeDuM9M0yE+jSJOUZZ5kDL6ohcenZLvG1Fwa2chn5n9FCS1dT9jLcmqBTls7OSJUigBycxhcQAJJMADUk6BNVn2bZNqpQJh09ATKqTpNlwjtJI2fZK4jZZNTN7xoNGxsnacyrq1Wvoke/EM+qpbcwQRJmdZK5Lk5S2Z38eNRjSHW63iDmqupaZnCInXlMyU2oxo2+qY47BlvKNIY+xta8jQaagDXSQzA4SCHA4vRvlKkdmrO00n1BmS8DTRpbIHkQVR31UxllNgJwyTGeboGzg31Uq4LDUZiLpaCAMO+NpHDZzKbkS8LTfs5jk3yOvSNQmuEqLTqkcVLpOxDJcZxcToqSYoCRPFNchLLY3tR22b/AOT/APaV1+UoIFnc2dzwTlzeoVS+GirhAODFGLu2HwwDPuazkk/xtve4cJwYiMXdicIacx4dcUDctCg/f9BXr/JH7W0qbGjBk6A5sa55g8lUWSqK4hw/E5QDxG4q5vWsLRS8IIfSJiWxipkmDuyj5KksxBg4eRg7Ny1QlcRqkxKtM0ngPktdlOpafqE+1WWBMZb0SvTx+9JjmmuecOGTG5FsFZDLDu9CmQfsI7mqO48R1RrsU3QplIefqhOtA39AShe0t/i6QjpgPJFfJWXo38U8Y+UKM1Wdch4PhjcTmfL0UdtlG0H1+9y1xnS7OTlhc24kMlcHRop7LO2D4c/Pj+ic2k2Dl6c1fkQHjZXLlYCg0zI9Of6JG2RpnI+vFTyInjZAXKwbd7YOsx+c/ROpXeNu7j5qeWJfikVitOzjsNqpE5DFB/mBb9UWjYm7TGW7btCLQswBBmCIIEbRBj73Jc8qaaGY8LUkzeWt0SWZg7CdPNU1aTs+SNZb2ZUGoY7a0mM+B0KWthiT1kQufTR2lL6Ko0o59Solrr4eZ2E/NTbVbm7MvvgoLXtLpJIEnSeMfIdUxfbAnOukMpXk9ohpA5Od+acb3qfEP+TvzSio2cy6J46bPVKKrQdXRO86ZZ/9uiul9CRhvmr/AKn9TvzTWX1WBkVP6nfmlfWG90ZbXee1JUqgEwXRszdrn+nVWkvopv8AYf8AzJWOtT+p/wCa5ANRhd7zgN5Lp4LlWkf9pfkf2WQo8/VO9m+5R017ysWzHUhjLNBkEzvlFl0RiMbtiF3pTTUKn5Mg59nnaeqg17MRtPUqX3hTHulHGUkDKNoq32ZM9jUxy4LTuzK4EUWIJ3sYUmUqreRagiO2yBKbKEQuSEqbMLVAu4Cb7MEaUkq7ZeqAmyhKLMEYFLKmzJqgPcBd3KMSm4lNmSkC7j7zXdynFyY95Rdk6ENEFIbOmGoUpeUXZVIcKQXFiQOSkqdk6EwpWt5rmhOAUsgvdpBTSOehioVSTL6C92uQsZXKdldH/9k="/>
          <p:cNvSpPr>
            <a:spLocks noChangeAspect="1" noChangeArrowheads="1"/>
          </p:cNvSpPr>
          <p:nvPr/>
        </p:nvSpPr>
        <p:spPr bwMode="auto">
          <a:xfrm>
            <a:off x="1587500" y="-1016000"/>
            <a:ext cx="2190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1905000"/>
            <a:ext cx="44418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087562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Union official accepts meals or entertainment paid for by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the employer</a:t>
            </a:r>
          </a:p>
        </p:txBody>
      </p:sp>
      <p:pic>
        <p:nvPicPr>
          <p:cNvPr id="21521" name="Picture 17" descr="ANd9GcSIkI4pUJzmAlwKYvEbBnSpBKR_66yEDvzOjr0pFbVcZzgwP9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200400"/>
            <a:ext cx="4953000" cy="2935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1262</Words>
  <Application>Microsoft Office PowerPoint</Application>
  <PresentationFormat>Widescreen</PresentationFormat>
  <Paragraphs>185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1_Office Theme</vt:lpstr>
      <vt:lpstr>Fiduciary Duties of Local Union Officers</vt:lpstr>
      <vt:lpstr>Covering Three Subjects</vt:lpstr>
      <vt:lpstr>Canada</vt:lpstr>
      <vt:lpstr>NLRA Section 302(a)</vt:lpstr>
      <vt:lpstr>NLRA Section 302(b)</vt:lpstr>
      <vt:lpstr>Criminal Penalties</vt:lpstr>
      <vt:lpstr>Exceptions – Section 302(c)</vt:lpstr>
      <vt:lpstr>You be the Judge</vt:lpstr>
      <vt:lpstr>Union official accepts meals or entertainment paid for by the employer</vt:lpstr>
      <vt:lpstr>PowerPoint Presentation</vt:lpstr>
      <vt:lpstr>Employer accepts meal paid  for by the union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section 302 be used offensively against a nonunion employer that you are trying to organize?</vt:lpstr>
      <vt:lpstr>Section 501(a) Imposes 5 Duties</vt:lpstr>
      <vt:lpstr>Two Issues in section 501 Cases</vt:lpstr>
      <vt:lpstr>You be the Judge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a Local Union Pay an Officer’s Legal Expenses? </vt:lpstr>
      <vt:lpstr>Sec. 501 Civil Lawsuits</vt:lpstr>
      <vt:lpstr>Sec. 501 Criminal Actions</vt:lpstr>
      <vt:lpstr>Example #1</vt:lpstr>
      <vt:lpstr>Example #2</vt:lpstr>
      <vt:lpstr>Example #3</vt:lpstr>
      <vt:lpstr>Example #4</vt:lpstr>
      <vt:lpstr>Avoiding Sec. 501 Liability</vt:lpstr>
      <vt:lpstr>Federal Criminal Code Section 1954</vt:lpstr>
      <vt:lpstr>You are the trustee of a pension plan.  Investment manager pays for your golf outing.</vt:lpstr>
      <vt:lpstr>You are a plan administrator.  You open a bank account for the plan.  The bank gives you a free TV set.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Fiduciary Duties of Union Officers</dc:title>
  <dc:creator>Robert Kurnick</dc:creator>
  <cp:lastModifiedBy>Robert Kurnick</cp:lastModifiedBy>
  <cp:revision>13</cp:revision>
  <dcterms:created xsi:type="dcterms:W3CDTF">2022-02-07T19:46:58Z</dcterms:created>
  <dcterms:modified xsi:type="dcterms:W3CDTF">2022-02-08T19:51:53Z</dcterms:modified>
</cp:coreProperties>
</file>