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23" r:id="rId2"/>
    <p:sldId id="443" r:id="rId3"/>
    <p:sldId id="503" r:id="rId4"/>
    <p:sldId id="504" r:id="rId5"/>
    <p:sldId id="507" r:id="rId6"/>
    <p:sldId id="489" r:id="rId7"/>
    <p:sldId id="490" r:id="rId8"/>
    <p:sldId id="491" r:id="rId9"/>
    <p:sldId id="492" r:id="rId10"/>
    <p:sldId id="493" r:id="rId11"/>
    <p:sldId id="506" r:id="rId12"/>
    <p:sldId id="496" r:id="rId13"/>
    <p:sldId id="497" r:id="rId14"/>
    <p:sldId id="498" r:id="rId15"/>
    <p:sldId id="548" r:id="rId16"/>
    <p:sldId id="500" r:id="rId17"/>
    <p:sldId id="501" r:id="rId18"/>
    <p:sldId id="502" r:id="rId19"/>
    <p:sldId id="486" r:id="rId20"/>
    <p:sldId id="444" r:id="rId21"/>
    <p:sldId id="445" r:id="rId22"/>
    <p:sldId id="447" r:id="rId23"/>
    <p:sldId id="448" r:id="rId24"/>
    <p:sldId id="446" r:id="rId25"/>
    <p:sldId id="374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80" r:id="rId36"/>
    <p:sldId id="481" r:id="rId37"/>
    <p:sldId id="482" r:id="rId38"/>
    <p:sldId id="483" r:id="rId39"/>
    <p:sldId id="484" r:id="rId40"/>
    <p:sldId id="547" r:id="rId41"/>
    <p:sldId id="54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3EEC4-6805-450C-819C-C2F931480100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A5B26-5371-4DD7-9782-13A35F1256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0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025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A87CEB0-DA5E-4939-9D8C-C3EBD65291B0}" type="slidenum">
              <a:rPr kumimoji="0" lang="en-US" altLang="en-US" smtClean="0"/>
              <a:pPr>
                <a:spcBef>
                  <a:spcPct val="0"/>
                </a:spcBef>
              </a:pPr>
              <a:t>3</a:t>
            </a:fld>
            <a:endParaRPr kumimoji="0"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9357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latin typeface="Times New Roman" pitchFamily="18" charset="0"/>
              </a:rPr>
              <a:pPr eaLnBrk="1" hangingPunct="1"/>
              <a:t>25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7115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latin typeface="Times New Roman" pitchFamily="18" charset="0"/>
              </a:rPr>
              <a:pPr eaLnBrk="1" hangingPunct="1"/>
              <a:t>26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959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27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3858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28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3555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30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3455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31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78032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33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5907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34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0255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38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85801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39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451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025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9F4F52-0180-4CC6-8D28-C8C5317D3974}" type="slidenum">
              <a:rPr kumimoji="0" lang="en-US" altLang="en-US" smtClean="0"/>
              <a:pPr>
                <a:spcBef>
                  <a:spcPct val="0"/>
                </a:spcBef>
              </a:pPr>
              <a:t>4</a:t>
            </a:fld>
            <a:endParaRPr kumimoji="0"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348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025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4A6979-F71F-4387-BC31-18FC0A7688C5}" type="slidenum">
              <a:rPr kumimoji="0" lang="en-US" altLang="en-US" smtClean="0"/>
              <a:pPr>
                <a:spcBef>
                  <a:spcPct val="0"/>
                </a:spcBef>
              </a:pPr>
              <a:t>5</a:t>
            </a:fld>
            <a:endParaRPr kumimoji="0"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149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6915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741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6025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025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3C2EA45-0B86-4D44-B686-2211ECF34FFF}" type="slidenum">
              <a:rPr kumimoji="0" lang="en-US" altLang="en-US" smtClean="0"/>
              <a:pPr>
                <a:spcBef>
                  <a:spcPct val="0"/>
                </a:spcBef>
              </a:pPr>
              <a:t>11</a:t>
            </a:fld>
            <a:endParaRPr kumimoji="0"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5295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8758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373D8-F029-4A17-B286-BA685ADE6DE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2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30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85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27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0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7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84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9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5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5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8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A0C695-FFCB-453F-A469-99BFC1013444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F86A763-8031-4F21-AB9E-4E5B96D0144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68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E220058-3FCE-496E-ADF2-D8A6961F3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93F809-7E50-4AAD-8E26-878207931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16A6E09-F892-A3FC-6EF8-701C0A2B3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3862" y="457686"/>
            <a:ext cx="7319175" cy="2670048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Orange is </a:t>
            </a:r>
            <a:r>
              <a:rPr lang="en-US" sz="5400" b="1" u="sng" dirty="0"/>
              <a:t>NOT</a:t>
            </a:r>
            <a:r>
              <a:rPr lang="en-US" sz="5400" b="1" dirty="0"/>
              <a:t> the new Black </a:t>
            </a:r>
            <a:br>
              <a:rPr lang="en-US" sz="5400" b="1" dirty="0"/>
            </a:br>
            <a:br>
              <a:rPr lang="en-US" sz="5400" b="1" dirty="0"/>
            </a:br>
            <a:r>
              <a:rPr lang="en-US" sz="5400" b="1" dirty="0"/>
              <a:t>Union Fiduciary Obligations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8F46C-0DA3-2666-C064-A91CBAF96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819" y="4505399"/>
            <a:ext cx="4638062" cy="18284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Insulators new officers training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March 6,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9C5090-7D25-41E3-A6D3-CCAEE505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BF8809-0DAC-41E5-A212-ACB4A01BE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A3B11DA-F428-EB7A-1FDE-2AB85026E8E8}"/>
              </a:ext>
            </a:extLst>
          </p:cNvPr>
          <p:cNvSpPr txBox="1">
            <a:spLocks/>
          </p:cNvSpPr>
          <p:nvPr/>
        </p:nvSpPr>
        <p:spPr>
          <a:xfrm>
            <a:off x="7155809" y="4494554"/>
            <a:ext cx="3999870" cy="726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Jon newman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Sherman Dunn, P.C.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B54522-C32B-6147-61E0-FE5F8CE7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63" y="1123701"/>
            <a:ext cx="2011854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0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9812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/>
            <a:endParaRPr lang="en-US" sz="2400" dirty="0">
              <a:solidFill>
                <a:srgbClr val="000000"/>
              </a:solidFill>
              <a:latin typeface="Century Schoolbook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845" y="569190"/>
            <a:ext cx="8229600" cy="941387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+mn-lt"/>
              </a:rPr>
              <a:t>Per Diem and Expenses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845" y="1758085"/>
            <a:ext cx="8229600" cy="4530725"/>
          </a:xfrm>
        </p:spPr>
        <p:txBody>
          <a:bodyPr/>
          <a:lstStyle/>
          <a:p>
            <a:r>
              <a:rPr lang="en-US" sz="2400" dirty="0"/>
              <a:t>Bylaws provide for reimbursement of expenses associated with union business, </a:t>
            </a:r>
            <a:r>
              <a:rPr lang="en-US" sz="2400" u="sng" dirty="0"/>
              <a:t>with receipts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E-Board approves a flat $50 per day per diem for meal expenses with </a:t>
            </a:r>
            <a:r>
              <a:rPr lang="en-US" sz="2400" u="sng" dirty="0"/>
              <a:t>or without</a:t>
            </a:r>
            <a:r>
              <a:rPr lang="en-US" sz="2400" dirty="0"/>
              <a:t> receipts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Inconsistent with bylaws, and therefore, violation of 501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56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1237" y="135221"/>
            <a:ext cx="8229600" cy="712787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2800" dirty="0">
                <a:solidFill>
                  <a:srgbClr val="0000FF"/>
                </a:solidFill>
                <a:latin typeface="+mn-lt"/>
              </a:rPr>
              <a:t>LMRDA – Section 501 – Criminal Provision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1237" y="848008"/>
            <a:ext cx="9654309" cy="5161983"/>
          </a:xfrm>
        </p:spPr>
        <p:txBody>
          <a:bodyPr>
            <a:noAutofit/>
          </a:bodyPr>
          <a:lstStyle/>
          <a:p>
            <a:pPr algn="just" eaLnBrk="1" hangingPunct="1"/>
            <a:r>
              <a:rPr lang="en-US" altLang="en-US" sz="2400" dirty="0"/>
              <a:t>Section 501(c) of the LMRDA:  criminal enforcement</a:t>
            </a:r>
          </a:p>
          <a:p>
            <a:pPr algn="just" eaLnBrk="1" hangingPunct="1"/>
            <a:endParaRPr lang="en-US" altLang="en-US" sz="2400" dirty="0"/>
          </a:p>
          <a:p>
            <a:pPr lvl="1" algn="just" eaLnBrk="1" hangingPunct="1"/>
            <a:r>
              <a:rPr lang="en-US" altLang="en-US" sz="2400" dirty="0"/>
              <a:t>“</a:t>
            </a:r>
            <a:r>
              <a:rPr lang="en-US" altLang="en-US" sz="2400" b="1" u="sng" dirty="0"/>
              <a:t>Any person</a:t>
            </a:r>
            <a:r>
              <a:rPr lang="en-US" altLang="en-US" sz="2400" dirty="0"/>
              <a:t> who embezzles, steals, or unlawfully and willfully abstracts or converts to his own use, or the use of another, any of the moneys, funds, securities, property, or other assets of a labor organization of which he is an </a:t>
            </a:r>
            <a:r>
              <a:rPr lang="en-US" altLang="en-US" sz="2400" b="1" u="sng" dirty="0"/>
              <a:t>officer, or by which he is employed, directly or indirectly</a:t>
            </a:r>
            <a:r>
              <a:rPr lang="en-US" altLang="en-US" sz="2400" dirty="0"/>
              <a:t>, shall be fined not more than $10,000 or imprisoned for not more than five years, or both.”</a:t>
            </a:r>
          </a:p>
          <a:p>
            <a:pPr lvl="1" algn="just" eaLnBrk="1" hangingPunct="1"/>
            <a:endParaRPr lang="en-US" altLang="en-US" sz="2400" u="sng" dirty="0"/>
          </a:p>
          <a:p>
            <a:pPr lvl="2" algn="just" eaLnBrk="1" hangingPunct="1"/>
            <a:r>
              <a:rPr lang="en-US" altLang="en-US" sz="2400" dirty="0"/>
              <a:t>Coverage is broad: “any person” who is employed “directly or indirectly”</a:t>
            </a:r>
          </a:p>
          <a:p>
            <a:pPr lvl="2" algn="just" eaLnBrk="1" hangingPunct="1"/>
            <a:endParaRPr lang="en-US" altLang="en-US" sz="2400" dirty="0"/>
          </a:p>
          <a:p>
            <a:pPr lvl="2" algn="just" eaLnBrk="1" hangingPunct="1"/>
            <a:r>
              <a:rPr lang="en-US" altLang="en-US" sz="2400" dirty="0"/>
              <a:t>Covers virtually any kind of theft</a:t>
            </a:r>
          </a:p>
          <a:p>
            <a:pPr lvl="2" algn="just" eaLnBrk="1" hangingPunct="1"/>
            <a:endParaRPr lang="en-US" altLang="en-US" sz="2400" dirty="0"/>
          </a:p>
          <a:p>
            <a:pPr lvl="2" algn="just" eaLnBrk="1" hangingPunct="1"/>
            <a:r>
              <a:rPr lang="en-US" altLang="en-US" sz="2400" dirty="0"/>
              <a:t>Authorization is not a defense if money is taken with fraudulent intent    </a:t>
            </a:r>
          </a:p>
        </p:txBody>
      </p:sp>
    </p:spTree>
    <p:extLst>
      <p:ext uri="{BB962C8B-B14F-4D97-AF65-F5344CB8AC3E}">
        <p14:creationId xmlns:p14="http://schemas.microsoft.com/office/powerpoint/2010/main" val="38235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0872" name="Rectangle 42087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164" y="929257"/>
            <a:ext cx="3597965" cy="21038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+mn-lt"/>
              </a:rPr>
              <a:t>You be the Judge</a:t>
            </a:r>
          </a:p>
        </p:txBody>
      </p:sp>
      <p:cxnSp>
        <p:nvCxnSpPr>
          <p:cNvPr id="420874" name="Straight Connector 420873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371" y="2736574"/>
            <a:ext cx="3084844" cy="3366047"/>
          </a:xfrm>
        </p:spPr>
        <p:txBody>
          <a:bodyPr>
            <a:normAutofit/>
          </a:bodyPr>
          <a:lstStyle/>
          <a:p>
            <a:pPr eaLnBrk="1" hangingPunct="1"/>
            <a:endParaRPr lang="en-US" sz="1500" dirty="0"/>
          </a:p>
          <a:p>
            <a:pPr eaLnBrk="1" hangingPunct="1"/>
            <a:endParaRPr lang="en-US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8CE425-55F4-129D-FA1B-25A9978E9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8" b="35358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8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5273" y="425596"/>
            <a:ext cx="8229600" cy="712787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FF"/>
                </a:solidFill>
                <a:latin typeface="+mn-lt"/>
              </a:rPr>
              <a:t>LMRDA Section 501(c)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273" y="1784928"/>
            <a:ext cx="8229600" cy="498792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Delegate to convention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International union pays for travel and hotel, plus $125 per day for expenses for delegates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The $125 in fact covers all expenses, including meals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Delegate returns and claims, and accepts, reimbursement of meal expenses from their local union 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u="sng" dirty="0"/>
              <a:t>E-Board and membership approve</a:t>
            </a:r>
          </a:p>
        </p:txBody>
      </p:sp>
    </p:spTree>
    <p:extLst>
      <p:ext uri="{BB962C8B-B14F-4D97-AF65-F5344CB8AC3E}">
        <p14:creationId xmlns:p14="http://schemas.microsoft.com/office/powerpoint/2010/main" val="12573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622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Century Schoolbook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2794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59344" y="2606039"/>
            <a:ext cx="10058400" cy="402336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Double dipping has been found to violate 501(c)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F297A-EE66-638C-9BF7-7F2A7C02C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44" y="127703"/>
            <a:ext cx="7943273" cy="453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036BDB-83ED-5C97-86F6-9C66239CF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0872" name="Rectangle 420871">
            <a:extLst>
              <a:ext uri="{FF2B5EF4-FFF2-40B4-BE49-F238E27FC236}">
                <a16:creationId xmlns:a16="http://schemas.microsoft.com/office/drawing/2014/main" id="{09CF6915-2D6D-031E-2864-7B51436BE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2FD232D6-9EDD-FF00-248E-3D5B684011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077" y="516835"/>
            <a:ext cx="4224231" cy="21038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+mn-lt"/>
              </a:rPr>
              <a:t>You be the Judge</a:t>
            </a:r>
          </a:p>
        </p:txBody>
      </p:sp>
      <p:cxnSp>
        <p:nvCxnSpPr>
          <p:cNvPr id="420874" name="Straight Connector 420873">
            <a:extLst>
              <a:ext uri="{FF2B5EF4-FFF2-40B4-BE49-F238E27FC236}">
                <a16:creationId xmlns:a16="http://schemas.microsoft.com/office/drawing/2014/main" id="{33DCC82F-F6FC-5445-24AC-DF548A196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867" name="Rectangle 3">
            <a:extLst>
              <a:ext uri="{FF2B5EF4-FFF2-40B4-BE49-F238E27FC236}">
                <a16:creationId xmlns:a16="http://schemas.microsoft.com/office/drawing/2014/main" id="{1BE563BE-CF7A-026D-4312-1597AC773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2371" y="2736574"/>
            <a:ext cx="4208938" cy="3366047"/>
          </a:xfrm>
        </p:spPr>
        <p:txBody>
          <a:bodyPr>
            <a:normAutofit/>
          </a:bodyPr>
          <a:lstStyle/>
          <a:p>
            <a:pPr eaLnBrk="1" hangingPunct="1"/>
            <a:endParaRPr lang="en-US" sz="3200" dirty="0"/>
          </a:p>
          <a:p>
            <a:pPr eaLnBrk="1" hangingPunct="1"/>
            <a:endParaRPr lang="en-US" sz="3200" dirty="0"/>
          </a:p>
          <a:p>
            <a:pPr eaLnBrk="1" hangingPunct="1"/>
            <a:endParaRPr lang="en-US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12F0C9-67C8-8F54-22EA-2315A1E97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3" r="-1" b="-1"/>
          <a:stretch/>
        </p:blipFill>
        <p:spPr>
          <a:xfrm>
            <a:off x="4701309" y="10"/>
            <a:ext cx="7485006" cy="65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77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22218" y="370177"/>
            <a:ext cx="8229600" cy="712787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FF"/>
                </a:solidFill>
                <a:latin typeface="+mn-lt"/>
              </a:rPr>
              <a:t>LMRDA Section 501(c)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2218" y="1761837"/>
            <a:ext cx="8926946" cy="4987925"/>
          </a:xfrm>
        </p:spPr>
        <p:txBody>
          <a:bodyPr/>
          <a:lstStyle/>
          <a:p>
            <a:pPr eaLnBrk="1" hangingPunct="1"/>
            <a:r>
              <a:rPr lang="en-US" sz="2800" dirty="0"/>
              <a:t>Union officer sells union-owned vehicle to used car dealership below market value, with understanding that dealership will sell it back to the officer at a certain price.  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622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Century Schoolbook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85D8E-FBDB-F2CD-3C2A-9A28808E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747712"/>
            <a:ext cx="95250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52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68448" y="286868"/>
            <a:ext cx="8229600" cy="712787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00FF"/>
                </a:solidFill>
                <a:latin typeface="+mn-lt"/>
              </a:rPr>
              <a:t>Section 501 – Analysis 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1656" y="1767690"/>
            <a:ext cx="8229600" cy="4987925"/>
          </a:xfrm>
        </p:spPr>
        <p:txBody>
          <a:bodyPr/>
          <a:lstStyle/>
          <a:p>
            <a:pPr eaLnBrk="1" hangingPunct="1"/>
            <a:r>
              <a:rPr lang="en-US" sz="1800" dirty="0"/>
              <a:t>Review International Constitution, Local Union Bylaws, Policy Documents</a:t>
            </a:r>
          </a:p>
          <a:p>
            <a:pPr eaLnBrk="1" hangingPunct="1"/>
            <a:endParaRPr lang="en-US" sz="1800" dirty="0"/>
          </a:p>
          <a:p>
            <a:pPr lvl="1" eaLnBrk="1" hangingPunct="1"/>
            <a:r>
              <a:rPr lang="en-US" dirty="0"/>
              <a:t>How are expenses to be authorized? </a:t>
            </a:r>
          </a:p>
          <a:p>
            <a:pPr lvl="1" eaLnBrk="1" hangingPunct="1"/>
            <a:endParaRPr lang="en-US" dirty="0"/>
          </a:p>
          <a:p>
            <a:pPr lvl="1" eaLnBrk="1" hangingPunct="1"/>
            <a:r>
              <a:rPr lang="en-US" dirty="0"/>
              <a:t>Ensure expenditures are authorized – spot audit and interview staff</a:t>
            </a:r>
          </a:p>
          <a:p>
            <a:pPr lvl="1" eaLnBrk="1" hangingPunct="1"/>
            <a:endParaRPr lang="en-US" dirty="0"/>
          </a:p>
          <a:p>
            <a:pPr lvl="1" eaLnBrk="1" hangingPunct="1"/>
            <a:r>
              <a:rPr lang="en-US" dirty="0"/>
              <a:t>How are salaries authorized?</a:t>
            </a:r>
          </a:p>
          <a:p>
            <a:pPr lvl="1" eaLnBrk="1" hangingPunct="1"/>
            <a:endParaRPr lang="en-US" dirty="0"/>
          </a:p>
          <a:p>
            <a:pPr lvl="1" eaLnBrk="1" hangingPunct="1"/>
            <a:r>
              <a:rPr lang="en-US" dirty="0"/>
              <a:t>Benefits?</a:t>
            </a:r>
          </a:p>
          <a:p>
            <a:pPr lvl="1" eaLnBrk="1" hangingPunct="1"/>
            <a:endParaRPr lang="en-US" dirty="0"/>
          </a:p>
          <a:p>
            <a:pPr lvl="1" eaLnBrk="1" hangingPunct="1"/>
            <a:r>
              <a:rPr lang="en-US" dirty="0"/>
              <a:t>Auto policy?</a:t>
            </a:r>
          </a:p>
          <a:p>
            <a:pPr lvl="1" eaLnBrk="1" hangingPunct="1"/>
            <a:endParaRPr lang="en-US" dirty="0"/>
          </a:p>
          <a:p>
            <a:pPr lvl="2" eaLnBrk="1" hangingPunct="1"/>
            <a:r>
              <a:rPr lang="en-US" sz="1800" b="1" dirty="0"/>
              <a:t>Bylaws, and/or minutes should reflect authorization if necessary</a:t>
            </a:r>
          </a:p>
          <a:p>
            <a:pPr lvl="1"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89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2067" y="286868"/>
            <a:ext cx="8229600" cy="636587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+mn-lt"/>
              </a:rPr>
              <a:t>Section 302 of the LMRA:  Employer $ to Union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2067" y="1717675"/>
            <a:ext cx="8229600" cy="5140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Payment prohibition: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Section 302 prohibits the payment of any “</a:t>
            </a:r>
            <a:r>
              <a:rPr lang="en-US" sz="2000" u="sng" dirty="0"/>
              <a:t>money or other thing of value</a:t>
            </a:r>
            <a:r>
              <a:rPr lang="en-US" sz="2000" dirty="0"/>
              <a:t>” by an employer or anyone acting in the employer’s interests to: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lvl="2" eaLnBrk="1" hangingPunct="1">
              <a:lnSpc>
                <a:spcPct val="90000"/>
              </a:lnSpc>
            </a:pPr>
            <a:r>
              <a:rPr lang="en-US" sz="2000" dirty="0"/>
              <a:t>Any representative of any of its employees </a:t>
            </a:r>
          </a:p>
          <a:p>
            <a:pPr lvl="2" eaLnBrk="1" hangingPunct="1">
              <a:lnSpc>
                <a:spcPct val="90000"/>
              </a:lnSpc>
            </a:pPr>
            <a:endParaRPr lang="en-US" sz="2000" dirty="0"/>
          </a:p>
          <a:p>
            <a:pPr lvl="2" eaLnBrk="1" hangingPunct="1">
              <a:lnSpc>
                <a:spcPct val="90000"/>
              </a:lnSpc>
            </a:pPr>
            <a:r>
              <a:rPr lang="en-US" sz="2000" dirty="0"/>
              <a:t>A union that represents or seeks to represent, or would admit to membership, the employer’s employees</a:t>
            </a:r>
          </a:p>
          <a:p>
            <a:pPr lvl="2" eaLnBrk="1" hangingPunct="1">
              <a:lnSpc>
                <a:spcPct val="90000"/>
              </a:lnSpc>
            </a:pPr>
            <a:endParaRPr lang="en-US" sz="2000" dirty="0"/>
          </a:p>
          <a:p>
            <a:pPr lvl="2" eaLnBrk="1" hangingPunct="1">
              <a:lnSpc>
                <a:spcPct val="90000"/>
              </a:lnSpc>
            </a:pPr>
            <a:r>
              <a:rPr lang="en-US" sz="2000" dirty="0"/>
              <a:t> An officer, representative, or employee of such a union</a:t>
            </a:r>
          </a:p>
          <a:p>
            <a:pPr lvl="2" eaLnBrk="1" hangingPunct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109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5272" y="250105"/>
            <a:ext cx="8229600" cy="636587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00FF"/>
                </a:solidFill>
                <a:latin typeface="+mn-lt"/>
              </a:rPr>
              <a:t>Overview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272" y="1717675"/>
            <a:ext cx="8229600" cy="51403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dirty="0"/>
              <a:t>Using Union money or property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Section 501 of the LMRDA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b="1" dirty="0"/>
              <a:t>Taking Employer money or other things of value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Section 302 of the Taft-Hartley Act 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b="1" dirty="0"/>
              <a:t>Taking benefit fund service providers’ money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18 USC § 1954</a:t>
            </a:r>
          </a:p>
        </p:txBody>
      </p:sp>
    </p:spTree>
    <p:extLst>
      <p:ext uri="{BB962C8B-B14F-4D97-AF65-F5344CB8AC3E}">
        <p14:creationId xmlns:p14="http://schemas.microsoft.com/office/powerpoint/2010/main" val="25659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960" y="567525"/>
            <a:ext cx="8229600" cy="636587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+mn-lt"/>
              </a:rPr>
              <a:t>Section 302 of the LMRA:  Employer $ to Union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3960" y="1841627"/>
            <a:ext cx="8229600" cy="5140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Payment prohibition: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Section 302 prohibits the payment of any “</a:t>
            </a:r>
            <a:r>
              <a:rPr lang="en-US" sz="2400" u="sng" dirty="0"/>
              <a:t>money or other thing of value</a:t>
            </a:r>
            <a:r>
              <a:rPr lang="en-US" sz="2400" dirty="0"/>
              <a:t>” by an employer to the union or union officials, and also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Prohibits the receipt of such money by the union or union officials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It’s a </a:t>
            </a:r>
            <a:r>
              <a:rPr lang="en-US" sz="2400" u="sng" dirty="0"/>
              <a:t>crime</a:t>
            </a:r>
            <a:r>
              <a:rPr lang="en-US" sz="2400" dirty="0"/>
              <a:t> both for the employer to pay it and the union, union official, representative, or union employee to receive it</a:t>
            </a:r>
          </a:p>
        </p:txBody>
      </p:sp>
    </p:spTree>
    <p:extLst>
      <p:ext uri="{BB962C8B-B14F-4D97-AF65-F5344CB8AC3E}">
        <p14:creationId xmlns:p14="http://schemas.microsoft.com/office/powerpoint/2010/main" val="293889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5441" y="277814"/>
            <a:ext cx="8229600" cy="636587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+mn-lt"/>
              </a:rPr>
              <a:t>Section 302 of the LMRA:  Employer $ to Union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729212"/>
            <a:ext cx="8229600" cy="5216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Bribery prohibition: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Section 302 prohibits the payment of any “</a:t>
            </a:r>
            <a:r>
              <a:rPr lang="en-US" sz="2400" u="sng" dirty="0"/>
              <a:t>money or other thing of value</a:t>
            </a:r>
            <a:r>
              <a:rPr lang="en-US" sz="2400" dirty="0"/>
              <a:t>” by an employer to a union officer or employee: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lvl="2" eaLnBrk="1" hangingPunct="1">
              <a:lnSpc>
                <a:spcPct val="90000"/>
              </a:lnSpc>
            </a:pPr>
            <a:r>
              <a:rPr lang="en-US" sz="2400" dirty="0"/>
              <a:t>With “the intent to influence” that individual’s actions</a:t>
            </a:r>
          </a:p>
          <a:p>
            <a:pPr lvl="2"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Crime for the employer to pay it and union officer or employee to receive it</a:t>
            </a:r>
          </a:p>
          <a:p>
            <a:pPr lvl="2"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Doesn’t require that union represent, seek to represent, or admit to membership, the employer’s workforce </a:t>
            </a:r>
          </a:p>
        </p:txBody>
      </p:sp>
    </p:spTree>
    <p:extLst>
      <p:ext uri="{BB962C8B-B14F-4D97-AF65-F5344CB8AC3E}">
        <p14:creationId xmlns:p14="http://schemas.microsoft.com/office/powerpoint/2010/main" val="13777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76265" y="341188"/>
            <a:ext cx="8229600" cy="636587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+mn-lt"/>
              </a:rPr>
              <a:t>Section 302 of the LMRA:  Employer $ to Union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1120" y="1641475"/>
            <a:ext cx="8229600" cy="5216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Exceptions: 302(c)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Payments to employees as compensation for their service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Payments to settle legal claims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Payments for sale or purchase of article or commodity at prevailing market price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Payment of dues </a:t>
            </a:r>
            <a:r>
              <a:rPr lang="en-US" sz="2000" u="sng" dirty="0"/>
              <a:t>if checkoff is signed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Payments to various benefit funds if set up correctly (jointly trusteed)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Payments to LMCCs  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597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746" y="277814"/>
            <a:ext cx="8229600" cy="636587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+mn-lt"/>
              </a:rPr>
              <a:t>Section 302 of the LMRA:  Employer $ to Union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6388" y="1765426"/>
            <a:ext cx="8229600" cy="52165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Criminal Statute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If money or thing of value is $1000 or less: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Misdemeanor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Prison of not more than a year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Fine of not more than $10,000</a:t>
            </a:r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If more than $1,000: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Felony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Prison of not more than 5 years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Fine of not more than $15,000</a:t>
            </a:r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Conviction triggers bar from holding union office or serving as representative or employee of union</a:t>
            </a:r>
          </a:p>
        </p:txBody>
      </p:sp>
    </p:spTree>
    <p:extLst>
      <p:ext uri="{BB962C8B-B14F-4D97-AF65-F5344CB8AC3E}">
        <p14:creationId xmlns:p14="http://schemas.microsoft.com/office/powerpoint/2010/main" val="111815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6587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+mn-lt"/>
              </a:rPr>
              <a:t>Section 302 of the LMRA:  Employer $ to Union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1"/>
            <a:ext cx="8229600" cy="5140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000" dirty="0"/>
              <a:t>You be the judge: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DFE5C-43C8-6719-B323-8D87E93DA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582" y="2045134"/>
            <a:ext cx="5988627" cy="408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33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9050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Employer and union representative meet over lunch to discuss various labor-relations issues, and employer pays</a:t>
            </a:r>
            <a:r>
              <a:rPr lang="en-US" sz="2400" dirty="0">
                <a:latin typeface="Times New Roman" pitchFamily="18" charset="0"/>
              </a:rPr>
              <a:t>:</a:t>
            </a:r>
          </a:p>
          <a:p>
            <a:pPr algn="just" eaLnBrk="1" hangingPunct="1"/>
            <a:r>
              <a:rPr lang="en-US" sz="2400" dirty="0">
                <a:latin typeface="Times New Roman" pitchFamily="18" charset="0"/>
              </a:rPr>
              <a:t> </a:t>
            </a:r>
            <a:endParaRPr lang="en-US" sz="2400" dirty="0">
              <a:latin typeface="Century Schoolbook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2338A-2076-3B8A-033C-F250C63BC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775" y="1571192"/>
            <a:ext cx="3333750" cy="2219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33E97-E42E-A7E7-B157-C92DD9EC4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27" y="2466109"/>
            <a:ext cx="4165601" cy="3325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622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2400" dirty="0">
              <a:latin typeface="Times New Roman" pitchFamily="18" charset="0"/>
            </a:endParaRPr>
          </a:p>
          <a:p>
            <a:pPr algn="just" eaLnBrk="1" hangingPunct="1"/>
            <a:r>
              <a:rPr lang="en-US" sz="2400" dirty="0">
                <a:latin typeface="Times New Roman" pitchFamily="18" charset="0"/>
              </a:rPr>
              <a:t> </a:t>
            </a:r>
            <a:endParaRPr lang="en-US" sz="2400" dirty="0">
              <a:latin typeface="Century Schoolbook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2794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78000" y="3947319"/>
            <a:ext cx="8229600" cy="31210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“Unlawful for any person to request, demand, receive, or accept . . . any money or other thing of value prohibited by” Section 302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EE21B-2507-C28A-EB08-97AD64B1B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38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9050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dirty="0">
                <a:solidFill>
                  <a:srgbClr val="000000"/>
                </a:solidFill>
                <a:latin typeface="Arial"/>
              </a:rPr>
              <a:t>Union pays for the meal of the employer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algn="just" eaLnBrk="1" hangingPunct="1"/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Century Schoolbook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0FB7B-BBC2-2462-5057-1DA128103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237" y="1138382"/>
            <a:ext cx="6312465" cy="45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70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622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Century Schoolbook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108567-DCA5-70BE-1F2F-E50350E24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132" y="0"/>
            <a:ext cx="7495082" cy="64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23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6587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+mn-lt"/>
              </a:rPr>
              <a:t>Section 302 of the LMRA:  Employer $ to Union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1"/>
            <a:ext cx="8229600" cy="5140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000" dirty="0"/>
              <a:t>You be the judge: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978A2D-4A86-4282-F3EE-4A9B74E78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913" y="2151062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11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4909" y="201614"/>
            <a:ext cx="8229600" cy="865187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2800" dirty="0">
                <a:solidFill>
                  <a:srgbClr val="0000FF"/>
                </a:solidFill>
                <a:latin typeface="+mn-lt"/>
              </a:rPr>
              <a:t>LMRDA – Section 501 Fiduciary Responsibilities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8836" y="1066801"/>
            <a:ext cx="9515764" cy="4759325"/>
          </a:xfrm>
        </p:spPr>
        <p:txBody>
          <a:bodyPr/>
          <a:lstStyle/>
          <a:p>
            <a:pPr algn="just" eaLnBrk="1" hangingPunct="1"/>
            <a:r>
              <a:rPr lang="en-US" altLang="en-US" sz="2400" b="1" dirty="0"/>
              <a:t>Section 501(a) and (b) of the LMRDA:  civil enforcement</a:t>
            </a:r>
          </a:p>
          <a:p>
            <a:pPr algn="just" eaLnBrk="1" hangingPunct="1"/>
            <a:endParaRPr lang="en-US" altLang="en-US" sz="2400" b="1" dirty="0"/>
          </a:p>
          <a:p>
            <a:pPr lvl="1" algn="just" eaLnBrk="1" hangingPunct="1"/>
            <a:r>
              <a:rPr lang="en-US" altLang="en-US" sz="2400" dirty="0"/>
              <a:t>Sets out </a:t>
            </a:r>
            <a:r>
              <a:rPr lang="en-US" altLang="en-US" sz="2400" u="sng" dirty="0"/>
              <a:t>fiduciary responsibilities</a:t>
            </a:r>
            <a:r>
              <a:rPr lang="en-US" altLang="en-US" sz="2400" dirty="0"/>
              <a:t> and </a:t>
            </a:r>
            <a:r>
              <a:rPr lang="en-US" altLang="en-US" sz="2400" u="sng" dirty="0"/>
              <a:t>covers officers, agents, shop stewards and other representatives</a:t>
            </a:r>
          </a:p>
          <a:p>
            <a:pPr lvl="1" algn="just" eaLnBrk="1" hangingPunct="1"/>
            <a:endParaRPr lang="en-US" altLang="en-US" sz="2400" dirty="0"/>
          </a:p>
          <a:p>
            <a:pPr lvl="2" algn="just" eaLnBrk="1" hangingPunct="1"/>
            <a:r>
              <a:rPr lang="en-US" altLang="en-US" sz="2400" dirty="0"/>
              <a:t>What other representatives are covered?</a:t>
            </a:r>
          </a:p>
          <a:p>
            <a:pPr lvl="2" algn="just" eaLnBrk="1" hangingPunct="1"/>
            <a:endParaRPr lang="en-US" altLang="en-US" sz="2400" dirty="0"/>
          </a:p>
          <a:p>
            <a:pPr lvl="3" algn="just" eaLnBrk="1" hangingPunct="1"/>
            <a:r>
              <a:rPr lang="en-US" altLang="en-US" sz="2400" dirty="0"/>
              <a:t>Courts look to the role of individual – do they handle union funds?  Are they responsible for approving expenditures?</a:t>
            </a:r>
          </a:p>
          <a:p>
            <a:pPr lvl="3" algn="just" eaLnBrk="1" hangingPunct="1"/>
            <a:endParaRPr lang="en-US" altLang="en-US" sz="2400" dirty="0"/>
          </a:p>
          <a:p>
            <a:pPr lvl="4" algn="just" eaLnBrk="1" hangingPunct="1"/>
            <a:r>
              <a:rPr lang="en-US" altLang="en-US" sz="2400" dirty="0"/>
              <a:t>Can cover clerical employee if they handle union funds</a:t>
            </a:r>
          </a:p>
          <a:p>
            <a:pPr lvl="2" algn="just" eaLnBrk="1" hangingPunct="1"/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7554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9812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Employer sends holiday basket to the office</a:t>
            </a:r>
          </a:p>
          <a:p>
            <a:pPr algn="just" eaLnBrk="1" hangingPunct="1"/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Business Manager places it in the office for the clerical staff and all employees to share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marL="0" indent="0" algn="just" eaLnBrk="1" hangingPunct="1"/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Century Schoolbook" pitchFamily="18" charset="0"/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664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622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Century Schoolbook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10318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3159440"/>
            <a:ext cx="8229600" cy="36925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302 applies to “any labor organizer, or any officer </a:t>
            </a:r>
            <a:r>
              <a:rPr lang="en-US" u="sng" dirty="0"/>
              <a:t>or employee</a:t>
            </a:r>
            <a:r>
              <a:rPr lang="en-US" i="1" u="sng" dirty="0"/>
              <a:t> </a:t>
            </a:r>
            <a:r>
              <a:rPr lang="en-US" dirty="0"/>
              <a:t>thereof” which represents the employer’s workforce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07357"/>
            <a:ext cx="525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748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6587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+mn-lt"/>
              </a:rPr>
              <a:t>Section 302 of the LMRA:  Employer $ to Union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1"/>
            <a:ext cx="8229600" cy="5140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000" dirty="0"/>
              <a:t>You be the judge: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24BD99-416B-10FF-0E62-86228107A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64" y="1890281"/>
            <a:ext cx="6941128" cy="42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15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88720" y="1737360"/>
            <a:ext cx="4038600" cy="4530725"/>
          </a:xfrm>
        </p:spPr>
        <p:txBody>
          <a:bodyPr>
            <a:normAutofit/>
          </a:bodyPr>
          <a:lstStyle/>
          <a:p>
            <a:r>
              <a:rPr lang="en-US" sz="2400" dirty="0"/>
              <a:t>Signatory contractor hired to insulate officer’s house</a:t>
            </a:r>
          </a:p>
          <a:p>
            <a:endParaRPr lang="en-US" sz="2400" dirty="0"/>
          </a:p>
          <a:p>
            <a:r>
              <a:rPr lang="en-US" sz="2400" dirty="0"/>
              <a:t>Contractor performs work at less than market rate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6110"/>
            <a:ext cx="4038600" cy="27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7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622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Century Schoolbook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B8E37E-4FA3-B164-ED43-2E3875DCC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989" y="293582"/>
            <a:ext cx="7974981" cy="58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96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510" y="430214"/>
            <a:ext cx="8229600" cy="712787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FF"/>
                </a:solidFill>
                <a:latin typeface="+mn-lt"/>
              </a:rPr>
              <a:t>18 USC 1954:  Benefit Funds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6872" y="1780310"/>
            <a:ext cx="8229600" cy="4987925"/>
          </a:xfrm>
        </p:spPr>
        <p:txBody>
          <a:bodyPr/>
          <a:lstStyle/>
          <a:p>
            <a:pPr eaLnBrk="1" hangingPunct="1"/>
            <a:r>
              <a:rPr lang="en-US" sz="2400" dirty="0"/>
              <a:t>Whoever being— </a:t>
            </a:r>
          </a:p>
          <a:p>
            <a:pPr eaLnBrk="1" hangingPunct="1"/>
            <a:endParaRPr lang="en-US" sz="2400" dirty="0"/>
          </a:p>
          <a:p>
            <a:pPr lvl="1" eaLnBrk="1" hangingPunct="1"/>
            <a:r>
              <a:rPr lang="en-US" sz="2000" dirty="0"/>
              <a:t>an administrator, officer, </a:t>
            </a:r>
            <a:r>
              <a:rPr lang="en-US" sz="2000" u="sng" dirty="0"/>
              <a:t>trustee</a:t>
            </a:r>
            <a:r>
              <a:rPr lang="en-US" sz="2000" dirty="0"/>
              <a:t>, custodian, counsel, agent, or employee of any </a:t>
            </a:r>
            <a:r>
              <a:rPr lang="en-US" sz="2000" u="sng" dirty="0"/>
              <a:t>employee welfare benefit or pension plan</a:t>
            </a:r>
            <a:r>
              <a:rPr lang="en-US" sz="2000" dirty="0"/>
              <a:t>; or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lvl="1" eaLnBrk="1" hangingPunct="1"/>
            <a:r>
              <a:rPr lang="en-US" sz="2000" dirty="0"/>
              <a:t>. . . an </a:t>
            </a:r>
            <a:r>
              <a:rPr lang="en-US" sz="2000" u="sng" dirty="0"/>
              <a:t>officer</a:t>
            </a:r>
            <a:r>
              <a:rPr lang="en-US" sz="2000" dirty="0"/>
              <a:t>, counsel, agent, or employee of </a:t>
            </a:r>
            <a:r>
              <a:rPr lang="en-US" sz="2000" u="sng" dirty="0"/>
              <a:t>an employee organization</a:t>
            </a:r>
            <a:r>
              <a:rPr lang="en-US" sz="2000" dirty="0"/>
              <a:t> any of whose members are covered by such plan; . . . 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u="sng" dirty="0"/>
              <a:t>and who </a:t>
            </a:r>
            <a:r>
              <a:rPr lang="en-US" sz="2000" dirty="0"/>
              <a:t>. 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3055" y="758104"/>
            <a:ext cx="8229600" cy="4841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solidFill>
                  <a:srgbClr val="0000FF"/>
                </a:solidFill>
                <a:latin typeface="+mn-lt"/>
              </a:rPr>
              <a:t>18 USC 1954:  Benefit Funds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3055" y="1778001"/>
            <a:ext cx="8229600" cy="4876799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receives or agrees to receive or solicits any fee, kickback, commission, gift, loan, money, </a:t>
            </a:r>
            <a:r>
              <a:rPr lang="en-US" u="sng" dirty="0"/>
              <a:t>or thing of value</a:t>
            </a:r>
            <a:r>
              <a:rPr lang="en-US" dirty="0"/>
              <a:t>,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u="sng" dirty="0"/>
              <a:t>because of or with intent to be influenced with respect to, any of the actions, decisions, or other duties relating to any question or matter concerning such plan . . 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 eaLnBrk="1" hangingPunct="1"/>
            <a:r>
              <a:rPr lang="en-US" sz="2000" b="1" dirty="0"/>
              <a:t>shall be fined under this title or imprisoned not more than three years, or both</a:t>
            </a:r>
          </a:p>
          <a:p>
            <a:pPr eaLnBrk="1" hangingPunct="1"/>
            <a:endParaRPr lang="en-US" dirty="0"/>
          </a:p>
          <a:p>
            <a:pPr lvl="1" eaLnBrk="1" hangingPunct="1"/>
            <a:r>
              <a:rPr lang="en-US" sz="2000" dirty="0"/>
              <a:t>this section shall not prohibit the payment to or acceptance by any person of bona fide salary or compensation</a:t>
            </a:r>
          </a:p>
        </p:txBody>
      </p:sp>
    </p:spTree>
    <p:extLst>
      <p:ext uri="{BB962C8B-B14F-4D97-AF65-F5344CB8AC3E}">
        <p14:creationId xmlns:p14="http://schemas.microsoft.com/office/powerpoint/2010/main" val="193768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37491" y="180181"/>
            <a:ext cx="8229600" cy="636587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00FF"/>
                </a:solidFill>
                <a:latin typeface="+mn-lt"/>
              </a:rPr>
              <a:t>18 USC 1954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491" y="1858819"/>
            <a:ext cx="8229600" cy="5140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You be the judge: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F8EC5-DEAA-6D24-642E-1BF25C94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313" y="2085578"/>
            <a:ext cx="5986791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99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1325418" y="1845734"/>
            <a:ext cx="4038600" cy="4530725"/>
          </a:xfrm>
        </p:spPr>
        <p:txBody>
          <a:bodyPr/>
          <a:lstStyle/>
          <a:p>
            <a:r>
              <a:rPr lang="en-US" sz="2400" dirty="0"/>
              <a:t>You’re a trustee to your health fund</a:t>
            </a:r>
          </a:p>
          <a:p>
            <a:endParaRPr lang="en-US" sz="2400" dirty="0"/>
          </a:p>
          <a:p>
            <a:r>
              <a:rPr lang="en-US" sz="2400" dirty="0"/>
              <a:t>Service provider seeking to do business with the fund takes you golfing and pays for the round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2426493"/>
            <a:ext cx="32004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7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62200" y="228601"/>
            <a:ext cx="77724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Century Schoolbook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CE868-D098-C7F7-1818-11DDAD58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398" y="988906"/>
            <a:ext cx="9341203" cy="47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8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8800" y="49214"/>
            <a:ext cx="8229600" cy="865187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2800" dirty="0">
                <a:solidFill>
                  <a:srgbClr val="0000FF"/>
                </a:solidFill>
                <a:latin typeface="+mn-lt"/>
              </a:rPr>
              <a:t>LMRDA – Section 501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0746" y="768679"/>
            <a:ext cx="10296238" cy="5233769"/>
          </a:xfrm>
        </p:spPr>
        <p:txBody>
          <a:bodyPr>
            <a:normAutofit lnSpcReduction="10000"/>
          </a:bodyPr>
          <a:lstStyle/>
          <a:p>
            <a:pPr algn="just" eaLnBrk="1" hangingPunct="1">
              <a:defRPr/>
            </a:pPr>
            <a:r>
              <a:rPr lang="en-US" dirty="0"/>
              <a:t>Section 501(a) of the LMRDA</a:t>
            </a:r>
          </a:p>
          <a:p>
            <a:pPr algn="just" eaLnBrk="1" hangingPunct="1">
              <a:defRPr/>
            </a:pPr>
            <a:endParaRPr lang="en-US" dirty="0"/>
          </a:p>
          <a:p>
            <a:pPr lvl="1" algn="just" eaLnBrk="1" hangingPunct="1">
              <a:defRPr/>
            </a:pPr>
            <a:r>
              <a:rPr lang="en-US" sz="2400" dirty="0"/>
              <a:t>Defines fiduciary duties:</a:t>
            </a:r>
          </a:p>
          <a:p>
            <a:pPr lvl="1" algn="just" eaLnBrk="1" hangingPunct="1">
              <a:defRPr/>
            </a:pPr>
            <a:endParaRPr lang="en-US" sz="2400" dirty="0"/>
          </a:p>
          <a:p>
            <a:pPr lvl="2" algn="just" eaLnBrk="1" hangingPunct="1">
              <a:defRPr/>
            </a:pPr>
            <a:r>
              <a:rPr lang="en-US" sz="2400" dirty="0"/>
              <a:t>To hold union’s money and property for </a:t>
            </a:r>
            <a:r>
              <a:rPr lang="en-US" sz="2400" b="1" u="sng" dirty="0"/>
              <a:t>sole benefit of the union</a:t>
            </a:r>
            <a:r>
              <a:rPr lang="en-US" sz="2400" dirty="0"/>
              <a:t> and its members</a:t>
            </a:r>
          </a:p>
          <a:p>
            <a:pPr lvl="2" algn="just" eaLnBrk="1" hangingPunct="1">
              <a:defRPr/>
            </a:pPr>
            <a:endParaRPr lang="en-US" sz="2400" dirty="0"/>
          </a:p>
          <a:p>
            <a:pPr lvl="2" algn="just" eaLnBrk="1" hangingPunct="1">
              <a:defRPr/>
            </a:pPr>
            <a:r>
              <a:rPr lang="en-US" sz="2400" dirty="0"/>
              <a:t>To manage, invest, and </a:t>
            </a:r>
            <a:r>
              <a:rPr lang="en-US" sz="2400" b="1" u="sng" dirty="0"/>
              <a:t>spend</a:t>
            </a:r>
            <a:r>
              <a:rPr lang="en-US" sz="2400" dirty="0"/>
              <a:t> union money </a:t>
            </a:r>
            <a:r>
              <a:rPr lang="en-US" sz="2400" b="1" u="sng" dirty="0"/>
              <a:t>in accordance with its constitution and bylaws and any resolutions of the governing body adopted thereunder</a:t>
            </a:r>
          </a:p>
          <a:p>
            <a:pPr marL="671512" lvl="2" indent="0" algn="just">
              <a:buNone/>
              <a:defRPr/>
            </a:pPr>
            <a:r>
              <a:rPr lang="en-US" sz="2400" dirty="0"/>
              <a:t> </a:t>
            </a:r>
          </a:p>
          <a:p>
            <a:pPr lvl="2" algn="just" eaLnBrk="1" hangingPunct="1">
              <a:defRPr/>
            </a:pPr>
            <a:r>
              <a:rPr lang="en-US" sz="2400" dirty="0"/>
              <a:t>Refrain from dealing with the union as an adverse party  </a:t>
            </a:r>
          </a:p>
          <a:p>
            <a:pPr lvl="2" algn="just" eaLnBrk="1" hangingPunct="1">
              <a:defRPr/>
            </a:pPr>
            <a:endParaRPr lang="en-US" sz="2400" dirty="0"/>
          </a:p>
          <a:p>
            <a:pPr lvl="2" algn="just" eaLnBrk="1" hangingPunct="1">
              <a:defRPr/>
            </a:pPr>
            <a:r>
              <a:rPr lang="en-US" sz="2400" dirty="0"/>
              <a:t>Account to union for any profit received in connection with union transactions  </a:t>
            </a:r>
          </a:p>
        </p:txBody>
      </p:sp>
    </p:spTree>
    <p:extLst>
      <p:ext uri="{BB962C8B-B14F-4D97-AF65-F5344CB8AC3E}">
        <p14:creationId xmlns:p14="http://schemas.microsoft.com/office/powerpoint/2010/main" val="322001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3F6A9-CB85-6A61-77F7-95EFC588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912046A-0B1C-383F-A6A7-3C0DB34D3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3055" y="758104"/>
            <a:ext cx="8229600" cy="4841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solidFill>
                  <a:srgbClr val="0000FF"/>
                </a:solidFill>
                <a:latin typeface="+mn-lt"/>
              </a:rPr>
              <a:t>Takeaways</a:t>
            </a:r>
          </a:p>
        </p:txBody>
      </p:sp>
      <p:sp>
        <p:nvSpPr>
          <p:cNvPr id="328707" name="Rectangle 3">
            <a:extLst>
              <a:ext uri="{FF2B5EF4-FFF2-40B4-BE49-F238E27FC236}">
                <a16:creationId xmlns:a16="http://schemas.microsoft.com/office/drawing/2014/main" id="{3E821A87-4F41-8B8C-5E61-874487040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3055" y="1778001"/>
            <a:ext cx="8229600" cy="4876799"/>
          </a:xfrm>
        </p:spPr>
        <p:txBody>
          <a:bodyPr>
            <a:normAutofit/>
          </a:bodyPr>
          <a:lstStyle/>
          <a:p>
            <a:r>
              <a:rPr lang="en-US" sz="2800" dirty="0"/>
              <a:t>Don’t take their money, gift, meals or drinks</a:t>
            </a:r>
          </a:p>
          <a:p>
            <a:endParaRPr lang="en-US" sz="2800" dirty="0"/>
          </a:p>
          <a:p>
            <a:r>
              <a:rPr lang="en-US" sz="2800" dirty="0"/>
              <a:t>Don’t take their tickets to games or concerts</a:t>
            </a:r>
          </a:p>
          <a:p>
            <a:endParaRPr lang="en-US" sz="2800" dirty="0"/>
          </a:p>
          <a:p>
            <a:r>
              <a:rPr lang="en-US" sz="2800" dirty="0"/>
              <a:t>If it doesn’t feel right, it isn’t right</a:t>
            </a:r>
          </a:p>
        </p:txBody>
      </p:sp>
    </p:spTree>
    <p:extLst>
      <p:ext uri="{BB962C8B-B14F-4D97-AF65-F5344CB8AC3E}">
        <p14:creationId xmlns:p14="http://schemas.microsoft.com/office/powerpoint/2010/main" val="271759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05A8AF-C9A5-E055-02BC-3E3B31FD6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7C88DB-6DB0-7A15-6494-6491E7334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4E4EF9-9B09-3DF0-51B0-86AC51A5A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7724D6-9FA2-B3C8-A6F2-D28CAF20C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3862" y="457686"/>
            <a:ext cx="7319175" cy="2670048"/>
          </a:xfrm>
        </p:spPr>
        <p:txBody>
          <a:bodyPr>
            <a:normAutofit/>
          </a:bodyPr>
          <a:lstStyle/>
          <a:p>
            <a:r>
              <a:rPr lang="en-US" sz="5400" b="1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E9BAD-C213-1078-417E-ABCC64D47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819" y="4505399"/>
            <a:ext cx="4638062" cy="18284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Insulators new officers training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March 6,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E58A27-D8D3-7945-D619-45DDC0ABC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1E5786-B48D-7E6B-FFC8-D59EBD655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7C1B0A1-97CD-0D26-43F5-ED10E682B32D}"/>
              </a:ext>
            </a:extLst>
          </p:cNvPr>
          <p:cNvSpPr txBox="1">
            <a:spLocks/>
          </p:cNvSpPr>
          <p:nvPr/>
        </p:nvSpPr>
        <p:spPr>
          <a:xfrm>
            <a:off x="7155809" y="4494554"/>
            <a:ext cx="3999870" cy="726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0" i="0" u="none" strike="noStrike" kern="1200" cap="all" spc="200" normalizeH="0" baseline="0" noProof="0" dirty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Jon newman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0" i="0" u="none" strike="noStrike" kern="1200" cap="all" spc="200" normalizeH="0" baseline="0" noProof="0" dirty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Sherman Dunn, P.C.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6EBEC-6E77-2756-7234-87EA366D2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63" y="1123701"/>
            <a:ext cx="2011854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9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5600" y="176214"/>
            <a:ext cx="8229600" cy="712787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0000FF"/>
                </a:solidFill>
                <a:latin typeface="+mn-lt"/>
              </a:rPr>
              <a:t>Section 501:  Importance of Union’s Own Standards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1817" y="1066801"/>
            <a:ext cx="10640291" cy="4759325"/>
          </a:xfrm>
        </p:spPr>
        <p:txBody>
          <a:bodyPr/>
          <a:lstStyle/>
          <a:p>
            <a:pPr algn="just" eaLnBrk="1" hangingPunct="1"/>
            <a:r>
              <a:rPr lang="en-US" altLang="en-US" dirty="0"/>
              <a:t>Section 501(a) requires that covered officials:</a:t>
            </a:r>
          </a:p>
          <a:p>
            <a:pPr lvl="1" algn="just" eaLnBrk="1" hangingPunct="1"/>
            <a:endParaRPr lang="en-US" altLang="en-US" sz="2000" dirty="0"/>
          </a:p>
          <a:p>
            <a:pPr lvl="1" algn="just" eaLnBrk="1" hangingPunct="1"/>
            <a:r>
              <a:rPr lang="en-US" altLang="en-US" sz="2000" dirty="0"/>
              <a:t>Manage, invest, and </a:t>
            </a:r>
            <a:r>
              <a:rPr lang="en-US" altLang="en-US" sz="2000" b="1" u="sng" dirty="0"/>
              <a:t>spend</a:t>
            </a:r>
            <a:r>
              <a:rPr lang="en-US" altLang="en-US" sz="2000" dirty="0"/>
              <a:t> union money </a:t>
            </a:r>
            <a:r>
              <a:rPr lang="en-US" altLang="en-US" sz="2000" b="1" u="sng" dirty="0"/>
              <a:t>in accordance with its constitution and bylaws</a:t>
            </a:r>
          </a:p>
          <a:p>
            <a:pPr lvl="1" algn="just" eaLnBrk="1" hangingPunct="1"/>
            <a:endParaRPr lang="en-US" altLang="en-US" sz="2000" b="1" u="sng" dirty="0"/>
          </a:p>
          <a:p>
            <a:pPr lvl="2" algn="just" eaLnBrk="1" hangingPunct="1"/>
            <a:r>
              <a:rPr lang="en-US" altLang="en-US" sz="2000" dirty="0"/>
              <a:t>Intentionally leaves it to unions to impose their own restrictions on use of union funds</a:t>
            </a:r>
          </a:p>
          <a:p>
            <a:pPr lvl="2" algn="just" eaLnBrk="1" hangingPunct="1"/>
            <a:endParaRPr lang="en-US" altLang="en-US" sz="2000" dirty="0"/>
          </a:p>
          <a:p>
            <a:pPr lvl="2" algn="just" eaLnBrk="1" hangingPunct="1"/>
            <a:r>
              <a:rPr lang="en-US" altLang="en-US" sz="2000" dirty="0"/>
              <a:t>Therefore, scope of fiduciary responsibilities under Section 501 is set largely by the union’s constitution and bylaws</a:t>
            </a:r>
          </a:p>
          <a:p>
            <a:pPr lvl="2" algn="just" eaLnBrk="1" hangingPunct="1"/>
            <a:endParaRPr lang="en-US" altLang="en-US" sz="2000" dirty="0"/>
          </a:p>
          <a:p>
            <a:pPr lvl="3" algn="just" eaLnBrk="1" hangingPunct="1"/>
            <a:r>
              <a:rPr lang="en-US" altLang="en-US" sz="2000" dirty="0"/>
              <a:t>For the most part, with some exceptions, any expenditure that is authorized by or in accordance with governing documents will not violate Section 501(a) </a:t>
            </a:r>
          </a:p>
          <a:p>
            <a:pPr lvl="2" algn="just" eaLnBrk="1" hangingPunct="1"/>
            <a:endParaRPr lang="en-US" altLang="en-US" sz="2000" dirty="0"/>
          </a:p>
          <a:p>
            <a:pPr lvl="3" algn="just" eaLnBrk="1" hangingPunct="1"/>
            <a:r>
              <a:rPr lang="en-US" altLang="en-US" sz="2000" b="1" u="sng" dirty="0"/>
              <a:t>Any expenditure that is not in accordance with union’s governing documents violates Section 501(a)</a:t>
            </a:r>
          </a:p>
          <a:p>
            <a:pPr lvl="3" algn="just" eaLnBrk="1" hangingPunct="1"/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7022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2168" y="395510"/>
            <a:ext cx="8229600" cy="712787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FF"/>
                </a:solidFill>
                <a:latin typeface="+mn-lt"/>
              </a:rPr>
              <a:t>LMRDA Section 501 – 501(a)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192" y="1722423"/>
            <a:ext cx="9106278" cy="49879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Was the use of union money or property </a:t>
            </a:r>
            <a:r>
              <a:rPr lang="en-US" sz="2400" b="1" i="1" dirty="0"/>
              <a:t>authorized by the membership in accordance with the constitution, bylaws, or resolution</a:t>
            </a:r>
            <a:r>
              <a:rPr lang="en-US" sz="2400" dirty="0"/>
              <a:t>?</a:t>
            </a:r>
          </a:p>
          <a:p>
            <a:pPr lvl="1" eaLnBrk="1" hangingPunct="1"/>
            <a:endParaRPr lang="en-US" sz="2400" dirty="0"/>
          </a:p>
          <a:p>
            <a:pPr lvl="2" eaLnBrk="1" hangingPunct="1"/>
            <a:r>
              <a:rPr lang="en-US" sz="2400" dirty="0"/>
              <a:t>No?  Violation of 501(a)</a:t>
            </a:r>
          </a:p>
          <a:p>
            <a:pPr lvl="2" eaLnBrk="1" hangingPunct="1"/>
            <a:endParaRPr lang="en-US" sz="2400" dirty="0"/>
          </a:p>
          <a:p>
            <a:pPr lvl="2" eaLnBrk="1" hangingPunct="1"/>
            <a:r>
              <a:rPr lang="en-US" sz="2400" dirty="0"/>
              <a:t>Yes?  Did the officer or their family personally benefit from the expenditure?</a:t>
            </a:r>
          </a:p>
          <a:p>
            <a:pPr lvl="2" eaLnBrk="1" hangingPunct="1"/>
            <a:endParaRPr lang="en-US" sz="2400" dirty="0"/>
          </a:p>
          <a:p>
            <a:pPr lvl="2"/>
            <a:r>
              <a:rPr lang="en-US" sz="2400" dirty="0"/>
              <a:t>If so, was the expenditure “manifestly unreasonable?”</a:t>
            </a:r>
          </a:p>
        </p:txBody>
      </p:sp>
    </p:spTree>
    <p:extLst>
      <p:ext uri="{BB962C8B-B14F-4D97-AF65-F5344CB8AC3E}">
        <p14:creationId xmlns:p14="http://schemas.microsoft.com/office/powerpoint/2010/main" val="9167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0872" name="Rectangle 42087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077" y="516835"/>
            <a:ext cx="4224231" cy="21038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+mn-lt"/>
              </a:rPr>
              <a:t>You be the Judge</a:t>
            </a:r>
          </a:p>
        </p:txBody>
      </p:sp>
      <p:cxnSp>
        <p:nvCxnSpPr>
          <p:cNvPr id="420874" name="Straight Connector 420873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371" y="2736574"/>
            <a:ext cx="4208938" cy="3366047"/>
          </a:xfrm>
        </p:spPr>
        <p:txBody>
          <a:bodyPr>
            <a:normAutofit/>
          </a:bodyPr>
          <a:lstStyle/>
          <a:p>
            <a:pPr eaLnBrk="1" hangingPunct="1"/>
            <a:endParaRPr lang="en-US" sz="3200" dirty="0"/>
          </a:p>
          <a:p>
            <a:pPr eaLnBrk="1" hangingPunct="1"/>
            <a:endParaRPr lang="en-US" sz="3200" dirty="0"/>
          </a:p>
          <a:p>
            <a:pPr eaLnBrk="1" hangingPunct="1"/>
            <a:endParaRPr lang="en-US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6F8582-466C-32DF-06D6-C20A42680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3" r="-1" b="-1"/>
          <a:stretch/>
        </p:blipFill>
        <p:spPr>
          <a:xfrm>
            <a:off x="4701309" y="10"/>
            <a:ext cx="7485006" cy="65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/>
              <a:t>Membership votes to purchase an automobile for the union president </a:t>
            </a:r>
          </a:p>
          <a:p>
            <a:endParaRPr lang="en-US" sz="2400" dirty="0"/>
          </a:p>
          <a:p>
            <a:r>
              <a:rPr lang="en-US" sz="2400" dirty="0"/>
              <a:t>Authorized?</a:t>
            </a:r>
          </a:p>
          <a:p>
            <a:r>
              <a:rPr lang="en-US" sz="2400" dirty="0"/>
              <a:t>Personal use?</a:t>
            </a:r>
          </a:p>
          <a:p>
            <a:r>
              <a:rPr lang="en-US" sz="2400" dirty="0"/>
              <a:t>Reasonable?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A6F4CB0-F152-31D0-AC5B-B55C430D6EA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92501" y="2304622"/>
            <a:ext cx="4041775" cy="30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7175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178" name="Rectangle 7177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7180" name="Straight Connector 7179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82" name="Rectangle 7181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B95E4-22A6-F32B-B103-D37DC91C8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13" y="1241238"/>
            <a:ext cx="6909801" cy="3904037"/>
          </a:xfrm>
          <a:prstGeom prst="rect">
            <a:avLst/>
          </a:prstGeom>
        </p:spPr>
      </p:pic>
      <p:cxnSp>
        <p:nvCxnSpPr>
          <p:cNvPr id="7184" name="Straight Connector 7183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859485" y="2198914"/>
            <a:ext cx="3690257" cy="36701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45720" rIns="0" bIns="45720" rtlCol="0">
            <a:norm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What about this?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Lambourgini Revuelto:  V-12, starts at $608,358.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0-60 mph in 2.3 seconds</a:t>
            </a:r>
          </a:p>
        </p:txBody>
      </p:sp>
      <p:sp>
        <p:nvSpPr>
          <p:cNvPr id="7186" name="Rectangle 7185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188" name="Rectangle 7187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51125" y="300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69717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5633</TotalTime>
  <Words>1583</Words>
  <Application>Microsoft Office PowerPoint</Application>
  <PresentationFormat>Widescreen</PresentationFormat>
  <Paragraphs>290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Aptos</vt:lpstr>
      <vt:lpstr>Arial</vt:lpstr>
      <vt:lpstr>Calibri</vt:lpstr>
      <vt:lpstr>Calibri Light</vt:lpstr>
      <vt:lpstr>Century Schoolbook</vt:lpstr>
      <vt:lpstr>Times New Roman</vt:lpstr>
      <vt:lpstr>Retrospect</vt:lpstr>
      <vt:lpstr>Orange is NOT the new Black   Union Fiduciary Obligations</vt:lpstr>
      <vt:lpstr>Overview</vt:lpstr>
      <vt:lpstr>LMRDA – Section 501 Fiduciary Responsibilities</vt:lpstr>
      <vt:lpstr>LMRDA – Section 501</vt:lpstr>
      <vt:lpstr>Section 501:  Importance of Union’s Own Standards</vt:lpstr>
      <vt:lpstr>LMRDA Section 501 – 501(a)</vt:lpstr>
      <vt:lpstr>You be the Judge</vt:lpstr>
      <vt:lpstr>PowerPoint Presentation</vt:lpstr>
      <vt:lpstr>PowerPoint Presentation</vt:lpstr>
      <vt:lpstr>Per Diem and Expenses</vt:lpstr>
      <vt:lpstr>LMRDA – Section 501 – Criminal Provision</vt:lpstr>
      <vt:lpstr>You be the Judge</vt:lpstr>
      <vt:lpstr>LMRDA Section 501(c)</vt:lpstr>
      <vt:lpstr>PowerPoint Presentation</vt:lpstr>
      <vt:lpstr>You be the Judge</vt:lpstr>
      <vt:lpstr>LMRDA Section 501(c)</vt:lpstr>
      <vt:lpstr>PowerPoint Presentation</vt:lpstr>
      <vt:lpstr>Section 501 – Analysis </vt:lpstr>
      <vt:lpstr>Section 302 of the LMRA:  Employer $ to Union</vt:lpstr>
      <vt:lpstr>Section 302 of the LMRA:  Employer $ to Union</vt:lpstr>
      <vt:lpstr>Section 302 of the LMRA:  Employer $ to Union</vt:lpstr>
      <vt:lpstr>Section 302 of the LMRA:  Employer $ to Union</vt:lpstr>
      <vt:lpstr>Section 302 of the LMRA:  Employer $ to Union</vt:lpstr>
      <vt:lpstr>Section 302 of the LMRA:  Employer $ to Union</vt:lpstr>
      <vt:lpstr>PowerPoint Presentation</vt:lpstr>
      <vt:lpstr>PowerPoint Presentation</vt:lpstr>
      <vt:lpstr>PowerPoint Presentation</vt:lpstr>
      <vt:lpstr>PowerPoint Presentation</vt:lpstr>
      <vt:lpstr>Section 302 of the LMRA:  Employer $ to Union</vt:lpstr>
      <vt:lpstr>PowerPoint Presentation</vt:lpstr>
      <vt:lpstr>PowerPoint Presentation</vt:lpstr>
      <vt:lpstr>Section 302 of the LMRA:  Employer $ to Union</vt:lpstr>
      <vt:lpstr>PowerPoint Presentation</vt:lpstr>
      <vt:lpstr>PowerPoint Presentation</vt:lpstr>
      <vt:lpstr>18 USC 1954:  Benefit Funds</vt:lpstr>
      <vt:lpstr>18 USC 1954:  Benefit Funds</vt:lpstr>
      <vt:lpstr>18 USC 1954</vt:lpstr>
      <vt:lpstr>PowerPoint Presentation</vt:lpstr>
      <vt:lpstr>PowerPoint Presentation</vt:lpstr>
      <vt:lpstr>Takeaways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Misclassification in the Construction Industry</dc:title>
  <dc:creator>Lucas Aubrey</dc:creator>
  <cp:lastModifiedBy>Jon Newman</cp:lastModifiedBy>
  <cp:revision>76</cp:revision>
  <dcterms:created xsi:type="dcterms:W3CDTF">2023-08-24T15:39:48Z</dcterms:created>
  <dcterms:modified xsi:type="dcterms:W3CDTF">2024-03-05T23:52:11Z</dcterms:modified>
</cp:coreProperties>
</file>