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Nourd Bold" panose="020B0604020202020204" charset="0"/>
      <p:regular r:id="rId15"/>
    </p:embeddedFont>
    <p:embeddedFont>
      <p:font typeface="Roboto Condensed" panose="02000000000000000000" pitchFamily="2" charset="0"/>
      <p:regular r:id="rId16"/>
      <p:bold r:id="rId17"/>
      <p:italic r:id="rId18"/>
      <p:boldItalic r:id="rId19"/>
    </p:embeddedFont>
    <p:embeddedFont>
      <p:font typeface="Roboto Condensed Bold" panose="02000000000000000000" charset="0"/>
      <p:regular r:id="rId20"/>
    </p:embeddedFont>
    <p:embeddedFont>
      <p:font typeface="Rustic Printed" panose="020B0604020202020204" charset="0"/>
      <p:regular r:id="rId21"/>
    </p:embeddedFont>
    <p:embeddedFont>
      <p:font typeface="Source Sans Pro" panose="020B0503030403020204" pitchFamily="3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28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This is an example. We aren't highlighting the Elevator Constructors because they're any better than the rest.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education/gi-bill-comparison-tool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899292" cy="0"/>
          </a:xfrm>
          <a:prstGeom prst="line">
            <a:avLst/>
          </a:prstGeom>
          <a:ln w="47625" cap="flat">
            <a:solidFill>
              <a:srgbClr val="FFFAF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15550508" y="9401175"/>
            <a:ext cx="1899292" cy="0"/>
          </a:xfrm>
          <a:prstGeom prst="line">
            <a:avLst/>
          </a:prstGeom>
          <a:ln w="47625" cap="flat">
            <a:solidFill>
              <a:srgbClr val="FFFAF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2325302" y="1721811"/>
            <a:ext cx="13528354" cy="6571438"/>
          </a:xfrm>
          <a:custGeom>
            <a:avLst/>
            <a:gdLst/>
            <a:ahLst/>
            <a:cxnLst/>
            <a:rect l="l" t="t" r="r" b="b"/>
            <a:pathLst>
              <a:path w="13528354" h="6571438">
                <a:moveTo>
                  <a:pt x="0" y="0"/>
                </a:moveTo>
                <a:lnTo>
                  <a:pt x="13528355" y="0"/>
                </a:lnTo>
                <a:lnTo>
                  <a:pt x="13528355" y="6571438"/>
                </a:lnTo>
                <a:lnTo>
                  <a:pt x="0" y="6571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t="-16552" b="-20691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1703609" y="3671889"/>
            <a:ext cx="14771740" cy="2981322"/>
            <a:chOff x="0" y="0"/>
            <a:chExt cx="17879134" cy="3608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879133" cy="3608475"/>
            </a:xfrm>
            <a:custGeom>
              <a:avLst/>
              <a:gdLst/>
              <a:ahLst/>
              <a:cxnLst/>
              <a:rect l="l" t="t" r="r" b="b"/>
              <a:pathLst>
                <a:path w="17879133" h="3608475">
                  <a:moveTo>
                    <a:pt x="17879133" y="279400"/>
                  </a:moveTo>
                  <a:lnTo>
                    <a:pt x="17879133" y="0"/>
                  </a:lnTo>
                  <a:lnTo>
                    <a:pt x="0" y="0"/>
                  </a:lnTo>
                  <a:lnTo>
                    <a:pt x="0" y="3608475"/>
                  </a:lnTo>
                  <a:lnTo>
                    <a:pt x="17879133" y="3608475"/>
                  </a:lnTo>
                  <a:lnTo>
                    <a:pt x="17879133" y="279400"/>
                  </a:lnTo>
                  <a:close/>
                  <a:moveTo>
                    <a:pt x="17800394" y="279400"/>
                  </a:moveTo>
                  <a:lnTo>
                    <a:pt x="17800394" y="3529735"/>
                  </a:lnTo>
                  <a:lnTo>
                    <a:pt x="78740" y="3529735"/>
                  </a:lnTo>
                  <a:lnTo>
                    <a:pt x="78740" y="78740"/>
                  </a:lnTo>
                  <a:lnTo>
                    <a:pt x="17800394" y="78740"/>
                  </a:lnTo>
                  <a:lnTo>
                    <a:pt x="17800394" y="279400"/>
                  </a:lnTo>
                  <a:close/>
                </a:path>
              </a:pathLst>
            </a:custGeom>
            <a:solidFill>
              <a:srgbClr val="FFFAF3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7879618" y="1900276"/>
            <a:ext cx="2419723" cy="1615453"/>
          </a:xfrm>
          <a:custGeom>
            <a:avLst/>
            <a:gdLst/>
            <a:ahLst/>
            <a:cxnLst/>
            <a:rect l="l" t="t" r="r" b="b"/>
            <a:pathLst>
              <a:path w="2419723" h="1615453">
                <a:moveTo>
                  <a:pt x="0" y="0"/>
                </a:moveTo>
                <a:lnTo>
                  <a:pt x="2419723" y="0"/>
                </a:lnTo>
                <a:lnTo>
                  <a:pt x="2419723" y="1615453"/>
                </a:lnTo>
                <a:lnTo>
                  <a:pt x="0" y="1615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2784493" y="3755900"/>
            <a:ext cx="12609974" cy="2027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5"/>
              </a:lnSpc>
            </a:pPr>
            <a:r>
              <a:rPr lang="en-US" sz="10196" dirty="0">
                <a:solidFill>
                  <a:srgbClr val="FFFAF3"/>
                </a:solidFill>
                <a:latin typeface="Rustic Printed"/>
              </a:rPr>
              <a:t>HELMETS TO HARDHATS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86431" y="5772195"/>
            <a:ext cx="11915139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394" dirty="0">
                <a:solidFill>
                  <a:srgbClr val="FFFAF3"/>
                </a:solidFill>
                <a:latin typeface="Roboto Condensed"/>
              </a:rPr>
              <a:t>SERVE YOUR COUNTRY, SECURE YOUR FUTURE, BUILDING NORTH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93454" y="516986"/>
            <a:ext cx="8264211" cy="5415010"/>
            <a:chOff x="0" y="0"/>
            <a:chExt cx="6862348" cy="44964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62348" cy="4496458"/>
            </a:xfrm>
            <a:custGeom>
              <a:avLst/>
              <a:gdLst/>
              <a:ahLst/>
              <a:cxnLst/>
              <a:rect l="l" t="t" r="r" b="b"/>
              <a:pathLst>
                <a:path w="6862348" h="4496458">
                  <a:moveTo>
                    <a:pt x="6862348" y="279400"/>
                  </a:moveTo>
                  <a:lnTo>
                    <a:pt x="6862348" y="0"/>
                  </a:lnTo>
                  <a:lnTo>
                    <a:pt x="0" y="0"/>
                  </a:lnTo>
                  <a:lnTo>
                    <a:pt x="0" y="4496458"/>
                  </a:lnTo>
                  <a:lnTo>
                    <a:pt x="6862348" y="4496458"/>
                  </a:lnTo>
                  <a:lnTo>
                    <a:pt x="6862348" y="279400"/>
                  </a:lnTo>
                  <a:close/>
                  <a:moveTo>
                    <a:pt x="6783608" y="279400"/>
                  </a:moveTo>
                  <a:lnTo>
                    <a:pt x="6783608" y="4417718"/>
                  </a:lnTo>
                  <a:lnTo>
                    <a:pt x="78740" y="4417718"/>
                  </a:lnTo>
                  <a:lnTo>
                    <a:pt x="78740" y="78740"/>
                  </a:lnTo>
                  <a:lnTo>
                    <a:pt x="6783608" y="78740"/>
                  </a:lnTo>
                  <a:lnTo>
                    <a:pt x="6783608" y="279400"/>
                  </a:lnTo>
                  <a:close/>
                </a:path>
              </a:pathLst>
            </a:custGeom>
            <a:solidFill>
              <a:srgbClr val="AA9D6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AutoShape 4"/>
          <p:cNvSpPr/>
          <p:nvPr/>
        </p:nvSpPr>
        <p:spPr>
          <a:xfrm rot="-5400000">
            <a:off x="328060" y="1729340"/>
            <a:ext cx="1506054" cy="0"/>
          </a:xfrm>
          <a:prstGeom prst="line">
            <a:avLst/>
          </a:prstGeom>
          <a:ln w="104775" cap="flat">
            <a:solidFill>
              <a:srgbClr val="AA9D6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930335" y="5260175"/>
            <a:ext cx="16427330" cy="5457940"/>
            <a:chOff x="0" y="0"/>
            <a:chExt cx="21903107" cy="72772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51553" cy="7277254"/>
            </a:xfrm>
            <a:custGeom>
              <a:avLst/>
              <a:gdLst/>
              <a:ahLst/>
              <a:cxnLst/>
              <a:rect l="l" t="t" r="r" b="b"/>
              <a:pathLst>
                <a:path w="10951553" h="7277254">
                  <a:moveTo>
                    <a:pt x="0" y="0"/>
                  </a:moveTo>
                  <a:lnTo>
                    <a:pt x="10951553" y="0"/>
                  </a:lnTo>
                  <a:lnTo>
                    <a:pt x="10951553" y="7277254"/>
                  </a:lnTo>
                  <a:lnTo>
                    <a:pt x="0" y="7277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51553" y="0"/>
              <a:ext cx="10951553" cy="6747941"/>
            </a:xfrm>
            <a:custGeom>
              <a:avLst/>
              <a:gdLst/>
              <a:ahLst/>
              <a:cxnLst/>
              <a:rect l="l" t="t" r="r" b="b"/>
              <a:pathLst>
                <a:path w="10951553" h="6747941">
                  <a:moveTo>
                    <a:pt x="0" y="0"/>
                  </a:moveTo>
                  <a:lnTo>
                    <a:pt x="10951554" y="0"/>
                  </a:lnTo>
                  <a:lnTo>
                    <a:pt x="10951554" y="6747941"/>
                  </a:lnTo>
                  <a:lnTo>
                    <a:pt x="0" y="6747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4819" b="-3616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94870" y="933450"/>
            <a:ext cx="6120854" cy="987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0"/>
              </a:lnSpc>
            </a:pPr>
            <a:r>
              <a:rPr lang="en-US" sz="5899" dirty="0">
                <a:solidFill>
                  <a:srgbClr val="FFFAF3"/>
                </a:solidFill>
                <a:latin typeface="Rustic Printed"/>
              </a:rPr>
              <a:t>OUR MISSION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04395" y="2850855"/>
            <a:ext cx="5958801" cy="209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FFFAF3"/>
                </a:solidFill>
                <a:latin typeface="Roboto Condensed"/>
              </a:rPr>
              <a:t>Helmets to Hardhats is a 501c3 non-profit assisting our men and women in uniform as they transition from military life to civilian life by guiding the way to career opportunities within the organized building trades.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04395" y="2482438"/>
            <a:ext cx="2794546" cy="34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8"/>
              </a:lnSpc>
            </a:pPr>
            <a:r>
              <a:rPr lang="en-US" sz="2600" dirty="0">
                <a:solidFill>
                  <a:srgbClr val="AA9D68"/>
                </a:solidFill>
                <a:latin typeface="Nourd Bold"/>
              </a:rPr>
              <a:t>ABOUT 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89081" y="1250234"/>
            <a:ext cx="3213601" cy="167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FFFAF3"/>
                </a:solidFill>
                <a:latin typeface="Roboto Condensed"/>
              </a:rPr>
              <a:t>Active-Duty military</a:t>
            </a:r>
          </a:p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FFFAF3"/>
                </a:solidFill>
                <a:latin typeface="Roboto Condensed"/>
              </a:rPr>
              <a:t>National Guard</a:t>
            </a:r>
          </a:p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FFFAF3"/>
                </a:solidFill>
                <a:latin typeface="Roboto Condensed"/>
              </a:rPr>
              <a:t>Reservists</a:t>
            </a:r>
          </a:p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FFFAF3"/>
                </a:solidFill>
                <a:latin typeface="Roboto Condensed"/>
              </a:rPr>
              <a:t>Veterans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89081" y="911713"/>
            <a:ext cx="2849166" cy="34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8"/>
              </a:lnSpc>
            </a:pPr>
            <a:r>
              <a:rPr lang="en-US" sz="2600" dirty="0">
                <a:solidFill>
                  <a:srgbClr val="AA9D68"/>
                </a:solidFill>
                <a:latin typeface="Nourd Bold"/>
              </a:rPr>
              <a:t>WHO WE SERVE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89081" y="3778091"/>
            <a:ext cx="3213601" cy="41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FFFAF3"/>
                </a:solidFill>
                <a:latin typeface="Roboto Condensed"/>
              </a:rPr>
              <a:t>All 50 states and Canada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89081" y="3436207"/>
            <a:ext cx="3213601" cy="34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8"/>
              </a:lnSpc>
            </a:pPr>
            <a:r>
              <a:rPr lang="en-US" sz="2600" dirty="0">
                <a:solidFill>
                  <a:srgbClr val="AA9D68"/>
                </a:solidFill>
                <a:latin typeface="Nourd Bold"/>
              </a:rPr>
              <a:t>WHERE WE SERVE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36852" y="1624035"/>
            <a:ext cx="3780740" cy="2510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FFAF3"/>
                </a:solidFill>
                <a:latin typeface="Roboto Condensed"/>
              </a:rPr>
              <a:t>While H2H supports trades and employers on the local level, most of our funding comes from international union office donations, private donations, and grant funding we apply for.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36852" y="911713"/>
            <a:ext cx="3497325" cy="67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8"/>
              </a:lnSpc>
            </a:pPr>
            <a:r>
              <a:rPr lang="en-US" sz="2600" dirty="0">
                <a:solidFill>
                  <a:srgbClr val="AA9D68"/>
                </a:solidFill>
                <a:latin typeface="Nourd Bold"/>
              </a:rPr>
              <a:t>HOW WE'RE FUNDED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08703" y="923023"/>
            <a:ext cx="8601876" cy="8601876"/>
          </a:xfrm>
          <a:custGeom>
            <a:avLst/>
            <a:gdLst/>
            <a:ahLst/>
            <a:cxnLst/>
            <a:rect l="l" t="t" r="r" b="b"/>
            <a:pathLst>
              <a:path w="8601876" h="8601876">
                <a:moveTo>
                  <a:pt x="0" y="0"/>
                </a:moveTo>
                <a:lnTo>
                  <a:pt x="8601876" y="0"/>
                </a:lnTo>
                <a:lnTo>
                  <a:pt x="8601876" y="8601876"/>
                </a:lnTo>
                <a:lnTo>
                  <a:pt x="0" y="8601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0886063" y="3729845"/>
            <a:ext cx="919263" cy="919263"/>
          </a:xfrm>
          <a:custGeom>
            <a:avLst/>
            <a:gdLst/>
            <a:ahLst/>
            <a:cxnLst/>
            <a:rect l="l" t="t" r="r" b="b"/>
            <a:pathLst>
              <a:path w="919263" h="919263">
                <a:moveTo>
                  <a:pt x="0" y="0"/>
                </a:moveTo>
                <a:lnTo>
                  <a:pt x="919263" y="0"/>
                </a:lnTo>
                <a:lnTo>
                  <a:pt x="919263" y="919263"/>
                </a:lnTo>
                <a:lnTo>
                  <a:pt x="0" y="919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11097784" y="7214883"/>
            <a:ext cx="707541" cy="1007176"/>
          </a:xfrm>
          <a:custGeom>
            <a:avLst/>
            <a:gdLst/>
            <a:ahLst/>
            <a:cxnLst/>
            <a:rect l="l" t="t" r="r" b="b"/>
            <a:pathLst>
              <a:path w="707541" h="1007176">
                <a:moveTo>
                  <a:pt x="0" y="0"/>
                </a:moveTo>
                <a:lnTo>
                  <a:pt x="707542" y="0"/>
                </a:lnTo>
                <a:lnTo>
                  <a:pt x="707542" y="1007176"/>
                </a:lnTo>
                <a:lnTo>
                  <a:pt x="0" y="1007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6290097" y="3763027"/>
            <a:ext cx="969203" cy="852898"/>
          </a:xfrm>
          <a:custGeom>
            <a:avLst/>
            <a:gdLst/>
            <a:ahLst/>
            <a:cxnLst/>
            <a:rect l="l" t="t" r="r" b="b"/>
            <a:pathLst>
              <a:path w="969203" h="852898">
                <a:moveTo>
                  <a:pt x="0" y="0"/>
                </a:moveTo>
                <a:lnTo>
                  <a:pt x="969203" y="0"/>
                </a:lnTo>
                <a:lnTo>
                  <a:pt x="969203" y="852899"/>
                </a:lnTo>
                <a:lnTo>
                  <a:pt x="0" y="852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6346105" y="7214883"/>
            <a:ext cx="780561" cy="1007176"/>
          </a:xfrm>
          <a:custGeom>
            <a:avLst/>
            <a:gdLst/>
            <a:ahLst/>
            <a:cxnLst/>
            <a:rect l="l" t="t" r="r" b="b"/>
            <a:pathLst>
              <a:path w="780561" h="1007176">
                <a:moveTo>
                  <a:pt x="0" y="0"/>
                </a:moveTo>
                <a:lnTo>
                  <a:pt x="780561" y="0"/>
                </a:lnTo>
                <a:lnTo>
                  <a:pt x="780561" y="1007176"/>
                </a:lnTo>
                <a:lnTo>
                  <a:pt x="0" y="10071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0886063" y="383044"/>
            <a:ext cx="919263" cy="919263"/>
          </a:xfrm>
          <a:custGeom>
            <a:avLst/>
            <a:gdLst/>
            <a:ahLst/>
            <a:cxnLst/>
            <a:rect l="l" t="t" r="r" b="b"/>
            <a:pathLst>
              <a:path w="919263" h="919263">
                <a:moveTo>
                  <a:pt x="0" y="0"/>
                </a:moveTo>
                <a:lnTo>
                  <a:pt x="919263" y="0"/>
                </a:lnTo>
                <a:lnTo>
                  <a:pt x="919263" y="919262"/>
                </a:lnTo>
                <a:lnTo>
                  <a:pt x="0" y="9192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1394532" y="59599"/>
            <a:ext cx="821588" cy="783076"/>
            <a:chOff x="0" y="0"/>
            <a:chExt cx="812800" cy="774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5000B"/>
            </a:solidFill>
            <a:ln w="38100" cap="sq">
              <a:solidFill>
                <a:srgbClr val="BDB596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8600" y="209550"/>
              <a:ext cx="355600" cy="400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4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70584" y="2486512"/>
            <a:ext cx="6707311" cy="132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spc="209" dirty="0">
                <a:solidFill>
                  <a:srgbClr val="FFFAF3"/>
                </a:solidFill>
                <a:latin typeface="Rustic Printed Bold"/>
              </a:rPr>
              <a:t>HOW H2H WORKS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34880" y="4591958"/>
            <a:ext cx="2677446" cy="1314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503" spc="50" dirty="0">
                <a:solidFill>
                  <a:srgbClr val="1A1E12"/>
                </a:solidFill>
                <a:latin typeface="Roboto Condensed"/>
              </a:rPr>
              <a:t>Search for Career Seekers while they search for you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96287" y="8164909"/>
            <a:ext cx="2954631" cy="87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503" spc="50" dirty="0">
                <a:solidFill>
                  <a:srgbClr val="1A1E12"/>
                </a:solidFill>
                <a:latin typeface="Roboto Condensed"/>
              </a:rPr>
              <a:t>Indenture/Hire Veterans!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14833" y="4318269"/>
            <a:ext cx="3246137" cy="1754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503" spc="50" dirty="0">
                <a:solidFill>
                  <a:srgbClr val="1A1E12"/>
                </a:solidFill>
                <a:latin typeface="Roboto Condensed"/>
              </a:rPr>
              <a:t>Get applicants organically, via job board, or Regional Manager outreach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141483" y="8164909"/>
            <a:ext cx="2954631" cy="87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503" spc="50" dirty="0">
                <a:solidFill>
                  <a:srgbClr val="1A1E12"/>
                </a:solidFill>
                <a:latin typeface="Roboto Condensed"/>
              </a:rPr>
              <a:t>Report KST </a:t>
            </a:r>
          </a:p>
          <a:p>
            <a:pPr algn="ctr">
              <a:lnSpc>
                <a:spcPts val="3504"/>
              </a:lnSpc>
            </a:pPr>
            <a:r>
              <a:rPr lang="en-US" sz="2503" spc="50" dirty="0">
                <a:solidFill>
                  <a:srgbClr val="1A1E12"/>
                </a:solidFill>
                <a:latin typeface="Roboto Condensed"/>
              </a:rPr>
              <a:t>Success back to H2H!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05917" y="1322608"/>
            <a:ext cx="2935370" cy="87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503" spc="50" dirty="0">
                <a:solidFill>
                  <a:srgbClr val="1A1E12"/>
                </a:solidFill>
                <a:latin typeface="Roboto Condensed"/>
              </a:rPr>
              <a:t>Create a Helmets to Hardhats account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76627" y="1102526"/>
            <a:ext cx="3084343" cy="1314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503" spc="50" dirty="0">
                <a:solidFill>
                  <a:srgbClr val="1A1E12"/>
                </a:solidFill>
                <a:latin typeface="Roboto Condensed"/>
              </a:rPr>
              <a:t>Post apprenticeship/career opportunities</a:t>
            </a:r>
          </a:p>
        </p:txBody>
      </p:sp>
      <p:sp>
        <p:nvSpPr>
          <p:cNvPr id="18" name="Freeform 18"/>
          <p:cNvSpPr/>
          <p:nvPr/>
        </p:nvSpPr>
        <p:spPr>
          <a:xfrm>
            <a:off x="16311801" y="474947"/>
            <a:ext cx="849169" cy="919263"/>
          </a:xfrm>
          <a:custGeom>
            <a:avLst/>
            <a:gdLst/>
            <a:ahLst/>
            <a:cxnLst/>
            <a:rect l="l" t="t" r="r" b="b"/>
            <a:pathLst>
              <a:path w="849169" h="919263">
                <a:moveTo>
                  <a:pt x="0" y="0"/>
                </a:moveTo>
                <a:lnTo>
                  <a:pt x="849169" y="0"/>
                </a:lnTo>
                <a:lnTo>
                  <a:pt x="849169" y="919263"/>
                </a:lnTo>
                <a:lnTo>
                  <a:pt x="0" y="9192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9" name="Group 19"/>
          <p:cNvGrpSpPr/>
          <p:nvPr/>
        </p:nvGrpSpPr>
        <p:grpSpPr>
          <a:xfrm>
            <a:off x="16637695" y="59599"/>
            <a:ext cx="821588" cy="783076"/>
            <a:chOff x="0" y="0"/>
            <a:chExt cx="812800" cy="7747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5000B"/>
            </a:solidFill>
            <a:ln w="38100" cap="sq">
              <a:solidFill>
                <a:srgbClr val="BDB596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28600" y="209550"/>
              <a:ext cx="355600" cy="400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4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84990" y="4004355"/>
            <a:ext cx="5878498" cy="2483810"/>
            <a:chOff x="0" y="0"/>
            <a:chExt cx="4881325" cy="20624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81325" cy="2062480"/>
            </a:xfrm>
            <a:custGeom>
              <a:avLst/>
              <a:gdLst/>
              <a:ahLst/>
              <a:cxnLst/>
              <a:rect l="l" t="t" r="r" b="b"/>
              <a:pathLst>
                <a:path w="4881325" h="2062480">
                  <a:moveTo>
                    <a:pt x="4881325" y="279400"/>
                  </a:moveTo>
                  <a:lnTo>
                    <a:pt x="4881325" y="0"/>
                  </a:lnTo>
                  <a:lnTo>
                    <a:pt x="0" y="0"/>
                  </a:lnTo>
                  <a:lnTo>
                    <a:pt x="0" y="2062480"/>
                  </a:lnTo>
                  <a:lnTo>
                    <a:pt x="4881325" y="2062480"/>
                  </a:lnTo>
                  <a:lnTo>
                    <a:pt x="4881325" y="279400"/>
                  </a:lnTo>
                  <a:close/>
                  <a:moveTo>
                    <a:pt x="4802584" y="279400"/>
                  </a:moveTo>
                  <a:lnTo>
                    <a:pt x="4802584" y="1983739"/>
                  </a:lnTo>
                  <a:lnTo>
                    <a:pt x="78740" y="1983739"/>
                  </a:lnTo>
                  <a:lnTo>
                    <a:pt x="78740" y="78740"/>
                  </a:lnTo>
                  <a:lnTo>
                    <a:pt x="4802585" y="78740"/>
                  </a:lnTo>
                  <a:lnTo>
                    <a:pt x="4802585" y="279400"/>
                  </a:lnTo>
                  <a:close/>
                </a:path>
              </a:pathLst>
            </a:custGeom>
            <a:solidFill>
              <a:srgbClr val="BDB596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95781" y="4401665"/>
            <a:ext cx="4537607" cy="149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79" dirty="0">
                <a:solidFill>
                  <a:srgbClr val="FFFAF3"/>
                </a:solidFill>
                <a:latin typeface="Rustic Printed"/>
              </a:rPr>
              <a:t>STEPS 1-2 ARE </a:t>
            </a:r>
          </a:p>
          <a:p>
            <a:pPr algn="ctr">
              <a:lnSpc>
                <a:spcPts val="5599"/>
              </a:lnSpc>
            </a:pPr>
            <a:r>
              <a:rPr lang="en-US" sz="3999" spc="79" dirty="0">
                <a:solidFill>
                  <a:srgbClr val="FFFAF3"/>
                </a:solidFill>
                <a:latin typeface="Rustic Printed"/>
              </a:rPr>
              <a:t>MISSION CRITICAL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2153643" y="4494457"/>
            <a:ext cx="788730" cy="751758"/>
            <a:chOff x="0" y="0"/>
            <a:chExt cx="812800" cy="774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5000B"/>
            </a:solidFill>
            <a:ln w="38100" cap="sq">
              <a:solidFill>
                <a:srgbClr val="BDB596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28600" y="209550"/>
              <a:ext cx="355600" cy="400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4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3132" y="863126"/>
            <a:ext cx="17561736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5"/>
              </a:lnSpc>
              <a:spcBef>
                <a:spcPct val="0"/>
              </a:spcBef>
            </a:pPr>
            <a:r>
              <a:rPr lang="en-US" sz="4500" dirty="0">
                <a:solidFill>
                  <a:srgbClr val="FFFAF3"/>
                </a:solidFill>
                <a:latin typeface="Rustic Printed Bold"/>
              </a:rPr>
              <a:t>IN 2023, </a:t>
            </a:r>
            <a:r>
              <a:rPr lang="en-US" sz="4500" dirty="0">
                <a:solidFill>
                  <a:srgbClr val="BDB596"/>
                </a:solidFill>
                <a:latin typeface="Rustic Printed Bold"/>
              </a:rPr>
              <a:t>OVER 15,000 CAREER SEEKERS</a:t>
            </a:r>
            <a:r>
              <a:rPr lang="en-US" sz="4500" dirty="0">
                <a:solidFill>
                  <a:srgbClr val="FFFAF3"/>
                </a:solidFill>
                <a:latin typeface="Rustic Printed Bold"/>
              </a:rPr>
              <a:t> CREATED NEW PROFILES WITH H2H. OVER 400 OF THOSE CAREER SEEKERS WERE INTERESTED IN INSULATORS IN 2023.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69822" y="7047648"/>
            <a:ext cx="10174869" cy="158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  <a:spcBef>
                <a:spcPct val="0"/>
              </a:spcBef>
            </a:pPr>
            <a:r>
              <a:rPr lang="en-US" sz="5199" dirty="0">
                <a:solidFill>
                  <a:srgbClr val="FFFFFF"/>
                </a:solidFill>
                <a:latin typeface="Rustic Printed Bold"/>
              </a:rPr>
              <a:t>LESS THAN 3,000 HAVE BEEN REPORTED AS KSTS INDUSTRY WIDE.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268810" y="6065928"/>
            <a:ext cx="3636285" cy="3636285"/>
            <a:chOff x="0" y="0"/>
            <a:chExt cx="4848380" cy="48483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848380" cy="4848380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3825" cap="sq">
                <a:solidFill>
                  <a:srgbClr val="FFFAF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4"/>
                  </a:lnSpc>
                </a:pPr>
                <a:endParaRPr dirty="0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400115" y="993433"/>
              <a:ext cx="4048150" cy="2794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37"/>
                </a:lnSpc>
              </a:pPr>
              <a:r>
                <a:rPr lang="en-US" sz="3612" dirty="0">
                  <a:solidFill>
                    <a:srgbClr val="BDB596"/>
                  </a:solidFill>
                  <a:latin typeface="Rustic Printed Bold"/>
                </a:rPr>
                <a:t>LESS THAN </a:t>
              </a:r>
            </a:p>
            <a:p>
              <a:pPr algn="ctr">
                <a:lnSpc>
                  <a:spcPts val="7874"/>
                </a:lnSpc>
              </a:pPr>
              <a:r>
                <a:rPr lang="en-US" sz="7224" dirty="0">
                  <a:solidFill>
                    <a:srgbClr val="FFFAF3"/>
                  </a:solidFill>
                  <a:latin typeface="Rustic Printed Bold"/>
                </a:rPr>
                <a:t>15% </a:t>
              </a:r>
            </a:p>
            <a:p>
              <a:pPr algn="ctr">
                <a:lnSpc>
                  <a:spcPts val="3937"/>
                </a:lnSpc>
                <a:spcBef>
                  <a:spcPct val="0"/>
                </a:spcBef>
              </a:pPr>
              <a:r>
                <a:rPr lang="en-US" sz="3612" dirty="0">
                  <a:solidFill>
                    <a:srgbClr val="BDB596"/>
                  </a:solidFill>
                  <a:latin typeface="Rustic Printed Bold"/>
                </a:rPr>
                <a:t>SUCCESS RATE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5746571" y="2932723"/>
            <a:ext cx="6669354" cy="3423596"/>
          </a:xfrm>
          <a:custGeom>
            <a:avLst/>
            <a:gdLst/>
            <a:ahLst/>
            <a:cxnLst/>
            <a:rect l="l" t="t" r="r" b="b"/>
            <a:pathLst>
              <a:path w="6669354" h="3423596">
                <a:moveTo>
                  <a:pt x="0" y="0"/>
                </a:moveTo>
                <a:lnTo>
                  <a:pt x="6669353" y="0"/>
                </a:lnTo>
                <a:lnTo>
                  <a:pt x="6669353" y="3423596"/>
                </a:lnTo>
                <a:lnTo>
                  <a:pt x="0" y="3423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612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AutoShape 10"/>
          <p:cNvSpPr/>
          <p:nvPr/>
        </p:nvSpPr>
        <p:spPr>
          <a:xfrm>
            <a:off x="5592515" y="6356319"/>
            <a:ext cx="6492240" cy="0"/>
          </a:xfrm>
          <a:prstGeom prst="line">
            <a:avLst/>
          </a:prstGeom>
          <a:ln w="47625" cap="flat">
            <a:solidFill>
              <a:srgbClr val="AA9D6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6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2824" y="1379141"/>
            <a:ext cx="7940495" cy="5987524"/>
            <a:chOff x="0" y="0"/>
            <a:chExt cx="1642185" cy="1238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2185" cy="1238288"/>
            </a:xfrm>
            <a:custGeom>
              <a:avLst/>
              <a:gdLst/>
              <a:ahLst/>
              <a:cxnLst/>
              <a:rect l="l" t="t" r="r" b="b"/>
              <a:pathLst>
                <a:path w="1642185" h="1238288">
                  <a:moveTo>
                    <a:pt x="0" y="0"/>
                  </a:moveTo>
                  <a:lnTo>
                    <a:pt x="1642185" y="0"/>
                  </a:lnTo>
                  <a:lnTo>
                    <a:pt x="1642185" y="1238288"/>
                  </a:lnTo>
                  <a:lnTo>
                    <a:pt x="0" y="1238288"/>
                  </a:lnTo>
                  <a:close/>
                </a:path>
              </a:pathLst>
            </a:custGeom>
            <a:solidFill>
              <a:srgbClr val="A99C68"/>
            </a:solidFill>
            <a:ln w="19050" cap="sq">
              <a:solidFill>
                <a:srgbClr val="FFFAF3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642185" cy="1295438"/>
            </a:xfrm>
            <a:prstGeom prst="rect">
              <a:avLst/>
            </a:prstGeom>
          </p:spPr>
          <p:txBody>
            <a:bodyPr lIns="47535" tIns="47535" rIns="47535" bIns="47535" rtlCol="0" anchor="ctr"/>
            <a:lstStyle/>
            <a:p>
              <a:pPr algn="ctr">
                <a:lnSpc>
                  <a:spcPts val="336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994844" y="1755478"/>
            <a:ext cx="7256455" cy="5234851"/>
          </a:xfrm>
          <a:custGeom>
            <a:avLst/>
            <a:gdLst/>
            <a:ahLst/>
            <a:cxnLst/>
            <a:rect l="l" t="t" r="r" b="b"/>
            <a:pathLst>
              <a:path w="7256455" h="5234851">
                <a:moveTo>
                  <a:pt x="0" y="0"/>
                </a:moveTo>
                <a:lnTo>
                  <a:pt x="7256455" y="0"/>
                </a:lnTo>
                <a:lnTo>
                  <a:pt x="7256455" y="5234850"/>
                </a:lnTo>
                <a:lnTo>
                  <a:pt x="0" y="5234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7627560" y="6449154"/>
            <a:ext cx="2268155" cy="2458705"/>
          </a:xfrm>
          <a:custGeom>
            <a:avLst/>
            <a:gdLst/>
            <a:ahLst/>
            <a:cxnLst/>
            <a:rect l="l" t="t" r="r" b="b"/>
            <a:pathLst>
              <a:path w="2268155" h="2458705">
                <a:moveTo>
                  <a:pt x="0" y="0"/>
                </a:moveTo>
                <a:lnTo>
                  <a:pt x="2268155" y="0"/>
                </a:lnTo>
                <a:lnTo>
                  <a:pt x="2268155" y="2458705"/>
                </a:lnTo>
                <a:lnTo>
                  <a:pt x="0" y="2458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10057195" y="2979541"/>
            <a:ext cx="7202105" cy="121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9"/>
              </a:lnSpc>
            </a:pPr>
            <a:r>
              <a:rPr lang="en-US" sz="7099" dirty="0">
                <a:solidFill>
                  <a:srgbClr val="FFFFFF"/>
                </a:solidFill>
                <a:latin typeface="Rustic Printed"/>
              </a:rPr>
              <a:t>JOB BOARD FOR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71964" y="4328039"/>
            <a:ext cx="6985957" cy="284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 dirty="0">
                <a:solidFill>
                  <a:srgbClr val="FFFAF3"/>
                </a:solidFill>
                <a:latin typeface="Roboto Condensed"/>
              </a:rPr>
              <a:t>Learn about MOS codes using our “Occupation Search” tool.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 dirty="0">
                <a:solidFill>
                  <a:srgbClr val="FFFAF3"/>
                </a:solidFill>
                <a:latin typeface="Roboto Condensed"/>
              </a:rPr>
              <a:t>Connect directly with servicemembers looking for careers in the construction industry.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 dirty="0">
                <a:solidFill>
                  <a:srgbClr val="FFFAF3"/>
                </a:solidFill>
                <a:latin typeface="Roboto Condensed"/>
              </a:rPr>
              <a:t>Advertise your opportunities to servicemembers in the H2H database.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92589" y="-151671"/>
            <a:ext cx="9652879" cy="7053537"/>
            <a:chOff x="0" y="0"/>
            <a:chExt cx="8015455" cy="5857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15455" cy="5857042"/>
            </a:xfrm>
            <a:custGeom>
              <a:avLst/>
              <a:gdLst/>
              <a:ahLst/>
              <a:cxnLst/>
              <a:rect l="l" t="t" r="r" b="b"/>
              <a:pathLst>
                <a:path w="8015455" h="5857042">
                  <a:moveTo>
                    <a:pt x="8015455" y="279400"/>
                  </a:moveTo>
                  <a:lnTo>
                    <a:pt x="8015455" y="0"/>
                  </a:lnTo>
                  <a:lnTo>
                    <a:pt x="0" y="0"/>
                  </a:lnTo>
                  <a:lnTo>
                    <a:pt x="0" y="5857042"/>
                  </a:lnTo>
                  <a:lnTo>
                    <a:pt x="8015455" y="5857042"/>
                  </a:lnTo>
                  <a:lnTo>
                    <a:pt x="8015455" y="279400"/>
                  </a:lnTo>
                  <a:close/>
                  <a:moveTo>
                    <a:pt x="7936715" y="279400"/>
                  </a:moveTo>
                  <a:lnTo>
                    <a:pt x="7936715" y="5778302"/>
                  </a:lnTo>
                  <a:lnTo>
                    <a:pt x="78740" y="5778302"/>
                  </a:lnTo>
                  <a:lnTo>
                    <a:pt x="78740" y="78740"/>
                  </a:lnTo>
                  <a:lnTo>
                    <a:pt x="7936716" y="78740"/>
                  </a:lnTo>
                  <a:lnTo>
                    <a:pt x="7936716" y="279400"/>
                  </a:lnTo>
                  <a:close/>
                </a:path>
              </a:pathLst>
            </a:custGeom>
            <a:solidFill>
              <a:srgbClr val="BDB596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AutoShape 4"/>
          <p:cNvSpPr/>
          <p:nvPr/>
        </p:nvSpPr>
        <p:spPr>
          <a:xfrm rot="-5400000">
            <a:off x="328060" y="976865"/>
            <a:ext cx="1506054" cy="0"/>
          </a:xfrm>
          <a:prstGeom prst="line">
            <a:avLst/>
          </a:prstGeom>
          <a:ln w="104775" cap="flat">
            <a:solidFill>
              <a:srgbClr val="BDB59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397493" y="3484455"/>
            <a:ext cx="13513749" cy="6327546"/>
          </a:xfrm>
          <a:custGeom>
            <a:avLst/>
            <a:gdLst/>
            <a:ahLst/>
            <a:cxnLst/>
            <a:rect l="l" t="t" r="r" b="b"/>
            <a:pathLst>
              <a:path w="13513749" h="6327546">
                <a:moveTo>
                  <a:pt x="0" y="0"/>
                </a:moveTo>
                <a:lnTo>
                  <a:pt x="13513749" y="0"/>
                </a:lnTo>
                <a:lnTo>
                  <a:pt x="13513749" y="6327546"/>
                </a:lnTo>
                <a:lnTo>
                  <a:pt x="0" y="6327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1894870" y="323850"/>
            <a:ext cx="6120854" cy="165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0"/>
              </a:lnSpc>
            </a:pPr>
            <a:r>
              <a:rPr lang="en-US" sz="5899" dirty="0">
                <a:solidFill>
                  <a:srgbClr val="BDB596"/>
                </a:solidFill>
                <a:latin typeface="Roboto Condensed"/>
              </a:rPr>
              <a:t>US ARMY SPECIALIST (E-4)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94870" y="2582672"/>
            <a:ext cx="595880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BDB596"/>
                </a:solidFill>
                <a:latin typeface="Roboto Condensed"/>
              </a:rPr>
              <a:t>Fort Campbell, Kentucky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94870" y="2098504"/>
            <a:ext cx="6606400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0"/>
              </a:lnSpc>
            </a:pPr>
            <a:r>
              <a:rPr lang="en-US" sz="3000" dirty="0">
                <a:solidFill>
                  <a:srgbClr val="FFFAF3"/>
                </a:solidFill>
                <a:latin typeface="Roboto Condensed Bold"/>
              </a:rPr>
              <a:t>WITH DEPENDENTS 4 YEARS SERVICE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4624" y="1385316"/>
            <a:ext cx="321360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AF3"/>
                </a:solidFill>
                <a:latin typeface="Roboto Condensed"/>
              </a:rPr>
              <a:t>$36,796 ($17.69/hr.)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24624" y="1066800"/>
            <a:ext cx="2849166" cy="39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2899" dirty="0">
                <a:solidFill>
                  <a:srgbClr val="BDB596"/>
                </a:solidFill>
                <a:latin typeface="Roboto Condensed Bold"/>
              </a:rPr>
              <a:t>ANNUAL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19029" y="1385316"/>
            <a:ext cx="321360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AF3"/>
                </a:solidFill>
                <a:latin typeface="Roboto Condensed"/>
              </a:rPr>
              <a:t>$460.25 (Tax-Free)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19029" y="1066800"/>
            <a:ext cx="2872680" cy="39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2899" dirty="0">
                <a:solidFill>
                  <a:srgbClr val="BDB596"/>
                </a:solidFill>
                <a:latin typeface="Roboto Condensed Bold"/>
              </a:rPr>
              <a:t>BAS EACH MONTH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4624" y="2721820"/>
            <a:ext cx="321360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AF3"/>
                </a:solidFill>
                <a:latin typeface="Roboto Condensed"/>
              </a:rPr>
              <a:t>$1,641 (Tax-Free)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4624" y="2098504"/>
            <a:ext cx="3213601" cy="767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2899" dirty="0">
                <a:solidFill>
                  <a:srgbClr val="BDB596"/>
                </a:solidFill>
                <a:latin typeface="Roboto Condensed Bold"/>
              </a:rPr>
              <a:t>MONTHLY HOUSING ALLOWANCE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19029" y="2415667"/>
            <a:ext cx="4113301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AF3"/>
                </a:solidFill>
                <a:latin typeface="Source Sans Pro"/>
              </a:rPr>
              <a:t>$62,008 ($29.81/hr.)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19029" y="2067306"/>
            <a:ext cx="4337802" cy="39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2899" dirty="0">
                <a:solidFill>
                  <a:srgbClr val="BDB596"/>
                </a:solidFill>
                <a:latin typeface="Roboto Condensed Bold"/>
              </a:rPr>
              <a:t>TOTAL ANNUAL GROSS PAY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95174" y="2891915"/>
            <a:ext cx="3961657" cy="319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FFFAF3"/>
                </a:solidFill>
                <a:latin typeface="Roboto Condensed"/>
              </a:rPr>
              <a:t>Special Pay (Jump Pay, Hazard Pay, Hardship Pay, etc.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FFFAF3"/>
                </a:solidFill>
                <a:latin typeface="Roboto Condensed"/>
              </a:rPr>
              <a:t>Health Care (No Cost)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FFFAF3"/>
                </a:solidFill>
                <a:latin typeface="Roboto Condensed"/>
              </a:rPr>
              <a:t>Blended Retirement System/Pension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FFFAF3"/>
                </a:solidFill>
                <a:latin typeface="Roboto Condensed"/>
              </a:rPr>
              <a:t>30 Days Paid Leave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693471" cy="10287000"/>
            <a:chOff x="0" y="0"/>
            <a:chExt cx="3171402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1402" cy="3752726"/>
            </a:xfrm>
            <a:custGeom>
              <a:avLst/>
              <a:gdLst/>
              <a:ahLst/>
              <a:cxnLst/>
              <a:rect l="l" t="t" r="r" b="b"/>
              <a:pathLst>
                <a:path w="3171402" h="3752726">
                  <a:moveTo>
                    <a:pt x="0" y="0"/>
                  </a:moveTo>
                  <a:lnTo>
                    <a:pt x="3171402" y="0"/>
                  </a:lnTo>
                  <a:lnTo>
                    <a:pt x="317140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AA9D68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AutoShape 4"/>
          <p:cNvSpPr/>
          <p:nvPr/>
        </p:nvSpPr>
        <p:spPr>
          <a:xfrm>
            <a:off x="9144000" y="1555383"/>
            <a:ext cx="1899292" cy="0"/>
          </a:xfrm>
          <a:prstGeom prst="line">
            <a:avLst/>
          </a:prstGeom>
          <a:ln w="104775" cap="flat">
            <a:solidFill>
              <a:srgbClr val="AA9D6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9144000" y="6728192"/>
            <a:ext cx="1899292" cy="0"/>
          </a:xfrm>
          <a:prstGeom prst="line">
            <a:avLst/>
          </a:prstGeom>
          <a:ln w="104775" cap="flat">
            <a:solidFill>
              <a:srgbClr val="AA9D6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757037" y="457816"/>
            <a:ext cx="7179397" cy="9371368"/>
          </a:xfrm>
          <a:custGeom>
            <a:avLst/>
            <a:gdLst/>
            <a:ahLst/>
            <a:cxnLst/>
            <a:rect l="l" t="t" r="r" b="b"/>
            <a:pathLst>
              <a:path w="7179397" h="9371368">
                <a:moveTo>
                  <a:pt x="0" y="0"/>
                </a:moveTo>
                <a:lnTo>
                  <a:pt x="7179397" y="0"/>
                </a:lnTo>
                <a:lnTo>
                  <a:pt x="7179397" y="9371368"/>
                </a:lnTo>
                <a:lnTo>
                  <a:pt x="0" y="9371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9144000" y="1759310"/>
            <a:ext cx="6857401" cy="212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6899" dirty="0">
                <a:solidFill>
                  <a:srgbClr val="FFFAF3"/>
                </a:solidFill>
                <a:latin typeface="Rustic Printed"/>
              </a:rPr>
              <a:t>GI BILL COMPARISON TOOL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4393417"/>
            <a:ext cx="768641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AF3"/>
                </a:solidFill>
                <a:latin typeface="Roboto Condensed"/>
                <a:hlinkClick r:id="rId3" tooltip="https://www.va.gov/education/gi-bill-comparison-tool/"/>
              </a:rPr>
              <a:t>https://www.va.gov/education/gi-bill-comparison-tool/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4089633"/>
            <a:ext cx="8446595" cy="351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8"/>
              </a:lnSpc>
            </a:pPr>
            <a:r>
              <a:rPr lang="en-US" sz="2600" dirty="0">
                <a:solidFill>
                  <a:srgbClr val="FFFAF3"/>
                </a:solidFill>
                <a:latin typeface="Roboto Condensed Bold"/>
              </a:rPr>
              <a:t>LINK THE COMPARISON TOOL ON JATC WEBSITE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5487776"/>
            <a:ext cx="790060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AF3"/>
                </a:solidFill>
                <a:latin typeface="Roboto Condensed"/>
              </a:rPr>
              <a:t>Have your staff trained and ready to use this tool when assisting veterans so you have the right numbers all the time.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5183992"/>
            <a:ext cx="5434720" cy="351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8"/>
              </a:lnSpc>
            </a:pPr>
            <a:r>
              <a:rPr lang="en-US" sz="2600" dirty="0">
                <a:solidFill>
                  <a:srgbClr val="FFFAF3"/>
                </a:solidFill>
                <a:latin typeface="Roboto Condensed Bold"/>
              </a:rPr>
              <a:t>DON'T GUESS - USE THE TOOL!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7047279"/>
            <a:ext cx="7900602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AF3"/>
                </a:solidFill>
                <a:latin typeface="Roboto Condensed"/>
              </a:rPr>
              <a:t>Example reflects veteran that is 100% eligible for full GI Bill benefit. National Guard/Reserve members could receive less than half of amount reflected, hence the importance of accurate use of this tool.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85687" y="2984639"/>
            <a:ext cx="1705119" cy="2774602"/>
          </a:xfrm>
          <a:custGeom>
            <a:avLst/>
            <a:gdLst/>
            <a:ahLst/>
            <a:cxnLst/>
            <a:rect l="l" t="t" r="r" b="b"/>
            <a:pathLst>
              <a:path w="1705119" h="2774602">
                <a:moveTo>
                  <a:pt x="0" y="0"/>
                </a:moveTo>
                <a:lnTo>
                  <a:pt x="1705119" y="0"/>
                </a:lnTo>
                <a:lnTo>
                  <a:pt x="1705119" y="2774601"/>
                </a:lnTo>
                <a:lnTo>
                  <a:pt x="0" y="2774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6603193" y="5429109"/>
            <a:ext cx="1705119" cy="2774602"/>
          </a:xfrm>
          <a:custGeom>
            <a:avLst/>
            <a:gdLst/>
            <a:ahLst/>
            <a:cxnLst/>
            <a:rect l="l" t="t" r="r" b="b"/>
            <a:pathLst>
              <a:path w="1705119" h="2774602">
                <a:moveTo>
                  <a:pt x="0" y="0"/>
                </a:moveTo>
                <a:lnTo>
                  <a:pt x="1705119" y="0"/>
                </a:lnTo>
                <a:lnTo>
                  <a:pt x="1705119" y="2774601"/>
                </a:lnTo>
                <a:lnTo>
                  <a:pt x="0" y="2774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9873940" y="2083290"/>
            <a:ext cx="4228373" cy="4228373"/>
          </a:xfrm>
          <a:custGeom>
            <a:avLst/>
            <a:gdLst/>
            <a:ahLst/>
            <a:cxnLst/>
            <a:rect l="l" t="t" r="r" b="b"/>
            <a:pathLst>
              <a:path w="4228373" h="4228373">
                <a:moveTo>
                  <a:pt x="0" y="0"/>
                </a:moveTo>
                <a:lnTo>
                  <a:pt x="4228373" y="0"/>
                </a:lnTo>
                <a:lnTo>
                  <a:pt x="4228373" y="4228373"/>
                </a:lnTo>
                <a:lnTo>
                  <a:pt x="0" y="4228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5123971" y="2311862"/>
            <a:ext cx="5491523" cy="317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27"/>
              </a:lnSpc>
            </a:pPr>
            <a:r>
              <a:rPr lang="en-US" sz="18741" dirty="0">
                <a:solidFill>
                  <a:srgbClr val="FFFAF3"/>
                </a:solidFill>
                <a:latin typeface="Rustic Printed"/>
              </a:rPr>
              <a:t>TEAM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84033" y="4756332"/>
            <a:ext cx="5491523" cy="317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27"/>
              </a:lnSpc>
            </a:pPr>
            <a:r>
              <a:rPr lang="en-US" sz="18741" dirty="0">
                <a:solidFill>
                  <a:srgbClr val="FFFAF3"/>
                </a:solidFill>
                <a:latin typeface="Rustic Printed"/>
              </a:rPr>
              <a:t>FIGHT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6472" y="4454823"/>
            <a:ext cx="485800" cy="485800"/>
          </a:xfrm>
          <a:custGeom>
            <a:avLst/>
            <a:gdLst/>
            <a:ahLst/>
            <a:cxnLst/>
            <a:rect l="l" t="t" r="r" b="b"/>
            <a:pathLst>
              <a:path w="485800" h="485800">
                <a:moveTo>
                  <a:pt x="0" y="0"/>
                </a:moveTo>
                <a:lnTo>
                  <a:pt x="485799" y="0"/>
                </a:lnTo>
                <a:lnTo>
                  <a:pt x="485799" y="485799"/>
                </a:lnTo>
                <a:lnTo>
                  <a:pt x="0" y="485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556472" y="4980712"/>
            <a:ext cx="485800" cy="485800"/>
          </a:xfrm>
          <a:custGeom>
            <a:avLst/>
            <a:gdLst/>
            <a:ahLst/>
            <a:cxnLst/>
            <a:rect l="l" t="t" r="r" b="b"/>
            <a:pathLst>
              <a:path w="485800" h="485800">
                <a:moveTo>
                  <a:pt x="0" y="0"/>
                </a:moveTo>
                <a:lnTo>
                  <a:pt x="485799" y="0"/>
                </a:lnTo>
                <a:lnTo>
                  <a:pt x="485799" y="485800"/>
                </a:lnTo>
                <a:lnTo>
                  <a:pt x="0" y="4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556472" y="5506601"/>
            <a:ext cx="485800" cy="485800"/>
          </a:xfrm>
          <a:custGeom>
            <a:avLst/>
            <a:gdLst/>
            <a:ahLst/>
            <a:cxnLst/>
            <a:rect l="l" t="t" r="r" b="b"/>
            <a:pathLst>
              <a:path w="485800" h="485800">
                <a:moveTo>
                  <a:pt x="0" y="0"/>
                </a:moveTo>
                <a:lnTo>
                  <a:pt x="485799" y="0"/>
                </a:lnTo>
                <a:lnTo>
                  <a:pt x="485799" y="485800"/>
                </a:lnTo>
                <a:lnTo>
                  <a:pt x="0" y="4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562486" y="6032491"/>
            <a:ext cx="473771" cy="473771"/>
          </a:xfrm>
          <a:custGeom>
            <a:avLst/>
            <a:gdLst/>
            <a:ahLst/>
            <a:cxnLst/>
            <a:rect l="l" t="t" r="r" b="b"/>
            <a:pathLst>
              <a:path w="473771" h="473771">
                <a:moveTo>
                  <a:pt x="0" y="0"/>
                </a:moveTo>
                <a:lnTo>
                  <a:pt x="473771" y="0"/>
                </a:lnTo>
                <a:lnTo>
                  <a:pt x="473771" y="473770"/>
                </a:lnTo>
                <a:lnTo>
                  <a:pt x="0" y="4737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5064856" y="1659870"/>
            <a:ext cx="12671083" cy="7127484"/>
          </a:xfrm>
          <a:custGeom>
            <a:avLst/>
            <a:gdLst/>
            <a:ahLst/>
            <a:cxnLst/>
            <a:rect l="l" t="t" r="r" b="b"/>
            <a:pathLst>
              <a:path w="12671083" h="7127484">
                <a:moveTo>
                  <a:pt x="0" y="0"/>
                </a:moveTo>
                <a:lnTo>
                  <a:pt x="12671083" y="0"/>
                </a:lnTo>
                <a:lnTo>
                  <a:pt x="12671083" y="7127484"/>
                </a:lnTo>
                <a:lnTo>
                  <a:pt x="0" y="71274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1093552" y="4397673"/>
            <a:ext cx="2764144" cy="43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7"/>
              </a:lnSpc>
            </a:pPr>
            <a:r>
              <a:rPr lang="en-US" sz="2512" dirty="0">
                <a:solidFill>
                  <a:srgbClr val="FFFAF3"/>
                </a:solidFill>
                <a:latin typeface="Roboto Condensed"/>
              </a:rPr>
              <a:t>@HelmetstoHardhats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3552" y="4921557"/>
            <a:ext cx="2645124" cy="43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7"/>
              </a:lnSpc>
            </a:pPr>
            <a:r>
              <a:rPr lang="en-US" sz="2512" dirty="0">
                <a:solidFill>
                  <a:srgbClr val="FFFAF3"/>
                </a:solidFill>
                <a:latin typeface="Roboto Condensed"/>
              </a:rPr>
              <a:t>@helmetstohardhats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3552" y="5445442"/>
            <a:ext cx="2485238" cy="43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7"/>
              </a:lnSpc>
            </a:pPr>
            <a:r>
              <a:rPr lang="en-US" sz="2512" dirty="0">
                <a:solidFill>
                  <a:srgbClr val="FFFAF3"/>
                </a:solidFill>
                <a:latin typeface="Roboto Condensed"/>
              </a:rPr>
              <a:t>@HelmetsHardhats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2486" y="3252978"/>
            <a:ext cx="4117087" cy="97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3"/>
              </a:lnSpc>
            </a:pPr>
            <a:r>
              <a:rPr lang="en-US" sz="5719" dirty="0">
                <a:solidFill>
                  <a:srgbClr val="FFFAF3"/>
                </a:solidFill>
                <a:latin typeface="Rustic Printed"/>
              </a:rPr>
              <a:t>THANK YOU!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3552" y="5969326"/>
            <a:ext cx="3035501" cy="43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7"/>
              </a:lnSpc>
            </a:pPr>
            <a:r>
              <a:rPr lang="en-US" sz="2512" dirty="0">
                <a:solidFill>
                  <a:srgbClr val="FFFAF3"/>
                </a:solidFill>
                <a:latin typeface="Roboto Condensed"/>
              </a:rPr>
              <a:t>helmetstohardhats.org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7882" y="6454719"/>
            <a:ext cx="3705677" cy="474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"/>
              </a:lnSpc>
            </a:pPr>
            <a:r>
              <a:rPr lang="en-US" sz="1974" dirty="0">
                <a:solidFill>
                  <a:srgbClr val="FFFAF3"/>
                </a:solidFill>
                <a:latin typeface="Roboto Condensed"/>
              </a:rPr>
              <a:t>*Use our website's chat bot feature to connect to H2H when needed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6B27CAA59BA4A9DBE4FDB61F03306" ma:contentTypeVersion="15" ma:contentTypeDescription="Create a new document." ma:contentTypeScope="" ma:versionID="17be033f505116a7b5607c3531cb67da">
  <xsd:schema xmlns:xsd="http://www.w3.org/2001/XMLSchema" xmlns:xs="http://www.w3.org/2001/XMLSchema" xmlns:p="http://schemas.microsoft.com/office/2006/metadata/properties" xmlns:ns2="de2d6d3e-dda9-49b9-83b7-39e1d4bf73ff" xmlns:ns3="8b602855-18a3-4cc7-9927-9a1100edcd37" targetNamespace="http://schemas.microsoft.com/office/2006/metadata/properties" ma:root="true" ma:fieldsID="ea89909121022c20b0600bd0c0a5854d" ns2:_="" ns3:_="">
    <xsd:import namespace="de2d6d3e-dda9-49b9-83b7-39e1d4bf73ff"/>
    <xsd:import namespace="8b602855-18a3-4cc7-9927-9a1100edcd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d6d3e-dda9-49b9-83b7-39e1d4bf7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645057-87e6-4719-91f5-abfddffa1a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02855-18a3-4cc7-9927-9a1100edcd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bc36310-26e1-4e8a-a2a6-465d619cb85d}" ma:internalName="TaxCatchAll" ma:showField="CatchAllData" ma:web="8b602855-18a3-4cc7-9927-9a1100edcd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602855-18a3-4cc7-9927-9a1100edcd37">
      <UserInfo>
        <DisplayName>Martin  Helms</DisplayName>
        <AccountId>15</AccountId>
        <AccountType/>
      </UserInfo>
      <UserInfo>
        <DisplayName>Matti-Lynn Chrisman</DisplayName>
        <AccountId>26</AccountId>
        <AccountType/>
      </UserInfo>
    </SharedWithUsers>
    <lcf76f155ced4ddcb4097134ff3c332f xmlns="de2d6d3e-dda9-49b9-83b7-39e1d4bf73ff">
      <Terms xmlns="http://schemas.microsoft.com/office/infopath/2007/PartnerControls"/>
    </lcf76f155ced4ddcb4097134ff3c332f>
    <TaxCatchAll xmlns="8b602855-18a3-4cc7-9927-9a1100edcd37" xsi:nil="true"/>
  </documentManagement>
</p:properties>
</file>

<file path=customXml/itemProps1.xml><?xml version="1.0" encoding="utf-8"?>
<ds:datastoreItem xmlns:ds="http://schemas.openxmlformats.org/officeDocument/2006/customXml" ds:itemID="{67D8BF7B-13C2-4B4F-8C5F-509AAB0D2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d6d3e-dda9-49b9-83b7-39e1d4bf73ff"/>
    <ds:schemaRef ds:uri="8b602855-18a3-4cc7-9927-9a1100edcd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B0B0A9-D85D-4876-8AB1-C93DF3B54C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098C47-5ED6-4276-9617-D4D58926A65C}">
  <ds:schemaRefs>
    <ds:schemaRef ds:uri="http://schemas.microsoft.com/office/2006/metadata/properties"/>
    <ds:schemaRef ds:uri="http://schemas.microsoft.com/office/infopath/2007/PartnerControls"/>
    <ds:schemaRef ds:uri="8b602855-18a3-4cc7-9927-9a1100edcd37"/>
    <ds:schemaRef ds:uri="de2d6d3e-dda9-49b9-83b7-39e1d4bf73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459</Words>
  <Application>Microsoft Office PowerPoint</Application>
  <PresentationFormat>Custom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Roboto Condensed</vt:lpstr>
      <vt:lpstr>Source Sans Pro</vt:lpstr>
      <vt:lpstr>Nourd Bold</vt:lpstr>
      <vt:lpstr>Rustic Printed</vt:lpstr>
      <vt:lpstr>Arial</vt:lpstr>
      <vt:lpstr>Roboto Condensed Bold</vt:lpstr>
      <vt:lpstr>Rustic Printed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Insulators Presentation</dc:title>
  <dc:creator>Martin Helms</dc:creator>
  <cp:lastModifiedBy>Martin  Helms</cp:lastModifiedBy>
  <cp:revision>2</cp:revision>
  <dcterms:created xsi:type="dcterms:W3CDTF">2006-08-16T00:00:00Z</dcterms:created>
  <dcterms:modified xsi:type="dcterms:W3CDTF">2024-03-13T21:54:51Z</dcterms:modified>
  <dc:identifier>DAFerb5dUqo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0x010100E086B27CAA59BA4A9DBE4FDB61F03306</vt:lpwstr>
  </property>
  <property fmtid="{D5CDD505-2E9C-101B-9397-08002B2CF9AE}" pid="3" name="MediaServiceImageTags">
    <vt:lpwstr/>
  </property>
</Properties>
</file>