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3" r:id="rId2"/>
    <p:sldId id="366" r:id="rId3"/>
    <p:sldId id="365" r:id="rId4"/>
    <p:sldId id="367" r:id="rId5"/>
    <p:sldId id="368" r:id="rId6"/>
    <p:sldId id="407" r:id="rId7"/>
    <p:sldId id="385" r:id="rId8"/>
    <p:sldId id="387" r:id="rId9"/>
    <p:sldId id="388" r:id="rId10"/>
    <p:sldId id="369" r:id="rId11"/>
    <p:sldId id="389" r:id="rId12"/>
    <p:sldId id="370" r:id="rId13"/>
    <p:sldId id="371" r:id="rId14"/>
    <p:sldId id="372" r:id="rId15"/>
    <p:sldId id="384" r:id="rId16"/>
    <p:sldId id="373" r:id="rId17"/>
    <p:sldId id="391" r:id="rId18"/>
    <p:sldId id="392" r:id="rId19"/>
    <p:sldId id="405" r:id="rId20"/>
    <p:sldId id="406" r:id="rId21"/>
    <p:sldId id="393" r:id="rId22"/>
    <p:sldId id="394" r:id="rId23"/>
    <p:sldId id="395" r:id="rId24"/>
    <p:sldId id="396" r:id="rId25"/>
    <p:sldId id="398" r:id="rId26"/>
    <p:sldId id="399" r:id="rId27"/>
    <p:sldId id="400" r:id="rId28"/>
    <p:sldId id="401" r:id="rId29"/>
    <p:sldId id="402" r:id="rId30"/>
    <p:sldId id="386" r:id="rId31"/>
    <p:sldId id="403" r:id="rId32"/>
    <p:sldId id="404" r:id="rId33"/>
    <p:sldId id="364"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76" d="100"/>
          <a:sy n="76" d="100"/>
        </p:scale>
        <p:origin x="10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A0C695-FFCB-453F-A469-99BFC101344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6A763-8031-4F21-AB9E-4E5B96D0144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1850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A0C695-FFCB-453F-A469-99BFC101344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6A763-8031-4F21-AB9E-4E5B96D01442}" type="slidenum">
              <a:rPr lang="en-US" smtClean="0"/>
              <a:t>‹#›</a:t>
            </a:fld>
            <a:endParaRPr lang="en-US"/>
          </a:p>
        </p:txBody>
      </p:sp>
    </p:spTree>
    <p:extLst>
      <p:ext uri="{BB962C8B-B14F-4D97-AF65-F5344CB8AC3E}">
        <p14:creationId xmlns:p14="http://schemas.microsoft.com/office/powerpoint/2010/main" val="1545427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A0C695-FFCB-453F-A469-99BFC101344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6A763-8031-4F21-AB9E-4E5B96D01442}" type="slidenum">
              <a:rPr lang="en-US" smtClean="0"/>
              <a:t>‹#›</a:t>
            </a:fld>
            <a:endParaRPr lang="en-US"/>
          </a:p>
        </p:txBody>
      </p:sp>
    </p:spTree>
    <p:extLst>
      <p:ext uri="{BB962C8B-B14F-4D97-AF65-F5344CB8AC3E}">
        <p14:creationId xmlns:p14="http://schemas.microsoft.com/office/powerpoint/2010/main" val="3110403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A0C695-FFCB-453F-A469-99BFC101344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6A763-8031-4F21-AB9E-4E5B96D01442}" type="slidenum">
              <a:rPr lang="en-US" smtClean="0"/>
              <a:t>‹#›</a:t>
            </a:fld>
            <a:endParaRPr lang="en-US"/>
          </a:p>
        </p:txBody>
      </p:sp>
    </p:spTree>
    <p:extLst>
      <p:ext uri="{BB962C8B-B14F-4D97-AF65-F5344CB8AC3E}">
        <p14:creationId xmlns:p14="http://schemas.microsoft.com/office/powerpoint/2010/main" val="4134270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A0C695-FFCB-453F-A469-99BFC101344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6A763-8031-4F21-AB9E-4E5B96D0144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4849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A0C695-FFCB-453F-A469-99BFC1013444}"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6A763-8031-4F21-AB9E-4E5B96D01442}" type="slidenum">
              <a:rPr lang="en-US" smtClean="0"/>
              <a:t>‹#›</a:t>
            </a:fld>
            <a:endParaRPr lang="en-US"/>
          </a:p>
        </p:txBody>
      </p:sp>
    </p:spTree>
    <p:extLst>
      <p:ext uri="{BB962C8B-B14F-4D97-AF65-F5344CB8AC3E}">
        <p14:creationId xmlns:p14="http://schemas.microsoft.com/office/powerpoint/2010/main" val="258296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A0C695-FFCB-453F-A469-99BFC1013444}" type="datetimeFigureOut">
              <a:rPr lang="en-US" smtClean="0"/>
              <a:t>3/6/2024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86A763-8031-4F21-AB9E-4E5B96D01442}" type="slidenum">
              <a:rPr lang="en-US" smtClean="0"/>
              <a:t>‹#›</a:t>
            </a:fld>
            <a:endParaRPr lang="en-US"/>
          </a:p>
        </p:txBody>
      </p:sp>
    </p:spTree>
    <p:extLst>
      <p:ext uri="{BB962C8B-B14F-4D97-AF65-F5344CB8AC3E}">
        <p14:creationId xmlns:p14="http://schemas.microsoft.com/office/powerpoint/2010/main" val="3469398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A0C695-FFCB-453F-A469-99BFC1013444}" type="datetimeFigureOut">
              <a:rPr lang="en-US" smtClean="0"/>
              <a:t>3/6/2024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86A763-8031-4F21-AB9E-4E5B96D01442}" type="slidenum">
              <a:rPr lang="en-US" smtClean="0"/>
              <a:t>‹#›</a:t>
            </a:fld>
            <a:endParaRPr lang="en-US"/>
          </a:p>
        </p:txBody>
      </p:sp>
    </p:spTree>
    <p:extLst>
      <p:ext uri="{BB962C8B-B14F-4D97-AF65-F5344CB8AC3E}">
        <p14:creationId xmlns:p14="http://schemas.microsoft.com/office/powerpoint/2010/main" val="278357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EA0C695-FFCB-453F-A469-99BFC1013444}" type="datetimeFigureOut">
              <a:rPr lang="en-US" smtClean="0"/>
              <a:t>3/6/2024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F86A763-8031-4F21-AB9E-4E5B96D01442}" type="slidenum">
              <a:rPr lang="en-US" smtClean="0"/>
              <a:t>‹#›</a:t>
            </a:fld>
            <a:endParaRPr lang="en-US"/>
          </a:p>
        </p:txBody>
      </p:sp>
    </p:spTree>
    <p:extLst>
      <p:ext uri="{BB962C8B-B14F-4D97-AF65-F5344CB8AC3E}">
        <p14:creationId xmlns:p14="http://schemas.microsoft.com/office/powerpoint/2010/main" val="2183958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EA0C695-FFCB-453F-A469-99BFC1013444}" type="datetimeFigureOut">
              <a:rPr lang="en-US" smtClean="0"/>
              <a:t>3/6/2024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F86A763-8031-4F21-AB9E-4E5B96D01442}" type="slidenum">
              <a:rPr lang="en-US" smtClean="0"/>
              <a:t>‹#›</a:t>
            </a:fld>
            <a:endParaRPr lang="en-US"/>
          </a:p>
        </p:txBody>
      </p:sp>
    </p:spTree>
    <p:extLst>
      <p:ext uri="{BB962C8B-B14F-4D97-AF65-F5344CB8AC3E}">
        <p14:creationId xmlns:p14="http://schemas.microsoft.com/office/powerpoint/2010/main" val="496857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A0C695-FFCB-453F-A469-99BFC1013444}"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6A763-8031-4F21-AB9E-4E5B96D01442}" type="slidenum">
              <a:rPr lang="en-US" smtClean="0"/>
              <a:t>‹#›</a:t>
            </a:fld>
            <a:endParaRPr lang="en-US"/>
          </a:p>
        </p:txBody>
      </p:sp>
    </p:spTree>
    <p:extLst>
      <p:ext uri="{BB962C8B-B14F-4D97-AF65-F5344CB8AC3E}">
        <p14:creationId xmlns:p14="http://schemas.microsoft.com/office/powerpoint/2010/main" val="888589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EA0C695-FFCB-453F-A469-99BFC1013444}" type="datetimeFigureOut">
              <a:rPr lang="en-US" smtClean="0"/>
              <a:t>3/6/2024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F86A763-8031-4F21-AB9E-4E5B96D0144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4681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E220058-3FCE-496E-ADF2-D8A6961F39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E193F809-7E50-4AAD-8E26-878207931C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44603" y="4325112"/>
            <a:ext cx="71323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3E9C5090-7D25-41E3-A6D3-CCAEE505E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5" name="Rectangle 14">
            <a:extLst>
              <a:ext uri="{FF2B5EF4-FFF2-40B4-BE49-F238E27FC236}">
                <a16:creationId xmlns:a16="http://schemas.microsoft.com/office/drawing/2014/main" id="{11BF8809-0DAC-41E5-A212-ACB4A01BE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8" name="Title 1">
            <a:extLst>
              <a:ext uri="{FF2B5EF4-FFF2-40B4-BE49-F238E27FC236}">
                <a16:creationId xmlns:a16="http://schemas.microsoft.com/office/drawing/2014/main" id="{AF93425D-EDFD-EFC1-0CB2-8207432C18C1}"/>
              </a:ext>
            </a:extLst>
          </p:cNvPr>
          <p:cNvSpPr txBox="1">
            <a:spLocks/>
          </p:cNvSpPr>
          <p:nvPr/>
        </p:nvSpPr>
        <p:spPr>
          <a:xfrm>
            <a:off x="1293845" y="534570"/>
            <a:ext cx="9604310" cy="1443455"/>
          </a:xfrm>
          <a:prstGeom prst="rect">
            <a:avLst/>
          </a:prstGeom>
        </p:spPr>
        <p:txBody>
          <a:bodyPr vert="horz" lIns="91440" tIns="45720" rIns="91440" bIns="45720" rtlCol="0" anchor="ctr">
            <a:normAutofit fontScale="975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algn="ctr"/>
            <a:r>
              <a:rPr lang="en-US" sz="6000" b="1" dirty="0"/>
              <a:t>LOCAL UNION ELECTIONS</a:t>
            </a:r>
          </a:p>
        </p:txBody>
      </p:sp>
      <p:pic>
        <p:nvPicPr>
          <p:cNvPr id="14" name="Picture 8" descr="http://www.local47heatandfrostinsulators.com/Brown_Red_and_Green_Allied_Logo-1-1.JPG">
            <a:extLst>
              <a:ext uri="{FF2B5EF4-FFF2-40B4-BE49-F238E27FC236}">
                <a16:creationId xmlns:a16="http://schemas.microsoft.com/office/drawing/2014/main" id="{2912E88A-5F22-2B1F-C429-323789F2BC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7144" y="1661338"/>
            <a:ext cx="2017712"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ubtitle 16">
            <a:extLst>
              <a:ext uri="{FF2B5EF4-FFF2-40B4-BE49-F238E27FC236}">
                <a16:creationId xmlns:a16="http://schemas.microsoft.com/office/drawing/2014/main" id="{DDC2BB2E-0E24-E60D-5085-88164925D9B1}"/>
              </a:ext>
            </a:extLst>
          </p:cNvPr>
          <p:cNvSpPr>
            <a:spLocks noGrp="1"/>
          </p:cNvSpPr>
          <p:nvPr>
            <p:ph type="subTitle" idx="1"/>
          </p:nvPr>
        </p:nvSpPr>
        <p:spPr>
          <a:xfrm>
            <a:off x="1497001" y="5010484"/>
            <a:ext cx="10058400" cy="1143000"/>
          </a:xfrm>
        </p:spPr>
        <p:txBody>
          <a:bodyPr>
            <a:normAutofit fontScale="92500" lnSpcReduction="20000"/>
          </a:bodyPr>
          <a:lstStyle/>
          <a:p>
            <a:pPr algn="r">
              <a:lnSpc>
                <a:spcPct val="120000"/>
              </a:lnSpc>
              <a:spcBef>
                <a:spcPts val="0"/>
              </a:spcBef>
              <a:spcAft>
                <a:spcPts val="0"/>
              </a:spcAft>
            </a:pPr>
            <a:r>
              <a:rPr lang="en-US" dirty="0"/>
              <a:t>Sherman Dunn, P.C.</a:t>
            </a:r>
          </a:p>
          <a:p>
            <a:pPr algn="r">
              <a:lnSpc>
                <a:spcPct val="120000"/>
              </a:lnSpc>
              <a:spcBef>
                <a:spcPts val="0"/>
              </a:spcBef>
              <a:spcAft>
                <a:spcPts val="0"/>
              </a:spcAft>
            </a:pPr>
            <a:r>
              <a:rPr lang="en-US" dirty="0"/>
              <a:t>900 7</a:t>
            </a:r>
            <a:r>
              <a:rPr lang="en-US" baseline="30000" dirty="0"/>
              <a:t>th</a:t>
            </a:r>
            <a:r>
              <a:rPr lang="en-US" dirty="0"/>
              <a:t> Street, N.W., Suite 1000</a:t>
            </a:r>
          </a:p>
          <a:p>
            <a:pPr algn="r">
              <a:lnSpc>
                <a:spcPct val="120000"/>
              </a:lnSpc>
              <a:spcBef>
                <a:spcPts val="0"/>
              </a:spcBef>
              <a:spcAft>
                <a:spcPts val="0"/>
              </a:spcAft>
            </a:pPr>
            <a:r>
              <a:rPr lang="en-US" dirty="0"/>
              <a:t>Washington, D.C.</a:t>
            </a:r>
          </a:p>
        </p:txBody>
      </p:sp>
      <p:sp>
        <p:nvSpPr>
          <p:cNvPr id="18" name="TextBox 17">
            <a:extLst>
              <a:ext uri="{FF2B5EF4-FFF2-40B4-BE49-F238E27FC236}">
                <a16:creationId xmlns:a16="http://schemas.microsoft.com/office/drawing/2014/main" id="{F0619C16-5666-36B8-E31D-C15418BFBB0A}"/>
              </a:ext>
            </a:extLst>
          </p:cNvPr>
          <p:cNvSpPr txBox="1"/>
          <p:nvPr/>
        </p:nvSpPr>
        <p:spPr>
          <a:xfrm>
            <a:off x="1293845" y="3516345"/>
            <a:ext cx="9604310" cy="830997"/>
          </a:xfrm>
          <a:prstGeom prst="rect">
            <a:avLst/>
          </a:prstGeom>
          <a:noFill/>
        </p:spPr>
        <p:txBody>
          <a:bodyPr wrap="square" rtlCol="0">
            <a:spAutoFit/>
          </a:bodyPr>
          <a:lstStyle/>
          <a:p>
            <a:pPr marL="0" marR="0" algn="ctr">
              <a:spcBef>
                <a:spcPts val="0"/>
              </a:spcBef>
              <a:spcAft>
                <a:spcPts val="0"/>
              </a:spcAft>
            </a:pPr>
            <a:r>
              <a:rPr lang="en-US" sz="2400" cap="small" dirty="0">
                <a:effectLst/>
              </a:rPr>
              <a:t>International Association of Heat and Frost Insulators and Allied Workers</a:t>
            </a:r>
            <a:br>
              <a:rPr lang="en-US" sz="2400" cap="small" dirty="0">
                <a:effectLst/>
              </a:rPr>
            </a:br>
            <a:r>
              <a:rPr lang="en-US" sz="2400" cap="small" dirty="0">
                <a:effectLst/>
              </a:rPr>
              <a:t>2024 New Officers Training</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000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0849DE-24C8-D4F8-6263-5DC18E05F9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D7F3F3-7733-39D7-51F8-63395EB3AEC5}"/>
              </a:ext>
            </a:extLst>
          </p:cNvPr>
          <p:cNvSpPr>
            <a:spLocks noGrp="1"/>
          </p:cNvSpPr>
          <p:nvPr>
            <p:ph type="title"/>
          </p:nvPr>
        </p:nvSpPr>
        <p:spPr/>
        <p:txBody>
          <a:bodyPr anchor="ctr">
            <a:normAutofit/>
          </a:bodyPr>
          <a:lstStyle/>
          <a:p>
            <a:pPr algn="ctr"/>
            <a:r>
              <a:rPr lang="en-US" dirty="0"/>
              <a:t>Notice</a:t>
            </a:r>
          </a:p>
        </p:txBody>
      </p:sp>
      <p:sp>
        <p:nvSpPr>
          <p:cNvPr id="3" name="Content Placeholder 2">
            <a:extLst>
              <a:ext uri="{FF2B5EF4-FFF2-40B4-BE49-F238E27FC236}">
                <a16:creationId xmlns:a16="http://schemas.microsoft.com/office/drawing/2014/main" id="{45847956-0B08-456F-B5F2-472F1132E2E4}"/>
              </a:ext>
            </a:extLst>
          </p:cNvPr>
          <p:cNvSpPr>
            <a:spLocks noGrp="1"/>
          </p:cNvSpPr>
          <p:nvPr>
            <p:ph idx="1"/>
          </p:nvPr>
        </p:nvSpPr>
        <p:spPr/>
        <p:txBody>
          <a:bodyPr>
            <a:normAutofit lnSpcReduction="10000"/>
          </a:bodyPr>
          <a:lstStyle/>
          <a:p>
            <a:pPr marL="0" indent="0">
              <a:buNone/>
            </a:pPr>
            <a:r>
              <a:rPr lang="en-US" sz="3600" b="1" dirty="0"/>
              <a:t>Notice of Nominations and Election</a:t>
            </a:r>
          </a:p>
          <a:p>
            <a:pPr>
              <a:buFont typeface="Courier New" panose="02070309020205020404" pitchFamily="49" charset="0"/>
              <a:buChar char="o"/>
            </a:pPr>
            <a:r>
              <a:rPr lang="en-US" sz="2800" dirty="0"/>
              <a:t> Nominations held at regular local union meeting prior to election. </a:t>
            </a:r>
          </a:p>
          <a:p>
            <a:pPr>
              <a:buFont typeface="Courier New" panose="02070309020205020404" pitchFamily="49" charset="0"/>
              <a:buChar char="o"/>
            </a:pPr>
            <a:r>
              <a:rPr lang="en-US" sz="2800" dirty="0"/>
              <a:t>Corresponding secretary must mail nomination notice to each member at their last known address at least </a:t>
            </a:r>
            <a:r>
              <a:rPr lang="en-US" sz="2800" u="sng" dirty="0"/>
              <a:t>15 days</a:t>
            </a:r>
            <a:r>
              <a:rPr lang="en-US" sz="2800" dirty="0"/>
              <a:t> prior to the nomination meeting. </a:t>
            </a:r>
          </a:p>
          <a:p>
            <a:pPr>
              <a:buFont typeface="Courier New" panose="02070309020205020404" pitchFamily="49" charset="0"/>
              <a:buChar char="o"/>
            </a:pPr>
            <a:r>
              <a:rPr lang="en-US" sz="2800" dirty="0"/>
              <a:t>Corresponding secretary must mail election notice to each member at least </a:t>
            </a:r>
            <a:r>
              <a:rPr lang="en-US" sz="2800" u="sng" dirty="0"/>
              <a:t>25 days</a:t>
            </a:r>
            <a:r>
              <a:rPr lang="en-US" sz="2800" dirty="0"/>
              <a:t> prior to election. </a:t>
            </a:r>
          </a:p>
          <a:p>
            <a:pPr>
              <a:buFont typeface="Courier New" panose="02070309020205020404" pitchFamily="49" charset="0"/>
              <a:buChar char="o"/>
            </a:pPr>
            <a:r>
              <a:rPr lang="en-US" sz="2800" b="1" dirty="0"/>
              <a:t>May combine notices, but must send at least 15 days prior to nominations. </a:t>
            </a:r>
          </a:p>
          <a:p>
            <a:pPr marL="201168" lvl="1" indent="0">
              <a:buNone/>
            </a:pPr>
            <a:endParaRPr lang="en-US" sz="2200" dirty="0"/>
          </a:p>
          <a:p>
            <a:pPr>
              <a:buFont typeface="Courier New" panose="02070309020205020404" pitchFamily="49" charset="0"/>
              <a:buChar char="o"/>
            </a:pPr>
            <a:endParaRPr lang="en-US" sz="2200" dirty="0"/>
          </a:p>
        </p:txBody>
      </p:sp>
    </p:spTree>
    <p:extLst>
      <p:ext uri="{BB962C8B-B14F-4D97-AF65-F5344CB8AC3E}">
        <p14:creationId xmlns:p14="http://schemas.microsoft.com/office/powerpoint/2010/main" val="420499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627D4-B02B-39D4-2960-1A1F647A63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C91949-CE3F-7572-386A-BFA86BDDBE34}"/>
              </a:ext>
            </a:extLst>
          </p:cNvPr>
          <p:cNvSpPr>
            <a:spLocks noGrp="1"/>
          </p:cNvSpPr>
          <p:nvPr>
            <p:ph type="title"/>
          </p:nvPr>
        </p:nvSpPr>
        <p:spPr/>
        <p:txBody>
          <a:bodyPr anchor="ctr">
            <a:normAutofit/>
          </a:bodyPr>
          <a:lstStyle/>
          <a:p>
            <a:pPr algn="ctr"/>
            <a:r>
              <a:rPr lang="en-US" dirty="0"/>
              <a:t>Notice</a:t>
            </a:r>
          </a:p>
        </p:txBody>
      </p:sp>
      <p:sp>
        <p:nvSpPr>
          <p:cNvPr id="3" name="Content Placeholder 2">
            <a:extLst>
              <a:ext uri="{FF2B5EF4-FFF2-40B4-BE49-F238E27FC236}">
                <a16:creationId xmlns:a16="http://schemas.microsoft.com/office/drawing/2014/main" id="{5266A98B-80BF-55F9-4299-3F687F3497A5}"/>
              </a:ext>
            </a:extLst>
          </p:cNvPr>
          <p:cNvSpPr>
            <a:spLocks noGrp="1"/>
          </p:cNvSpPr>
          <p:nvPr>
            <p:ph idx="1"/>
          </p:nvPr>
        </p:nvSpPr>
        <p:spPr/>
        <p:txBody>
          <a:bodyPr>
            <a:normAutofit/>
          </a:bodyPr>
          <a:lstStyle/>
          <a:p>
            <a:pPr marL="0" indent="0">
              <a:buNone/>
            </a:pPr>
            <a:r>
              <a:rPr lang="en-US" sz="3600" b="1" dirty="0"/>
              <a:t>Notice of Nominations and Election – Tips</a:t>
            </a:r>
          </a:p>
          <a:p>
            <a:pPr>
              <a:buFont typeface="Courier New" panose="02070309020205020404" pitchFamily="49" charset="0"/>
              <a:buChar char="o"/>
            </a:pPr>
            <a:r>
              <a:rPr lang="en-US" sz="2800" dirty="0"/>
              <a:t> Update membership list and addresses a couple of months prior to nominations</a:t>
            </a:r>
          </a:p>
          <a:p>
            <a:pPr>
              <a:buFont typeface="Courier New" panose="02070309020205020404" pitchFamily="49" charset="0"/>
              <a:buChar char="o"/>
            </a:pPr>
            <a:r>
              <a:rPr lang="en-US" sz="2800" dirty="0"/>
              <a:t>Constitution says that president should appoint election committee at time of nominations, but it’s fine to appoint in advance.  </a:t>
            </a:r>
          </a:p>
          <a:p>
            <a:pPr lvl="1">
              <a:buFont typeface="Courier New" panose="02070309020205020404" pitchFamily="49" charset="0"/>
              <a:buChar char="o"/>
            </a:pPr>
            <a:r>
              <a:rPr lang="en-US" sz="2400" dirty="0"/>
              <a:t>Election Committee can make sure notice goes out and address any eligibility issues arising prior to nomination meeting.</a:t>
            </a:r>
          </a:p>
          <a:p>
            <a:pPr marL="0" indent="0">
              <a:buNone/>
            </a:pPr>
            <a:endParaRPr lang="en-US" sz="2200" dirty="0"/>
          </a:p>
          <a:p>
            <a:pPr>
              <a:buFont typeface="Courier New" panose="02070309020205020404" pitchFamily="49" charset="0"/>
              <a:buChar char="o"/>
            </a:pPr>
            <a:endParaRPr lang="en-US" sz="2200" dirty="0"/>
          </a:p>
        </p:txBody>
      </p:sp>
    </p:spTree>
    <p:extLst>
      <p:ext uri="{BB962C8B-B14F-4D97-AF65-F5344CB8AC3E}">
        <p14:creationId xmlns:p14="http://schemas.microsoft.com/office/powerpoint/2010/main" val="79765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56F59A-8DF1-CADC-0D1B-2DCBDE9EAF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040BD3-5956-2C07-85A5-150330EEFC62}"/>
              </a:ext>
            </a:extLst>
          </p:cNvPr>
          <p:cNvSpPr>
            <a:spLocks noGrp="1"/>
          </p:cNvSpPr>
          <p:nvPr>
            <p:ph type="title"/>
          </p:nvPr>
        </p:nvSpPr>
        <p:spPr/>
        <p:txBody>
          <a:bodyPr anchor="ctr">
            <a:normAutofit/>
          </a:bodyPr>
          <a:lstStyle/>
          <a:p>
            <a:pPr algn="ctr"/>
            <a:r>
              <a:rPr lang="en-US" dirty="0"/>
              <a:t>Campaigning</a:t>
            </a:r>
          </a:p>
        </p:txBody>
      </p:sp>
      <p:sp>
        <p:nvSpPr>
          <p:cNvPr id="3" name="Content Placeholder 2">
            <a:extLst>
              <a:ext uri="{FF2B5EF4-FFF2-40B4-BE49-F238E27FC236}">
                <a16:creationId xmlns:a16="http://schemas.microsoft.com/office/drawing/2014/main" id="{403D6AF4-A389-BE20-8828-58BBBDC07047}"/>
              </a:ext>
            </a:extLst>
          </p:cNvPr>
          <p:cNvSpPr>
            <a:spLocks noGrp="1"/>
          </p:cNvSpPr>
          <p:nvPr>
            <p:ph idx="1"/>
          </p:nvPr>
        </p:nvSpPr>
        <p:spPr>
          <a:xfrm>
            <a:off x="1097280" y="1845734"/>
            <a:ext cx="10058400" cy="4204870"/>
          </a:xfrm>
        </p:spPr>
        <p:txBody>
          <a:bodyPr>
            <a:normAutofit/>
          </a:bodyPr>
          <a:lstStyle/>
          <a:p>
            <a:pPr marL="0" indent="0">
              <a:buNone/>
            </a:pPr>
            <a:r>
              <a:rPr lang="en-US" sz="3400" dirty="0"/>
              <a:t>LMRDA requires unions to comply with all reasonable requests to distribute campaign literature</a:t>
            </a:r>
          </a:p>
          <a:p>
            <a:pPr marL="0" indent="0">
              <a:buNone/>
            </a:pPr>
            <a:endParaRPr lang="en-US" sz="3400" dirty="0"/>
          </a:p>
          <a:p>
            <a:pPr lvl="2">
              <a:buFont typeface="Courier New" panose="02070309020205020404" pitchFamily="49" charset="0"/>
              <a:buChar char="o"/>
            </a:pPr>
            <a:r>
              <a:rPr lang="en-US" sz="3000" dirty="0"/>
              <a:t>Candidate may be required to pay costs</a:t>
            </a:r>
          </a:p>
          <a:p>
            <a:pPr lvl="2">
              <a:buFont typeface="Courier New" panose="02070309020205020404" pitchFamily="49" charset="0"/>
              <a:buChar char="o"/>
            </a:pPr>
            <a:r>
              <a:rPr lang="en-US" sz="3000" dirty="0"/>
              <a:t>Union must treat all candidates equally</a:t>
            </a:r>
          </a:p>
          <a:p>
            <a:pPr lvl="2">
              <a:buFont typeface="Courier New" panose="02070309020205020404" pitchFamily="49" charset="0"/>
              <a:buChar char="o"/>
            </a:pPr>
            <a:r>
              <a:rPr lang="en-US" sz="3000" dirty="0"/>
              <a:t>Union may not edit or make any changes to campaign literature</a:t>
            </a:r>
            <a:endParaRPr lang="en-US" sz="2200" dirty="0"/>
          </a:p>
        </p:txBody>
      </p:sp>
    </p:spTree>
    <p:extLst>
      <p:ext uri="{BB962C8B-B14F-4D97-AF65-F5344CB8AC3E}">
        <p14:creationId xmlns:p14="http://schemas.microsoft.com/office/powerpoint/2010/main" val="1185150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504EA-A98D-B817-3CD9-50CFD381BE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2FDD5D-2A6A-E0D0-4A7E-7E4F02DEDF1B}"/>
              </a:ext>
            </a:extLst>
          </p:cNvPr>
          <p:cNvSpPr>
            <a:spLocks noGrp="1"/>
          </p:cNvSpPr>
          <p:nvPr>
            <p:ph type="title"/>
          </p:nvPr>
        </p:nvSpPr>
        <p:spPr/>
        <p:txBody>
          <a:bodyPr anchor="ctr">
            <a:normAutofit/>
          </a:bodyPr>
          <a:lstStyle/>
          <a:p>
            <a:pPr algn="ctr"/>
            <a:r>
              <a:rPr lang="en-US" dirty="0"/>
              <a:t>Campaigning</a:t>
            </a:r>
          </a:p>
        </p:txBody>
      </p:sp>
      <p:sp>
        <p:nvSpPr>
          <p:cNvPr id="3" name="Content Placeholder 2">
            <a:extLst>
              <a:ext uri="{FF2B5EF4-FFF2-40B4-BE49-F238E27FC236}">
                <a16:creationId xmlns:a16="http://schemas.microsoft.com/office/drawing/2014/main" id="{B36D3964-B964-7181-E0D4-1D15E93084DF}"/>
              </a:ext>
            </a:extLst>
          </p:cNvPr>
          <p:cNvSpPr>
            <a:spLocks noGrp="1"/>
          </p:cNvSpPr>
          <p:nvPr>
            <p:ph idx="1"/>
          </p:nvPr>
        </p:nvSpPr>
        <p:spPr>
          <a:xfrm>
            <a:off x="1097280" y="1845734"/>
            <a:ext cx="10058400" cy="4204870"/>
          </a:xfrm>
        </p:spPr>
        <p:txBody>
          <a:bodyPr>
            <a:normAutofit fontScale="92500" lnSpcReduction="20000"/>
          </a:bodyPr>
          <a:lstStyle/>
          <a:p>
            <a:pPr marL="0" indent="0">
              <a:buNone/>
            </a:pPr>
            <a:r>
              <a:rPr lang="en-US" sz="3600" dirty="0"/>
              <a:t>LMRDA prohibits use of union or employer funds for campaigning</a:t>
            </a:r>
          </a:p>
          <a:p>
            <a:pPr lvl="1">
              <a:buFont typeface="Courier New" panose="02070309020205020404" pitchFamily="49" charset="0"/>
              <a:buChar char="o"/>
            </a:pPr>
            <a:r>
              <a:rPr lang="en-US" sz="3400" dirty="0"/>
              <a:t>Includes use of equipment, letterhead, facilities, cars, union-owned phones, campaigning while on working time, etc. </a:t>
            </a:r>
          </a:p>
          <a:p>
            <a:pPr lvl="1">
              <a:buFont typeface="Courier New" panose="02070309020205020404" pitchFamily="49" charset="0"/>
              <a:buChar char="o"/>
            </a:pPr>
            <a:r>
              <a:rPr lang="en-US" sz="3600" dirty="0"/>
              <a:t>“officers and employees may not campaign on time that is paid for by the union, nor use union funds, facilities, equipment, stationery, etc., to assist them in such campaigning. Campaigning incidental to regular union business would not be a violation.”</a:t>
            </a:r>
            <a:endParaRPr lang="en-US" sz="3400" dirty="0"/>
          </a:p>
          <a:p>
            <a:pPr marL="384048" lvl="2" indent="0">
              <a:buNone/>
            </a:pPr>
            <a:endParaRPr lang="en-US" sz="1800" dirty="0"/>
          </a:p>
        </p:txBody>
      </p:sp>
    </p:spTree>
    <p:extLst>
      <p:ext uri="{BB962C8B-B14F-4D97-AF65-F5344CB8AC3E}">
        <p14:creationId xmlns:p14="http://schemas.microsoft.com/office/powerpoint/2010/main" val="61904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D0A48E-4A0E-574E-03D7-D117489A02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5B43D7-9B11-FCB6-3E5C-5A6463C14346}"/>
              </a:ext>
            </a:extLst>
          </p:cNvPr>
          <p:cNvSpPr>
            <a:spLocks noGrp="1"/>
          </p:cNvSpPr>
          <p:nvPr>
            <p:ph type="title"/>
          </p:nvPr>
        </p:nvSpPr>
        <p:spPr/>
        <p:txBody>
          <a:bodyPr anchor="ctr">
            <a:normAutofit/>
          </a:bodyPr>
          <a:lstStyle/>
          <a:p>
            <a:pPr algn="ctr"/>
            <a:r>
              <a:rPr lang="en-US" dirty="0"/>
              <a:t>Campaigning</a:t>
            </a:r>
          </a:p>
        </p:txBody>
      </p:sp>
      <p:sp>
        <p:nvSpPr>
          <p:cNvPr id="3" name="Content Placeholder 2">
            <a:extLst>
              <a:ext uri="{FF2B5EF4-FFF2-40B4-BE49-F238E27FC236}">
                <a16:creationId xmlns:a16="http://schemas.microsoft.com/office/drawing/2014/main" id="{18A596F4-47B9-AEDF-FDE2-5791909DD996}"/>
              </a:ext>
            </a:extLst>
          </p:cNvPr>
          <p:cNvSpPr>
            <a:spLocks noGrp="1"/>
          </p:cNvSpPr>
          <p:nvPr>
            <p:ph idx="1"/>
          </p:nvPr>
        </p:nvSpPr>
        <p:spPr>
          <a:xfrm>
            <a:off x="1097280" y="1845734"/>
            <a:ext cx="10058400" cy="4204870"/>
          </a:xfrm>
        </p:spPr>
        <p:txBody>
          <a:bodyPr>
            <a:normAutofit fontScale="92500" lnSpcReduction="10000"/>
          </a:bodyPr>
          <a:lstStyle/>
          <a:p>
            <a:pPr marL="0" indent="0">
              <a:buNone/>
            </a:pPr>
            <a:r>
              <a:rPr lang="en-US" sz="3100" dirty="0"/>
              <a:t>Examples: </a:t>
            </a:r>
          </a:p>
          <a:p>
            <a:pPr>
              <a:buFont typeface="Courier New" panose="02070309020205020404" pitchFamily="49" charset="0"/>
              <a:buChar char="o"/>
            </a:pPr>
            <a:r>
              <a:rPr lang="en-US" sz="3100" dirty="0"/>
              <a:t>Business manager sits in office calling members to ask for support in upcoming election. </a:t>
            </a:r>
          </a:p>
          <a:p>
            <a:pPr lvl="1">
              <a:buFont typeface="Courier New" panose="02070309020205020404" pitchFamily="49" charset="0"/>
              <a:buChar char="o"/>
            </a:pPr>
            <a:r>
              <a:rPr lang="en-US" sz="2900" dirty="0"/>
              <a:t>Violation? </a:t>
            </a:r>
          </a:p>
          <a:p>
            <a:pPr>
              <a:buFont typeface="Courier New" panose="02070309020205020404" pitchFamily="49" charset="0"/>
              <a:buChar char="o"/>
            </a:pPr>
            <a:r>
              <a:rPr lang="en-US" sz="3100" dirty="0"/>
              <a:t>Business agent visits jobsites for legitimate purpose and talks about upcoming election with members while on jobsite. </a:t>
            </a:r>
          </a:p>
          <a:p>
            <a:pPr lvl="1">
              <a:buFont typeface="Courier New" panose="02070309020205020404" pitchFamily="49" charset="0"/>
              <a:buChar char="o"/>
            </a:pPr>
            <a:r>
              <a:rPr lang="en-US" sz="2900" dirty="0"/>
              <a:t>Violation? </a:t>
            </a:r>
          </a:p>
          <a:p>
            <a:pPr>
              <a:buFont typeface="Courier New" panose="02070309020205020404" pitchFamily="49" charset="0"/>
              <a:buChar char="o"/>
            </a:pPr>
            <a:r>
              <a:rPr lang="en-US" sz="3100" dirty="0"/>
              <a:t>Business Manager uses Union logo on campaign letter/website. </a:t>
            </a:r>
          </a:p>
          <a:p>
            <a:pPr lvl="1">
              <a:buFont typeface="Courier New" panose="02070309020205020404" pitchFamily="49" charset="0"/>
              <a:buChar char="o"/>
            </a:pPr>
            <a:r>
              <a:rPr lang="en-US" sz="2900" dirty="0"/>
              <a:t>Violation? </a:t>
            </a:r>
          </a:p>
        </p:txBody>
      </p:sp>
    </p:spTree>
    <p:extLst>
      <p:ext uri="{BB962C8B-B14F-4D97-AF65-F5344CB8AC3E}">
        <p14:creationId xmlns:p14="http://schemas.microsoft.com/office/powerpoint/2010/main" val="340089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5FA7C9-9206-75E4-E92E-B307163050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43D2DF-DAA0-4B98-947A-C7A6FD0D218B}"/>
              </a:ext>
            </a:extLst>
          </p:cNvPr>
          <p:cNvSpPr>
            <a:spLocks noGrp="1"/>
          </p:cNvSpPr>
          <p:nvPr>
            <p:ph type="title"/>
          </p:nvPr>
        </p:nvSpPr>
        <p:spPr/>
        <p:txBody>
          <a:bodyPr anchor="ctr">
            <a:normAutofit/>
          </a:bodyPr>
          <a:lstStyle/>
          <a:p>
            <a:pPr algn="ctr"/>
            <a:r>
              <a:rPr lang="en-US" dirty="0"/>
              <a:t>Inspection of Membership List</a:t>
            </a:r>
          </a:p>
        </p:txBody>
      </p:sp>
      <p:sp>
        <p:nvSpPr>
          <p:cNvPr id="3" name="Content Placeholder 2">
            <a:extLst>
              <a:ext uri="{FF2B5EF4-FFF2-40B4-BE49-F238E27FC236}">
                <a16:creationId xmlns:a16="http://schemas.microsoft.com/office/drawing/2014/main" id="{A07F9EA2-12D8-7B07-CC0D-AD984BA7FB56}"/>
              </a:ext>
            </a:extLst>
          </p:cNvPr>
          <p:cNvSpPr>
            <a:spLocks noGrp="1"/>
          </p:cNvSpPr>
          <p:nvPr>
            <p:ph idx="1"/>
          </p:nvPr>
        </p:nvSpPr>
        <p:spPr>
          <a:xfrm>
            <a:off x="1097280" y="1845734"/>
            <a:ext cx="10058400" cy="4204870"/>
          </a:xfrm>
        </p:spPr>
        <p:txBody>
          <a:bodyPr>
            <a:normAutofit/>
          </a:bodyPr>
          <a:lstStyle/>
          <a:p>
            <a:pPr>
              <a:buFont typeface="Courier New" panose="02070309020205020404" pitchFamily="49" charset="0"/>
              <a:buChar char="o"/>
            </a:pPr>
            <a:r>
              <a:rPr lang="en-US" sz="3400" dirty="0"/>
              <a:t>Candidates have a right to inspect local union’s membership list once before an election. </a:t>
            </a:r>
          </a:p>
          <a:p>
            <a:pPr lvl="1">
              <a:buFont typeface="Courier New" panose="02070309020205020404" pitchFamily="49" charset="0"/>
              <a:buChar char="o"/>
            </a:pPr>
            <a:r>
              <a:rPr lang="en-US" sz="3400" dirty="0"/>
              <a:t>Law only imposes the requirement for a list containing members working under a union security clause. </a:t>
            </a:r>
          </a:p>
          <a:p>
            <a:pPr lvl="2">
              <a:buFont typeface="Courier New" panose="02070309020205020404" pitchFamily="49" charset="0"/>
              <a:buChar char="o"/>
            </a:pPr>
            <a:r>
              <a:rPr lang="en-US" sz="3000" dirty="0"/>
              <a:t>BUT: If unsure or if allow one candidate to inspect, then must allow all candidates the right to inspect. </a:t>
            </a:r>
          </a:p>
          <a:p>
            <a:pPr lvl="1">
              <a:buFont typeface="Courier New" panose="02070309020205020404" pitchFamily="49" charset="0"/>
              <a:buChar char="o"/>
            </a:pPr>
            <a:r>
              <a:rPr lang="en-US" sz="3400" dirty="0"/>
              <a:t>No right to copy the list.  </a:t>
            </a:r>
          </a:p>
        </p:txBody>
      </p:sp>
    </p:spTree>
    <p:extLst>
      <p:ext uri="{BB962C8B-B14F-4D97-AF65-F5344CB8AC3E}">
        <p14:creationId xmlns:p14="http://schemas.microsoft.com/office/powerpoint/2010/main" val="388778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75B83-D2BD-7A9D-E0F3-B251451F68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C75F7F-0C0C-961D-EA7D-E6352900896E}"/>
              </a:ext>
            </a:extLst>
          </p:cNvPr>
          <p:cNvSpPr>
            <a:spLocks noGrp="1"/>
          </p:cNvSpPr>
          <p:nvPr>
            <p:ph type="title"/>
          </p:nvPr>
        </p:nvSpPr>
        <p:spPr/>
        <p:txBody>
          <a:bodyPr anchor="ctr">
            <a:normAutofit/>
          </a:bodyPr>
          <a:lstStyle/>
          <a:p>
            <a:pPr algn="ctr"/>
            <a:r>
              <a:rPr lang="en-US" dirty="0"/>
              <a:t>Election</a:t>
            </a:r>
          </a:p>
        </p:txBody>
      </p:sp>
      <p:sp>
        <p:nvSpPr>
          <p:cNvPr id="3" name="Content Placeholder 2">
            <a:extLst>
              <a:ext uri="{FF2B5EF4-FFF2-40B4-BE49-F238E27FC236}">
                <a16:creationId xmlns:a16="http://schemas.microsoft.com/office/drawing/2014/main" id="{D4D33BA8-1D3A-8D4C-BD39-97E7DEE9576D}"/>
              </a:ext>
            </a:extLst>
          </p:cNvPr>
          <p:cNvSpPr>
            <a:spLocks noGrp="1"/>
          </p:cNvSpPr>
          <p:nvPr>
            <p:ph idx="1"/>
          </p:nvPr>
        </p:nvSpPr>
        <p:spPr>
          <a:xfrm>
            <a:off x="1097280" y="1845734"/>
            <a:ext cx="10058400" cy="4204870"/>
          </a:xfrm>
        </p:spPr>
        <p:txBody>
          <a:bodyPr>
            <a:normAutofit/>
          </a:bodyPr>
          <a:lstStyle/>
          <a:p>
            <a:pPr>
              <a:buFont typeface="Courier New" panose="02070309020205020404" pitchFamily="49" charset="0"/>
              <a:buChar char="o"/>
            </a:pPr>
            <a:r>
              <a:rPr lang="en-US" sz="3600" dirty="0"/>
              <a:t>LMRDA and Constitution require secret ballot election</a:t>
            </a:r>
          </a:p>
          <a:p>
            <a:pPr>
              <a:buFont typeface="Courier New" panose="02070309020205020404" pitchFamily="49" charset="0"/>
              <a:buChar char="o"/>
            </a:pPr>
            <a:r>
              <a:rPr lang="en-US" sz="3600" dirty="0"/>
              <a:t>Must provide adequate safeguards</a:t>
            </a:r>
          </a:p>
          <a:p>
            <a:pPr lvl="1">
              <a:buFont typeface="Courier New" panose="02070309020205020404" pitchFamily="49" charset="0"/>
              <a:buChar char="o"/>
            </a:pPr>
            <a:r>
              <a:rPr lang="en-US" sz="3400" dirty="0"/>
              <a:t>Confirm voter eligibility</a:t>
            </a:r>
          </a:p>
          <a:p>
            <a:pPr lvl="1">
              <a:buFont typeface="Courier New" panose="02070309020205020404" pitchFamily="49" charset="0"/>
              <a:buChar char="o"/>
            </a:pPr>
            <a:r>
              <a:rPr lang="en-US" sz="3400" dirty="0"/>
              <a:t>Protect ballots and process</a:t>
            </a:r>
          </a:p>
          <a:p>
            <a:pPr lvl="1">
              <a:buFont typeface="Courier New" panose="02070309020205020404" pitchFamily="49" charset="0"/>
              <a:buChar char="o"/>
            </a:pPr>
            <a:r>
              <a:rPr lang="en-US" sz="3400" dirty="0"/>
              <a:t>Count all votes, unless challenged</a:t>
            </a:r>
          </a:p>
          <a:p>
            <a:pPr>
              <a:buFont typeface="Courier New" panose="02070309020205020404" pitchFamily="49" charset="0"/>
              <a:buChar char="o"/>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210826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3CF16D-9766-1B07-F2DC-952638EB5B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1B6F98-F414-0293-4034-4AA85CA92C1F}"/>
              </a:ext>
            </a:extLst>
          </p:cNvPr>
          <p:cNvSpPr>
            <a:spLocks noGrp="1"/>
          </p:cNvSpPr>
          <p:nvPr>
            <p:ph type="title"/>
          </p:nvPr>
        </p:nvSpPr>
        <p:spPr/>
        <p:txBody>
          <a:bodyPr anchor="ctr">
            <a:normAutofit/>
          </a:bodyPr>
          <a:lstStyle/>
          <a:p>
            <a:pPr algn="ctr"/>
            <a:r>
              <a:rPr lang="en-US" dirty="0"/>
              <a:t>In-Person Elections</a:t>
            </a:r>
          </a:p>
        </p:txBody>
      </p:sp>
      <p:sp>
        <p:nvSpPr>
          <p:cNvPr id="3" name="Content Placeholder 2">
            <a:extLst>
              <a:ext uri="{FF2B5EF4-FFF2-40B4-BE49-F238E27FC236}">
                <a16:creationId xmlns:a16="http://schemas.microsoft.com/office/drawing/2014/main" id="{8FF42F8B-A83C-09D5-1E4C-042C754A1A78}"/>
              </a:ext>
            </a:extLst>
          </p:cNvPr>
          <p:cNvSpPr>
            <a:spLocks noGrp="1"/>
          </p:cNvSpPr>
          <p:nvPr>
            <p:ph idx="1"/>
          </p:nvPr>
        </p:nvSpPr>
        <p:spPr>
          <a:xfrm>
            <a:off x="1097280" y="1845734"/>
            <a:ext cx="10058400" cy="4204870"/>
          </a:xfrm>
        </p:spPr>
        <p:txBody>
          <a:bodyPr>
            <a:normAutofit lnSpcReduction="10000"/>
          </a:bodyPr>
          <a:lstStyle/>
          <a:p>
            <a:pPr>
              <a:buFont typeface="Courier New" panose="02070309020205020404" pitchFamily="49" charset="0"/>
              <a:buChar char="o"/>
            </a:pPr>
            <a:r>
              <a:rPr lang="en-US" sz="3600" dirty="0"/>
              <a:t>Secret Ballot</a:t>
            </a:r>
          </a:p>
          <a:p>
            <a:pPr lvl="1">
              <a:buFont typeface="Courier New" panose="02070309020205020404" pitchFamily="49" charset="0"/>
              <a:buChar char="o"/>
            </a:pPr>
            <a:r>
              <a:rPr lang="en-US" sz="3200" dirty="0"/>
              <a:t>Must have a booth/screen/separate room for voters that guarantees secrecy of ballot</a:t>
            </a:r>
          </a:p>
          <a:p>
            <a:pPr>
              <a:buFont typeface="Courier New" panose="02070309020205020404" pitchFamily="49" charset="0"/>
              <a:buChar char="o"/>
            </a:pPr>
            <a:r>
              <a:rPr lang="en-US" sz="3400" dirty="0"/>
              <a:t>Observers</a:t>
            </a:r>
          </a:p>
          <a:p>
            <a:pPr lvl="1">
              <a:buFont typeface="Courier New" panose="02070309020205020404" pitchFamily="49" charset="0"/>
              <a:buChar char="o"/>
            </a:pPr>
            <a:r>
              <a:rPr lang="en-US" sz="3200" dirty="0"/>
              <a:t>Every candidate is entitled to an observer at the polling place and where the ballots are counted.  </a:t>
            </a:r>
          </a:p>
          <a:p>
            <a:pPr lvl="1">
              <a:buFont typeface="Courier New" panose="02070309020205020404" pitchFamily="49" charset="0"/>
              <a:buChar char="o"/>
            </a:pPr>
            <a:r>
              <a:rPr lang="en-US" sz="3200" dirty="0"/>
              <a:t>Observer may challenge eligibility of voters</a:t>
            </a:r>
          </a:p>
          <a:p>
            <a:pPr lvl="1">
              <a:buFont typeface="Courier New" panose="02070309020205020404" pitchFamily="49" charset="0"/>
              <a:buChar char="o"/>
            </a:pPr>
            <a:r>
              <a:rPr lang="en-US" sz="3200" dirty="0"/>
              <a:t>If challenged, should be put in envelope and put aside for election committee</a:t>
            </a:r>
            <a:endParaRPr lang="en-US" sz="2800" dirty="0"/>
          </a:p>
          <a:p>
            <a:pPr>
              <a:buFont typeface="Courier New" panose="02070309020205020404" pitchFamily="49" charset="0"/>
              <a:buChar char="o"/>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12904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DE3F1-833C-066B-2013-87D4F88CB9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D51BC7-CB59-999A-B316-C6C5866D037E}"/>
              </a:ext>
            </a:extLst>
          </p:cNvPr>
          <p:cNvSpPr>
            <a:spLocks noGrp="1"/>
          </p:cNvSpPr>
          <p:nvPr>
            <p:ph type="title"/>
          </p:nvPr>
        </p:nvSpPr>
        <p:spPr/>
        <p:txBody>
          <a:bodyPr anchor="ctr">
            <a:normAutofit/>
          </a:bodyPr>
          <a:lstStyle/>
          <a:p>
            <a:pPr algn="ctr"/>
            <a:r>
              <a:rPr lang="en-US" dirty="0"/>
              <a:t>In-Person Elections</a:t>
            </a:r>
          </a:p>
        </p:txBody>
      </p:sp>
      <p:sp>
        <p:nvSpPr>
          <p:cNvPr id="3" name="Content Placeholder 2">
            <a:extLst>
              <a:ext uri="{FF2B5EF4-FFF2-40B4-BE49-F238E27FC236}">
                <a16:creationId xmlns:a16="http://schemas.microsoft.com/office/drawing/2014/main" id="{96284BE3-9475-36C0-4B5D-9D147645DC03}"/>
              </a:ext>
            </a:extLst>
          </p:cNvPr>
          <p:cNvSpPr>
            <a:spLocks noGrp="1"/>
          </p:cNvSpPr>
          <p:nvPr>
            <p:ph idx="1"/>
          </p:nvPr>
        </p:nvSpPr>
        <p:spPr>
          <a:xfrm>
            <a:off x="1097280" y="1845734"/>
            <a:ext cx="10058400" cy="4204870"/>
          </a:xfrm>
        </p:spPr>
        <p:txBody>
          <a:bodyPr>
            <a:normAutofit/>
          </a:bodyPr>
          <a:lstStyle/>
          <a:p>
            <a:pPr>
              <a:buFont typeface="Courier New" panose="02070309020205020404" pitchFamily="49" charset="0"/>
              <a:buChar char="o"/>
            </a:pPr>
            <a:r>
              <a:rPr lang="en-US" sz="3600" dirty="0"/>
              <a:t>Campaigning</a:t>
            </a:r>
          </a:p>
          <a:p>
            <a:pPr lvl="1">
              <a:buFont typeface="Courier New" panose="02070309020205020404" pitchFamily="49" charset="0"/>
              <a:buChar char="o"/>
            </a:pPr>
            <a:r>
              <a:rPr lang="en-US" sz="3400" dirty="0"/>
              <a:t>Campaigning in or near the polling area is not permitted</a:t>
            </a:r>
          </a:p>
          <a:p>
            <a:pPr lvl="1">
              <a:buFont typeface="Courier New" panose="02070309020205020404" pitchFamily="49" charset="0"/>
              <a:buChar char="o"/>
            </a:pPr>
            <a:r>
              <a:rPr lang="en-US" sz="3400" dirty="0"/>
              <a:t>Voters, but not observers or election committee members, can wear campaign buttons</a:t>
            </a:r>
          </a:p>
          <a:p>
            <a:pPr>
              <a:buFont typeface="Courier New" panose="02070309020205020404" pitchFamily="49" charset="0"/>
              <a:buChar char="o"/>
            </a:pPr>
            <a:endParaRPr lang="en-US" sz="3600" dirty="0"/>
          </a:p>
          <a:p>
            <a:pPr>
              <a:buFont typeface="Courier New" panose="02070309020205020404" pitchFamily="49" charset="0"/>
              <a:buChar char="o"/>
            </a:pPr>
            <a:endParaRPr lang="en-US" sz="3600" dirty="0"/>
          </a:p>
          <a:p>
            <a:pPr>
              <a:buFont typeface="Courier New" panose="02070309020205020404" pitchFamily="49" charset="0"/>
              <a:buChar char="o"/>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1212815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B64CFB-487D-49BB-425E-789128254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CAC940-6D22-93B7-38EA-6BA4F3361D74}"/>
              </a:ext>
            </a:extLst>
          </p:cNvPr>
          <p:cNvSpPr>
            <a:spLocks noGrp="1"/>
          </p:cNvSpPr>
          <p:nvPr>
            <p:ph type="title"/>
          </p:nvPr>
        </p:nvSpPr>
        <p:spPr/>
        <p:txBody>
          <a:bodyPr anchor="ctr">
            <a:normAutofit/>
          </a:bodyPr>
          <a:lstStyle/>
          <a:p>
            <a:pPr algn="ctr"/>
            <a:r>
              <a:rPr lang="en-US" dirty="0"/>
              <a:t>In-Person Elections</a:t>
            </a:r>
          </a:p>
        </p:txBody>
      </p:sp>
      <p:sp>
        <p:nvSpPr>
          <p:cNvPr id="3" name="Content Placeholder 2">
            <a:extLst>
              <a:ext uri="{FF2B5EF4-FFF2-40B4-BE49-F238E27FC236}">
                <a16:creationId xmlns:a16="http://schemas.microsoft.com/office/drawing/2014/main" id="{4663EB2E-EE6F-B120-19DB-FFC63FF629C2}"/>
              </a:ext>
            </a:extLst>
          </p:cNvPr>
          <p:cNvSpPr>
            <a:spLocks noGrp="1"/>
          </p:cNvSpPr>
          <p:nvPr>
            <p:ph idx="1"/>
          </p:nvPr>
        </p:nvSpPr>
        <p:spPr>
          <a:xfrm>
            <a:off x="1097280" y="1845734"/>
            <a:ext cx="10058400" cy="4204870"/>
          </a:xfrm>
        </p:spPr>
        <p:txBody>
          <a:bodyPr>
            <a:normAutofit lnSpcReduction="10000"/>
          </a:bodyPr>
          <a:lstStyle/>
          <a:p>
            <a:pPr>
              <a:buFont typeface="Courier New" panose="02070309020205020404" pitchFamily="49" charset="0"/>
              <a:buChar char="o"/>
            </a:pPr>
            <a:r>
              <a:rPr lang="en-US" sz="3600" dirty="0"/>
              <a:t>Absentee Ballots</a:t>
            </a:r>
          </a:p>
          <a:p>
            <a:pPr lvl="1">
              <a:buFont typeface="Courier New" panose="02070309020205020404" pitchFamily="49" charset="0"/>
              <a:buChar char="o"/>
            </a:pPr>
            <a:r>
              <a:rPr lang="en-US" sz="3000" dirty="0"/>
              <a:t>Members are entitled to an absentee ballot if properly requested. </a:t>
            </a:r>
          </a:p>
          <a:p>
            <a:pPr lvl="1">
              <a:buFont typeface="Courier New" panose="02070309020205020404" pitchFamily="49" charset="0"/>
              <a:buChar char="o"/>
            </a:pPr>
            <a:r>
              <a:rPr lang="en-US" sz="3000" dirty="0"/>
              <a:t>Must make a written request with the member’s printed name and signature </a:t>
            </a:r>
          </a:p>
          <a:p>
            <a:pPr lvl="1">
              <a:buFont typeface="Courier New" panose="02070309020205020404" pitchFamily="49" charset="0"/>
              <a:buChar char="o"/>
            </a:pPr>
            <a:r>
              <a:rPr lang="en-US" sz="3000" dirty="0"/>
              <a:t>Must be received at least 10 days prior to the election </a:t>
            </a:r>
          </a:p>
          <a:p>
            <a:pPr lvl="1">
              <a:buFont typeface="Courier New" panose="02070309020205020404" pitchFamily="49" charset="0"/>
              <a:buChar char="o"/>
            </a:pPr>
            <a:r>
              <a:rPr lang="en-US" sz="3000" dirty="0"/>
              <a:t>Members who do not make a request during this period may request an absentee ballot in person at the LU office – must mark and submit their ballot at the same time they make the request. </a:t>
            </a:r>
            <a:endParaRPr lang="en-US" sz="3200" dirty="0"/>
          </a:p>
          <a:p>
            <a:pPr>
              <a:buFont typeface="Courier New" panose="02070309020205020404" pitchFamily="49" charset="0"/>
              <a:buChar char="o"/>
            </a:pPr>
            <a:endParaRPr lang="en-US" sz="3600" dirty="0"/>
          </a:p>
          <a:p>
            <a:pPr>
              <a:buFont typeface="Courier New" panose="02070309020205020404" pitchFamily="49" charset="0"/>
              <a:buChar char="o"/>
            </a:pPr>
            <a:endParaRPr lang="en-US" sz="3600" dirty="0"/>
          </a:p>
          <a:p>
            <a:pPr>
              <a:buFont typeface="Courier New" panose="02070309020205020404" pitchFamily="49" charset="0"/>
              <a:buChar char="o"/>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190599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8EC6F0-1E0C-CA32-E04A-7D02C67B80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E33EFB-4D98-8940-D6BD-5C48B4F66D7C}"/>
              </a:ext>
            </a:extLst>
          </p:cNvPr>
          <p:cNvSpPr>
            <a:spLocks noGrp="1"/>
          </p:cNvSpPr>
          <p:nvPr>
            <p:ph type="title"/>
          </p:nvPr>
        </p:nvSpPr>
        <p:spPr/>
        <p:txBody>
          <a:bodyPr anchor="ctr">
            <a:normAutofit/>
          </a:bodyPr>
          <a:lstStyle/>
          <a:p>
            <a:pPr algn="ctr"/>
            <a:r>
              <a:rPr lang="en-US" dirty="0"/>
              <a:t>LMRDA</a:t>
            </a:r>
          </a:p>
        </p:txBody>
      </p:sp>
      <p:sp>
        <p:nvSpPr>
          <p:cNvPr id="3" name="Content Placeholder 2">
            <a:extLst>
              <a:ext uri="{FF2B5EF4-FFF2-40B4-BE49-F238E27FC236}">
                <a16:creationId xmlns:a16="http://schemas.microsoft.com/office/drawing/2014/main" id="{1CA08675-4065-34A7-1F2C-C2822775BC96}"/>
              </a:ext>
            </a:extLst>
          </p:cNvPr>
          <p:cNvSpPr>
            <a:spLocks noGrp="1"/>
          </p:cNvSpPr>
          <p:nvPr>
            <p:ph idx="1"/>
          </p:nvPr>
        </p:nvSpPr>
        <p:spPr/>
        <p:txBody>
          <a:bodyPr>
            <a:normAutofit/>
          </a:bodyPr>
          <a:lstStyle/>
          <a:p>
            <a:pPr marL="0" indent="0">
              <a:buNone/>
            </a:pPr>
            <a:r>
              <a:rPr lang="en-US" sz="3600" b="1" dirty="0"/>
              <a:t>Title IV of the LMRDA sets minimum standards for officer elections</a:t>
            </a:r>
          </a:p>
          <a:p>
            <a:pPr>
              <a:buFont typeface="Courier New" panose="02070309020205020404" pitchFamily="49" charset="0"/>
              <a:buChar char="o"/>
            </a:pPr>
            <a:r>
              <a:rPr lang="en-US" sz="3400" dirty="0"/>
              <a:t>Includes requirement that elections must be held in accordance with the constitution and bylaws of the union so long as those are not inconsistent with the law. </a:t>
            </a:r>
          </a:p>
          <a:p>
            <a:pPr>
              <a:buFont typeface="Courier New" panose="02070309020205020404" pitchFamily="49" charset="0"/>
              <a:buChar char="o"/>
            </a:pPr>
            <a:r>
              <a:rPr lang="en-US" sz="3400" dirty="0"/>
              <a:t>Article XX of the Constitution and your local union bylaws govern elections. </a:t>
            </a:r>
          </a:p>
          <a:p>
            <a:pPr lvl="1">
              <a:buFont typeface="Courier New" panose="02070309020205020404" pitchFamily="49" charset="0"/>
              <a:buChar char="o"/>
            </a:pPr>
            <a:endParaRPr lang="en-US" sz="3000" dirty="0"/>
          </a:p>
          <a:p>
            <a:pPr marL="201168" lvl="1" indent="0">
              <a:buNone/>
            </a:pPr>
            <a:endParaRPr lang="en-US" sz="2200" dirty="0"/>
          </a:p>
          <a:p>
            <a:pPr>
              <a:buFont typeface="Courier New" panose="02070309020205020404" pitchFamily="49" charset="0"/>
              <a:buChar char="o"/>
            </a:pPr>
            <a:endParaRPr lang="en-US" sz="2200" dirty="0"/>
          </a:p>
        </p:txBody>
      </p:sp>
    </p:spTree>
    <p:extLst>
      <p:ext uri="{BB962C8B-B14F-4D97-AF65-F5344CB8AC3E}">
        <p14:creationId xmlns:p14="http://schemas.microsoft.com/office/powerpoint/2010/main" val="2896985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8BBD8E-4840-DE3C-15CD-A313EBA672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8914A9-C755-203F-800F-13CA6728FBB1}"/>
              </a:ext>
            </a:extLst>
          </p:cNvPr>
          <p:cNvSpPr>
            <a:spLocks noGrp="1"/>
          </p:cNvSpPr>
          <p:nvPr>
            <p:ph type="title"/>
          </p:nvPr>
        </p:nvSpPr>
        <p:spPr/>
        <p:txBody>
          <a:bodyPr anchor="ctr">
            <a:normAutofit/>
          </a:bodyPr>
          <a:lstStyle/>
          <a:p>
            <a:pPr algn="ctr"/>
            <a:r>
              <a:rPr lang="en-US" dirty="0"/>
              <a:t>Mail Ballot Election</a:t>
            </a:r>
          </a:p>
        </p:txBody>
      </p:sp>
      <p:sp>
        <p:nvSpPr>
          <p:cNvPr id="3" name="Content Placeholder 2">
            <a:extLst>
              <a:ext uri="{FF2B5EF4-FFF2-40B4-BE49-F238E27FC236}">
                <a16:creationId xmlns:a16="http://schemas.microsoft.com/office/drawing/2014/main" id="{46D06B97-3DA0-031F-B6A8-390EE258CFB0}"/>
              </a:ext>
            </a:extLst>
          </p:cNvPr>
          <p:cNvSpPr>
            <a:spLocks noGrp="1"/>
          </p:cNvSpPr>
          <p:nvPr>
            <p:ph idx="1"/>
          </p:nvPr>
        </p:nvSpPr>
        <p:spPr>
          <a:xfrm>
            <a:off x="1097280" y="1845734"/>
            <a:ext cx="10058400" cy="4204870"/>
          </a:xfrm>
        </p:spPr>
        <p:txBody>
          <a:bodyPr>
            <a:normAutofit/>
          </a:bodyPr>
          <a:lstStyle/>
          <a:p>
            <a:pPr>
              <a:buFont typeface="Courier New" panose="02070309020205020404" pitchFamily="49" charset="0"/>
              <a:buChar char="o"/>
            </a:pPr>
            <a:r>
              <a:rPr lang="en-US" sz="3600" dirty="0"/>
              <a:t>Local union may conduct election by mail ballot ONLY if a mail ballot election is authorized by </a:t>
            </a:r>
            <a:r>
              <a:rPr lang="en-US" sz="3600" b="1" dirty="0"/>
              <a:t>the local union bylaws </a:t>
            </a:r>
            <a:r>
              <a:rPr lang="en-US" sz="3600" dirty="0"/>
              <a:t>or by a </a:t>
            </a:r>
            <a:r>
              <a:rPr lang="en-US" sz="3600" b="1" dirty="0"/>
              <a:t>resolution of the local union membership</a:t>
            </a:r>
            <a:r>
              <a:rPr lang="en-US" sz="3600" dirty="0"/>
              <a:t>. </a:t>
            </a:r>
          </a:p>
          <a:p>
            <a:pPr>
              <a:buFont typeface="Courier New" panose="02070309020205020404" pitchFamily="49" charset="0"/>
              <a:buChar char="o"/>
            </a:pPr>
            <a:r>
              <a:rPr lang="en-US" sz="3600" dirty="0"/>
              <a:t>Detailed process for conducting a mail ballot election.  Local unions should do so carefully and with guidance.  </a:t>
            </a:r>
          </a:p>
          <a:p>
            <a:pPr>
              <a:buFont typeface="Courier New" panose="02070309020205020404" pitchFamily="49" charset="0"/>
              <a:buChar char="o"/>
            </a:pPr>
            <a:endParaRPr lang="en-US" sz="3600" dirty="0"/>
          </a:p>
          <a:p>
            <a:pPr>
              <a:buFont typeface="Courier New" panose="02070309020205020404" pitchFamily="49" charset="0"/>
              <a:buChar char="o"/>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83809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47EE94-556F-B4B7-3202-2067A000B9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B5B873-94FE-13A2-8E51-979EEFFA8EC7}"/>
              </a:ext>
            </a:extLst>
          </p:cNvPr>
          <p:cNvSpPr>
            <a:spLocks noGrp="1"/>
          </p:cNvSpPr>
          <p:nvPr>
            <p:ph type="title"/>
          </p:nvPr>
        </p:nvSpPr>
        <p:spPr/>
        <p:txBody>
          <a:bodyPr anchor="ctr">
            <a:normAutofit/>
          </a:bodyPr>
          <a:lstStyle/>
          <a:p>
            <a:pPr algn="ctr"/>
            <a:r>
              <a:rPr lang="en-US" dirty="0"/>
              <a:t>Protests</a:t>
            </a:r>
          </a:p>
        </p:txBody>
      </p:sp>
      <p:sp>
        <p:nvSpPr>
          <p:cNvPr id="3" name="Content Placeholder 2">
            <a:extLst>
              <a:ext uri="{FF2B5EF4-FFF2-40B4-BE49-F238E27FC236}">
                <a16:creationId xmlns:a16="http://schemas.microsoft.com/office/drawing/2014/main" id="{389C7C40-9EB9-3554-E42B-817B0C24CD59}"/>
              </a:ext>
            </a:extLst>
          </p:cNvPr>
          <p:cNvSpPr>
            <a:spLocks noGrp="1"/>
          </p:cNvSpPr>
          <p:nvPr>
            <p:ph idx="1"/>
          </p:nvPr>
        </p:nvSpPr>
        <p:spPr>
          <a:xfrm>
            <a:off x="1097280" y="1845734"/>
            <a:ext cx="10058400" cy="4204870"/>
          </a:xfrm>
        </p:spPr>
        <p:txBody>
          <a:bodyPr>
            <a:normAutofit/>
          </a:bodyPr>
          <a:lstStyle/>
          <a:p>
            <a:pPr>
              <a:buFont typeface="Courier New" panose="02070309020205020404" pitchFamily="49" charset="0"/>
              <a:buChar char="o"/>
            </a:pPr>
            <a:endParaRPr lang="en-US" sz="3600" dirty="0"/>
          </a:p>
          <a:p>
            <a:pPr>
              <a:buFont typeface="Courier New" panose="02070309020205020404" pitchFamily="49" charset="0"/>
              <a:buChar char="o"/>
            </a:pPr>
            <a:r>
              <a:rPr lang="en-US" sz="3600" dirty="0"/>
              <a:t>Under the LMRDA, </a:t>
            </a:r>
            <a:r>
              <a:rPr lang="en-US" sz="3600" u="sng" dirty="0"/>
              <a:t>any member</a:t>
            </a:r>
            <a:r>
              <a:rPr lang="en-US" sz="3600" dirty="0"/>
              <a:t> may file an election protest with the Department of Labor.  </a:t>
            </a:r>
          </a:p>
          <a:p>
            <a:pPr>
              <a:buFont typeface="Courier New" panose="02070309020205020404" pitchFamily="49" charset="0"/>
              <a:buChar char="o"/>
            </a:pPr>
            <a:r>
              <a:rPr lang="en-US" sz="3600" dirty="0"/>
              <a:t>To do so, the member must have exhausted internal protest process. </a:t>
            </a:r>
          </a:p>
          <a:p>
            <a:pPr>
              <a:buFont typeface="Courier New" panose="02070309020205020404" pitchFamily="49" charset="0"/>
              <a:buChar char="o"/>
            </a:pPr>
            <a:r>
              <a:rPr lang="en-US" sz="3600" dirty="0"/>
              <a:t>Rules may vary in Canada, but courts will generally consider whether member exhausted internal protest</a:t>
            </a:r>
          </a:p>
          <a:p>
            <a:pPr marL="0" indent="0">
              <a:buNone/>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426568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008CBC-D15B-96D7-BD9E-2B4A797582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68B8A0-CE5D-6966-E91D-F0933E6245CF}"/>
              </a:ext>
            </a:extLst>
          </p:cNvPr>
          <p:cNvSpPr>
            <a:spLocks noGrp="1"/>
          </p:cNvSpPr>
          <p:nvPr>
            <p:ph type="title"/>
          </p:nvPr>
        </p:nvSpPr>
        <p:spPr/>
        <p:txBody>
          <a:bodyPr anchor="ctr">
            <a:normAutofit/>
          </a:bodyPr>
          <a:lstStyle/>
          <a:p>
            <a:pPr algn="ctr"/>
            <a:r>
              <a:rPr lang="en-US" dirty="0"/>
              <a:t>Protests</a:t>
            </a:r>
          </a:p>
        </p:txBody>
      </p:sp>
      <p:sp>
        <p:nvSpPr>
          <p:cNvPr id="3" name="Content Placeholder 2">
            <a:extLst>
              <a:ext uri="{FF2B5EF4-FFF2-40B4-BE49-F238E27FC236}">
                <a16:creationId xmlns:a16="http://schemas.microsoft.com/office/drawing/2014/main" id="{6E253D1E-6FAA-016F-ADB1-75AD1C121171}"/>
              </a:ext>
            </a:extLst>
          </p:cNvPr>
          <p:cNvSpPr>
            <a:spLocks noGrp="1"/>
          </p:cNvSpPr>
          <p:nvPr>
            <p:ph idx="1"/>
          </p:nvPr>
        </p:nvSpPr>
        <p:spPr>
          <a:xfrm>
            <a:off x="1097280" y="1845734"/>
            <a:ext cx="10058400" cy="4204870"/>
          </a:xfrm>
        </p:spPr>
        <p:txBody>
          <a:bodyPr>
            <a:normAutofit/>
          </a:bodyPr>
          <a:lstStyle/>
          <a:p>
            <a:pPr>
              <a:buFont typeface="Courier New" panose="02070309020205020404" pitchFamily="49" charset="0"/>
              <a:buChar char="o"/>
            </a:pPr>
            <a:endParaRPr lang="en-US" sz="3600" dirty="0"/>
          </a:p>
          <a:p>
            <a:pPr lvl="1">
              <a:buFont typeface="Courier New" panose="02070309020205020404" pitchFamily="49" charset="0"/>
              <a:buChar char="o"/>
            </a:pPr>
            <a:r>
              <a:rPr lang="en-US" sz="3400" dirty="0"/>
              <a:t>Any member, including a defeated candidate, may challenge an election by filing a </a:t>
            </a:r>
            <a:r>
              <a:rPr lang="en-US" sz="3400" u="sng" dirty="0"/>
              <a:t>written protest </a:t>
            </a:r>
            <a:r>
              <a:rPr lang="en-US" sz="3400" dirty="0"/>
              <a:t>with the General President.  </a:t>
            </a:r>
          </a:p>
          <a:p>
            <a:pPr marL="201168" lvl="1" indent="0">
              <a:buNone/>
            </a:pPr>
            <a:endParaRPr lang="en-US" sz="3400" dirty="0"/>
          </a:p>
          <a:p>
            <a:pPr lvl="1">
              <a:buFont typeface="Courier New" panose="02070309020205020404" pitchFamily="49" charset="0"/>
              <a:buChar char="o"/>
            </a:pPr>
            <a:r>
              <a:rPr lang="en-US" sz="3400" dirty="0"/>
              <a:t>Protests prior to the election go to the election committee. </a:t>
            </a:r>
          </a:p>
          <a:p>
            <a:pPr marL="0" indent="0">
              <a:buNone/>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3492319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59E14B-E0F1-7D10-409B-9F26FF5188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5BAE22-AEE5-B077-E046-DD8A7293DEEE}"/>
              </a:ext>
            </a:extLst>
          </p:cNvPr>
          <p:cNvSpPr>
            <a:spLocks noGrp="1"/>
          </p:cNvSpPr>
          <p:nvPr>
            <p:ph type="title"/>
          </p:nvPr>
        </p:nvSpPr>
        <p:spPr/>
        <p:txBody>
          <a:bodyPr anchor="ctr">
            <a:normAutofit/>
          </a:bodyPr>
          <a:lstStyle/>
          <a:p>
            <a:pPr algn="ctr"/>
            <a:r>
              <a:rPr lang="en-US" dirty="0"/>
              <a:t>Protests</a:t>
            </a:r>
          </a:p>
        </p:txBody>
      </p:sp>
      <p:sp>
        <p:nvSpPr>
          <p:cNvPr id="3" name="Content Placeholder 2">
            <a:extLst>
              <a:ext uri="{FF2B5EF4-FFF2-40B4-BE49-F238E27FC236}">
                <a16:creationId xmlns:a16="http://schemas.microsoft.com/office/drawing/2014/main" id="{9B3CE22F-C1D2-5643-5F21-906233A96CA3}"/>
              </a:ext>
            </a:extLst>
          </p:cNvPr>
          <p:cNvSpPr>
            <a:spLocks noGrp="1"/>
          </p:cNvSpPr>
          <p:nvPr>
            <p:ph idx="1"/>
          </p:nvPr>
        </p:nvSpPr>
        <p:spPr>
          <a:xfrm>
            <a:off x="1097280" y="1845734"/>
            <a:ext cx="10058400" cy="4204870"/>
          </a:xfrm>
        </p:spPr>
        <p:txBody>
          <a:bodyPr>
            <a:normAutofit/>
          </a:bodyPr>
          <a:lstStyle/>
          <a:p>
            <a:pPr>
              <a:buFont typeface="Courier New" panose="02070309020205020404" pitchFamily="49" charset="0"/>
              <a:buChar char="o"/>
            </a:pPr>
            <a:endParaRPr lang="en-US" sz="3600" dirty="0"/>
          </a:p>
          <a:p>
            <a:pPr lvl="1">
              <a:buFont typeface="Courier New" panose="02070309020205020404" pitchFamily="49" charset="0"/>
              <a:buChar char="o"/>
            </a:pPr>
            <a:r>
              <a:rPr lang="en-US" sz="3400" dirty="0"/>
              <a:t>Post-election protest must be filed within 10 days after the date of the election.</a:t>
            </a:r>
          </a:p>
          <a:p>
            <a:pPr marL="201168" lvl="1" indent="0">
              <a:buNone/>
            </a:pPr>
            <a:endParaRPr lang="en-US" sz="3400" dirty="0"/>
          </a:p>
          <a:p>
            <a:pPr lvl="2">
              <a:buFont typeface="Courier New" panose="02070309020205020404" pitchFamily="49" charset="0"/>
              <a:buChar char="o"/>
            </a:pPr>
            <a:r>
              <a:rPr lang="en-US" sz="3000" dirty="0"/>
              <a:t>If no protest is filed by this deadline, that’s the end of it – cannot subsequently go to the DOL.  </a:t>
            </a:r>
          </a:p>
          <a:p>
            <a:pPr lvl="1">
              <a:buFont typeface="Courier New" panose="02070309020205020404" pitchFamily="49" charset="0"/>
              <a:buChar char="o"/>
            </a:pPr>
            <a:endParaRPr lang="en-US" sz="3400" dirty="0"/>
          </a:p>
          <a:p>
            <a:pPr marL="0" indent="0">
              <a:buNone/>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2152106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7A281-5B97-F6D0-3FA8-C39C466F2D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0AD34D-F69A-E50D-DD50-487686F34349}"/>
              </a:ext>
            </a:extLst>
          </p:cNvPr>
          <p:cNvSpPr>
            <a:spLocks noGrp="1"/>
          </p:cNvSpPr>
          <p:nvPr>
            <p:ph type="title"/>
          </p:nvPr>
        </p:nvSpPr>
        <p:spPr/>
        <p:txBody>
          <a:bodyPr anchor="ctr">
            <a:normAutofit/>
          </a:bodyPr>
          <a:lstStyle/>
          <a:p>
            <a:pPr algn="ctr"/>
            <a:r>
              <a:rPr lang="en-US" dirty="0"/>
              <a:t>Protests</a:t>
            </a:r>
          </a:p>
        </p:txBody>
      </p:sp>
      <p:sp>
        <p:nvSpPr>
          <p:cNvPr id="3" name="Content Placeholder 2">
            <a:extLst>
              <a:ext uri="{FF2B5EF4-FFF2-40B4-BE49-F238E27FC236}">
                <a16:creationId xmlns:a16="http://schemas.microsoft.com/office/drawing/2014/main" id="{5BFBE3F2-7F18-EE5B-09DE-C3D43EFECF32}"/>
              </a:ext>
            </a:extLst>
          </p:cNvPr>
          <p:cNvSpPr>
            <a:spLocks noGrp="1"/>
          </p:cNvSpPr>
          <p:nvPr>
            <p:ph idx="1"/>
          </p:nvPr>
        </p:nvSpPr>
        <p:spPr>
          <a:xfrm>
            <a:off x="1097280" y="1845734"/>
            <a:ext cx="10058400" cy="4204870"/>
          </a:xfrm>
        </p:spPr>
        <p:txBody>
          <a:bodyPr>
            <a:normAutofit/>
          </a:bodyPr>
          <a:lstStyle/>
          <a:p>
            <a:pPr>
              <a:buFont typeface="Courier New" panose="02070309020205020404" pitchFamily="49" charset="0"/>
              <a:buChar char="o"/>
            </a:pPr>
            <a:r>
              <a:rPr lang="en-US" sz="3600" dirty="0"/>
              <a:t>If the member disagrees with General President’s decision, member has 30 days to file an appeal with the General Executive Board. </a:t>
            </a:r>
          </a:p>
          <a:p>
            <a:pPr marL="201168" lvl="1" indent="0">
              <a:buNone/>
            </a:pPr>
            <a:endParaRPr lang="en-US" sz="3400" dirty="0"/>
          </a:p>
          <a:p>
            <a:pPr marL="0" indent="0">
              <a:buNone/>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3672924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A1F8A-59F0-E122-AA15-C7A85B06C0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F60BEA-324C-EF01-7D43-6D66B9F09343}"/>
              </a:ext>
            </a:extLst>
          </p:cNvPr>
          <p:cNvSpPr>
            <a:spLocks noGrp="1"/>
          </p:cNvSpPr>
          <p:nvPr>
            <p:ph type="title"/>
          </p:nvPr>
        </p:nvSpPr>
        <p:spPr/>
        <p:txBody>
          <a:bodyPr anchor="ctr">
            <a:normAutofit/>
          </a:bodyPr>
          <a:lstStyle/>
          <a:p>
            <a:pPr algn="ctr"/>
            <a:r>
              <a:rPr lang="en-US" dirty="0"/>
              <a:t>Protests</a:t>
            </a:r>
          </a:p>
        </p:txBody>
      </p:sp>
      <p:sp>
        <p:nvSpPr>
          <p:cNvPr id="3" name="Content Placeholder 2">
            <a:extLst>
              <a:ext uri="{FF2B5EF4-FFF2-40B4-BE49-F238E27FC236}">
                <a16:creationId xmlns:a16="http://schemas.microsoft.com/office/drawing/2014/main" id="{DB80233C-DA65-BF5F-9B99-755B08262398}"/>
              </a:ext>
            </a:extLst>
          </p:cNvPr>
          <p:cNvSpPr>
            <a:spLocks noGrp="1"/>
          </p:cNvSpPr>
          <p:nvPr>
            <p:ph idx="1"/>
          </p:nvPr>
        </p:nvSpPr>
        <p:spPr>
          <a:xfrm>
            <a:off x="1097280" y="1845734"/>
            <a:ext cx="10058400" cy="4204870"/>
          </a:xfrm>
        </p:spPr>
        <p:txBody>
          <a:bodyPr>
            <a:normAutofit/>
          </a:bodyPr>
          <a:lstStyle/>
          <a:p>
            <a:pPr>
              <a:buFont typeface="Courier New" panose="02070309020205020404" pitchFamily="49" charset="0"/>
              <a:buChar char="o"/>
            </a:pPr>
            <a:r>
              <a:rPr lang="en-US" sz="3400" dirty="0"/>
              <a:t>Two questions after protest is investigated: </a:t>
            </a:r>
          </a:p>
          <a:p>
            <a:pPr lvl="1">
              <a:buFont typeface="Courier New" panose="02070309020205020404" pitchFamily="49" charset="0"/>
              <a:buChar char="o"/>
            </a:pPr>
            <a:r>
              <a:rPr lang="en-US" sz="3200" dirty="0"/>
              <a:t> Was there a violation of the law, the Constitution, or the Local Union’s bylaws? </a:t>
            </a:r>
          </a:p>
          <a:p>
            <a:pPr lvl="1">
              <a:buFont typeface="Courier New" panose="02070309020205020404" pitchFamily="49" charset="0"/>
              <a:buChar char="o"/>
            </a:pPr>
            <a:r>
              <a:rPr lang="en-US" sz="3200" dirty="0"/>
              <a:t>If so, is it true that the violation “may have affected the outcome of the election?”  </a:t>
            </a:r>
            <a:endParaRPr lang="en-US" sz="3400" dirty="0"/>
          </a:p>
          <a:p>
            <a:pPr marL="0" indent="0">
              <a:buNone/>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271094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3F3446-0DE6-5B5B-B3FB-EF45DBC872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B31254-1F34-F43B-08EE-DF83A199C8AA}"/>
              </a:ext>
            </a:extLst>
          </p:cNvPr>
          <p:cNvSpPr>
            <a:spLocks noGrp="1"/>
          </p:cNvSpPr>
          <p:nvPr>
            <p:ph type="title"/>
          </p:nvPr>
        </p:nvSpPr>
        <p:spPr/>
        <p:txBody>
          <a:bodyPr anchor="ctr">
            <a:normAutofit/>
          </a:bodyPr>
          <a:lstStyle/>
          <a:p>
            <a:pPr algn="ctr"/>
            <a:r>
              <a:rPr lang="en-US" dirty="0"/>
              <a:t>Protests</a:t>
            </a:r>
          </a:p>
        </p:txBody>
      </p:sp>
      <p:sp>
        <p:nvSpPr>
          <p:cNvPr id="3" name="Content Placeholder 2">
            <a:extLst>
              <a:ext uri="{FF2B5EF4-FFF2-40B4-BE49-F238E27FC236}">
                <a16:creationId xmlns:a16="http://schemas.microsoft.com/office/drawing/2014/main" id="{23FEFC56-FBEA-CAD8-201A-072AE7DCDEB0}"/>
              </a:ext>
            </a:extLst>
          </p:cNvPr>
          <p:cNvSpPr>
            <a:spLocks noGrp="1"/>
          </p:cNvSpPr>
          <p:nvPr>
            <p:ph idx="1"/>
          </p:nvPr>
        </p:nvSpPr>
        <p:spPr>
          <a:xfrm>
            <a:off x="1097280" y="1845734"/>
            <a:ext cx="10058400" cy="4204870"/>
          </a:xfrm>
        </p:spPr>
        <p:txBody>
          <a:bodyPr>
            <a:normAutofit/>
          </a:bodyPr>
          <a:lstStyle/>
          <a:p>
            <a:pPr>
              <a:buFont typeface="Courier New" panose="02070309020205020404" pitchFamily="49" charset="0"/>
              <a:buChar char="o"/>
            </a:pPr>
            <a:r>
              <a:rPr lang="en-US" sz="3400" dirty="0"/>
              <a:t>Examples</a:t>
            </a:r>
            <a:endParaRPr lang="en-US" sz="3400" dirty="0">
              <a:highlight>
                <a:srgbClr val="FFFF00"/>
              </a:highlight>
            </a:endParaRPr>
          </a:p>
          <a:p>
            <a:pPr lvl="1">
              <a:buFont typeface="Courier New" panose="02070309020205020404" pitchFamily="49" charset="0"/>
              <a:buChar char="o"/>
            </a:pPr>
            <a:r>
              <a:rPr lang="en-US" sz="3200" dirty="0"/>
              <a:t>Because of error by outside mail ballot vendor, one member voted twice in an election.  </a:t>
            </a:r>
          </a:p>
          <a:p>
            <a:pPr lvl="2">
              <a:buFont typeface="Courier New" panose="02070309020205020404" pitchFamily="49" charset="0"/>
              <a:buChar char="o"/>
            </a:pPr>
            <a:r>
              <a:rPr lang="en-US" sz="2800" dirty="0"/>
              <a:t>Violation? </a:t>
            </a:r>
          </a:p>
          <a:p>
            <a:pPr lvl="2">
              <a:buFont typeface="Courier New" panose="02070309020205020404" pitchFamily="49" charset="0"/>
              <a:buChar char="o"/>
            </a:pPr>
            <a:r>
              <a:rPr lang="en-US" sz="2800" dirty="0"/>
              <a:t>But where the closest margin in the election was 20 votes, it did not affect the outcome of the election.</a:t>
            </a:r>
            <a:endParaRPr lang="en-US" sz="3400" dirty="0"/>
          </a:p>
          <a:p>
            <a:pPr marL="0" indent="0">
              <a:buNone/>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3693460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F75DE4-217C-46BC-DA16-85E012B70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12FE74-B435-B3FC-F223-C42192390B72}"/>
              </a:ext>
            </a:extLst>
          </p:cNvPr>
          <p:cNvSpPr>
            <a:spLocks noGrp="1"/>
          </p:cNvSpPr>
          <p:nvPr>
            <p:ph type="title"/>
          </p:nvPr>
        </p:nvSpPr>
        <p:spPr/>
        <p:txBody>
          <a:bodyPr anchor="ctr">
            <a:normAutofit/>
          </a:bodyPr>
          <a:lstStyle/>
          <a:p>
            <a:pPr algn="ctr"/>
            <a:r>
              <a:rPr lang="en-US" dirty="0"/>
              <a:t>Protests</a:t>
            </a:r>
          </a:p>
        </p:txBody>
      </p:sp>
      <p:sp>
        <p:nvSpPr>
          <p:cNvPr id="3" name="Content Placeholder 2">
            <a:extLst>
              <a:ext uri="{FF2B5EF4-FFF2-40B4-BE49-F238E27FC236}">
                <a16:creationId xmlns:a16="http://schemas.microsoft.com/office/drawing/2014/main" id="{04D76FE1-FB30-93E0-37DE-DB773D0FC82D}"/>
              </a:ext>
            </a:extLst>
          </p:cNvPr>
          <p:cNvSpPr>
            <a:spLocks noGrp="1"/>
          </p:cNvSpPr>
          <p:nvPr>
            <p:ph idx="1"/>
          </p:nvPr>
        </p:nvSpPr>
        <p:spPr>
          <a:xfrm>
            <a:off x="1097280" y="1845734"/>
            <a:ext cx="10058400" cy="4204870"/>
          </a:xfrm>
        </p:spPr>
        <p:txBody>
          <a:bodyPr>
            <a:normAutofit fontScale="92500" lnSpcReduction="20000"/>
          </a:bodyPr>
          <a:lstStyle/>
          <a:p>
            <a:pPr>
              <a:buFont typeface="Courier New" panose="02070309020205020404" pitchFamily="49" charset="0"/>
              <a:buChar char="o"/>
            </a:pPr>
            <a:r>
              <a:rPr lang="en-US" sz="3400" dirty="0"/>
              <a:t>Examples</a:t>
            </a:r>
            <a:endParaRPr lang="en-US" sz="3400" dirty="0">
              <a:highlight>
                <a:srgbClr val="FFFF00"/>
              </a:highlight>
            </a:endParaRPr>
          </a:p>
          <a:p>
            <a:pPr lvl="1">
              <a:buFont typeface="Courier New" panose="02070309020205020404" pitchFamily="49" charset="0"/>
              <a:buChar char="o"/>
            </a:pPr>
            <a:r>
              <a:rPr lang="en-US" sz="3200" dirty="0"/>
              <a:t>The election judge allowed someone who was ineligible to hold office to run in the election.  Although a member protested to the judge prior to the election, the judge incorrectly kept the individual on the ballot because the judge thought removing her would require new nominations. </a:t>
            </a:r>
          </a:p>
          <a:p>
            <a:pPr lvl="1">
              <a:buFont typeface="Courier New" panose="02070309020205020404" pitchFamily="49" charset="0"/>
              <a:buChar char="o"/>
            </a:pPr>
            <a:r>
              <a:rPr lang="en-US" sz="3200" dirty="0"/>
              <a:t>Violation? </a:t>
            </a:r>
          </a:p>
          <a:p>
            <a:pPr lvl="1">
              <a:buFont typeface="Courier New" panose="02070309020205020404" pitchFamily="49" charset="0"/>
              <a:buChar char="o"/>
            </a:pPr>
            <a:r>
              <a:rPr lang="en-US" sz="3200" dirty="0"/>
              <a:t>But in election with three candidates, even if all of the ineligible candidate’s votes had gone to the second place candidate, the first place candidate still would have won.  Violation did not affect outcome of election. </a:t>
            </a:r>
          </a:p>
          <a:p>
            <a:pPr>
              <a:buFont typeface="Courier New" panose="02070309020205020404" pitchFamily="49" charset="0"/>
              <a:buChar char="o"/>
            </a:pPr>
            <a:endParaRPr lang="en-US" sz="3400" dirty="0"/>
          </a:p>
          <a:p>
            <a:pPr lvl="1">
              <a:buFont typeface="Courier New" panose="02070309020205020404" pitchFamily="49" charset="0"/>
              <a:buChar char="o"/>
            </a:pPr>
            <a:endParaRPr lang="en-US" sz="3800" dirty="0"/>
          </a:p>
          <a:p>
            <a:pPr marL="0" indent="0">
              <a:buNone/>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337043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89121F-5F6E-FFF7-C99C-06BC93766E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C85D01-8E42-46A6-3528-74F823BE4E0E}"/>
              </a:ext>
            </a:extLst>
          </p:cNvPr>
          <p:cNvSpPr>
            <a:spLocks noGrp="1"/>
          </p:cNvSpPr>
          <p:nvPr>
            <p:ph type="title"/>
          </p:nvPr>
        </p:nvSpPr>
        <p:spPr/>
        <p:txBody>
          <a:bodyPr anchor="ctr">
            <a:normAutofit/>
          </a:bodyPr>
          <a:lstStyle/>
          <a:p>
            <a:pPr algn="ctr"/>
            <a:r>
              <a:rPr lang="en-US" dirty="0"/>
              <a:t>Protests</a:t>
            </a:r>
          </a:p>
        </p:txBody>
      </p:sp>
      <p:sp>
        <p:nvSpPr>
          <p:cNvPr id="3" name="Content Placeholder 2">
            <a:extLst>
              <a:ext uri="{FF2B5EF4-FFF2-40B4-BE49-F238E27FC236}">
                <a16:creationId xmlns:a16="http://schemas.microsoft.com/office/drawing/2014/main" id="{9EC1482E-7ADD-5969-18F8-B1F4768FC445}"/>
              </a:ext>
            </a:extLst>
          </p:cNvPr>
          <p:cNvSpPr>
            <a:spLocks noGrp="1"/>
          </p:cNvSpPr>
          <p:nvPr>
            <p:ph idx="1"/>
          </p:nvPr>
        </p:nvSpPr>
        <p:spPr>
          <a:xfrm>
            <a:off x="1097280" y="1845734"/>
            <a:ext cx="10058400" cy="4204870"/>
          </a:xfrm>
        </p:spPr>
        <p:txBody>
          <a:bodyPr>
            <a:normAutofit/>
          </a:bodyPr>
          <a:lstStyle/>
          <a:p>
            <a:pPr marL="0" indent="0">
              <a:buNone/>
            </a:pPr>
            <a:r>
              <a:rPr lang="en-US" sz="3400" dirty="0"/>
              <a:t>What happens if protest goes to the Department of Labor?  </a:t>
            </a:r>
          </a:p>
          <a:p>
            <a:pPr>
              <a:buFont typeface="Courier New" panose="02070309020205020404" pitchFamily="49" charset="0"/>
              <a:buChar char="o"/>
            </a:pPr>
            <a:r>
              <a:rPr lang="en-US" sz="3600" dirty="0"/>
              <a:t>DOL will conduct its own investigation.  </a:t>
            </a:r>
          </a:p>
          <a:p>
            <a:pPr>
              <a:buFont typeface="Courier New" panose="02070309020205020404" pitchFamily="49" charset="0"/>
              <a:buChar char="o"/>
            </a:pPr>
            <a:r>
              <a:rPr lang="en-US" sz="3600" dirty="0"/>
              <a:t>Contacts the International for information about internal processing of complaint. </a:t>
            </a:r>
          </a:p>
          <a:p>
            <a:pPr marL="0" indent="0">
              <a:buNone/>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4196670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EDE84C-6E55-4CC3-CC13-F3823134D2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BD2D47-47B2-F7D5-CA6E-F8CE8237B64B}"/>
              </a:ext>
            </a:extLst>
          </p:cNvPr>
          <p:cNvSpPr>
            <a:spLocks noGrp="1"/>
          </p:cNvSpPr>
          <p:nvPr>
            <p:ph type="title"/>
          </p:nvPr>
        </p:nvSpPr>
        <p:spPr/>
        <p:txBody>
          <a:bodyPr anchor="ctr">
            <a:normAutofit/>
          </a:bodyPr>
          <a:lstStyle/>
          <a:p>
            <a:pPr algn="ctr"/>
            <a:r>
              <a:rPr lang="en-US" dirty="0"/>
              <a:t>Protests</a:t>
            </a:r>
          </a:p>
        </p:txBody>
      </p:sp>
      <p:sp>
        <p:nvSpPr>
          <p:cNvPr id="3" name="Content Placeholder 2">
            <a:extLst>
              <a:ext uri="{FF2B5EF4-FFF2-40B4-BE49-F238E27FC236}">
                <a16:creationId xmlns:a16="http://schemas.microsoft.com/office/drawing/2014/main" id="{290529E9-9D4A-BB40-784E-BBEF2BB128B3}"/>
              </a:ext>
            </a:extLst>
          </p:cNvPr>
          <p:cNvSpPr>
            <a:spLocks noGrp="1"/>
          </p:cNvSpPr>
          <p:nvPr>
            <p:ph idx="1"/>
          </p:nvPr>
        </p:nvSpPr>
        <p:spPr>
          <a:xfrm>
            <a:off x="1097280" y="1845734"/>
            <a:ext cx="10058400" cy="4204870"/>
          </a:xfrm>
        </p:spPr>
        <p:txBody>
          <a:bodyPr>
            <a:normAutofit/>
          </a:bodyPr>
          <a:lstStyle/>
          <a:p>
            <a:pPr marL="0" indent="0">
              <a:buNone/>
            </a:pPr>
            <a:r>
              <a:rPr lang="en-US" sz="3400" dirty="0"/>
              <a:t>What happens if it goes to DOL?  </a:t>
            </a:r>
          </a:p>
          <a:p>
            <a:pPr>
              <a:buFont typeface="Courier New" panose="02070309020205020404" pitchFamily="49" charset="0"/>
              <a:buChar char="o"/>
            </a:pPr>
            <a:r>
              <a:rPr lang="en-US" sz="3600" dirty="0"/>
              <a:t>If there is no violation that may have impacted the outcome of the election, DOL will issue a statement of reasons explaining why it will not take enforcement action. </a:t>
            </a:r>
          </a:p>
          <a:p>
            <a:pPr marL="201168" lvl="1" indent="0">
              <a:buNone/>
            </a:pPr>
            <a:endParaRPr lang="en-US" sz="3400" dirty="0"/>
          </a:p>
          <a:p>
            <a:pPr marL="0" indent="0">
              <a:buNone/>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969729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DAC102-8BB1-1F8C-81D9-EEE56FE92A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619F8E-4EC8-C4B4-399A-99D0CC11ACB6}"/>
              </a:ext>
            </a:extLst>
          </p:cNvPr>
          <p:cNvSpPr>
            <a:spLocks noGrp="1"/>
          </p:cNvSpPr>
          <p:nvPr>
            <p:ph type="title"/>
          </p:nvPr>
        </p:nvSpPr>
        <p:spPr/>
        <p:txBody>
          <a:bodyPr anchor="ctr">
            <a:normAutofit/>
          </a:bodyPr>
          <a:lstStyle/>
          <a:p>
            <a:pPr algn="ctr"/>
            <a:r>
              <a:rPr lang="en-US" dirty="0"/>
              <a:t>Frequency</a:t>
            </a:r>
          </a:p>
        </p:txBody>
      </p:sp>
      <p:sp>
        <p:nvSpPr>
          <p:cNvPr id="3" name="Content Placeholder 2">
            <a:extLst>
              <a:ext uri="{FF2B5EF4-FFF2-40B4-BE49-F238E27FC236}">
                <a16:creationId xmlns:a16="http://schemas.microsoft.com/office/drawing/2014/main" id="{95B0AE5E-7511-DAA0-5A4A-901A5E2D67CE}"/>
              </a:ext>
            </a:extLst>
          </p:cNvPr>
          <p:cNvSpPr>
            <a:spLocks noGrp="1"/>
          </p:cNvSpPr>
          <p:nvPr>
            <p:ph idx="1"/>
          </p:nvPr>
        </p:nvSpPr>
        <p:spPr/>
        <p:txBody>
          <a:bodyPr>
            <a:normAutofit/>
          </a:bodyPr>
          <a:lstStyle/>
          <a:p>
            <a:pPr marL="0" indent="0">
              <a:buNone/>
            </a:pPr>
            <a:r>
              <a:rPr lang="en-US" sz="3600" b="1" dirty="0"/>
              <a:t>Frequency under the LMRDA</a:t>
            </a:r>
          </a:p>
          <a:p>
            <a:pPr>
              <a:buFont typeface="Courier New" panose="02070309020205020404" pitchFamily="49" charset="0"/>
              <a:buChar char="o"/>
            </a:pPr>
            <a:r>
              <a:rPr lang="en-US" sz="3400" dirty="0"/>
              <a:t>Local Union elections every 3 years in US under LMRDA</a:t>
            </a:r>
          </a:p>
          <a:p>
            <a:pPr lvl="1">
              <a:buFont typeface="Courier New" panose="02070309020205020404" pitchFamily="49" charset="0"/>
              <a:buChar char="o"/>
            </a:pPr>
            <a:r>
              <a:rPr lang="en-US" sz="3200" dirty="0"/>
              <a:t>Constitution gives option for elections to occur every 5 years in Canada.  </a:t>
            </a:r>
          </a:p>
          <a:p>
            <a:pPr>
              <a:buFont typeface="Courier New" panose="02070309020205020404" pitchFamily="49" charset="0"/>
              <a:buChar char="o"/>
            </a:pPr>
            <a:r>
              <a:rPr lang="en-US" sz="3400" dirty="0"/>
              <a:t>Intermediate body elections every 4 years (system councils, coordinating councils, etc.)</a:t>
            </a:r>
          </a:p>
          <a:p>
            <a:pPr>
              <a:buFont typeface="Courier New" panose="02070309020205020404" pitchFamily="49" charset="0"/>
              <a:buChar char="o"/>
            </a:pPr>
            <a:r>
              <a:rPr lang="en-US" sz="3400" dirty="0"/>
              <a:t>International elections every 5 years</a:t>
            </a:r>
          </a:p>
          <a:p>
            <a:pPr lvl="1">
              <a:buFont typeface="Courier New" panose="02070309020205020404" pitchFamily="49" charset="0"/>
              <a:buChar char="o"/>
            </a:pPr>
            <a:endParaRPr lang="en-US" sz="3000" dirty="0"/>
          </a:p>
          <a:p>
            <a:pPr marL="201168" lvl="1" indent="0">
              <a:buNone/>
            </a:pPr>
            <a:endParaRPr lang="en-US" sz="2200" dirty="0"/>
          </a:p>
          <a:p>
            <a:pPr>
              <a:buFont typeface="Courier New" panose="02070309020205020404" pitchFamily="49" charset="0"/>
              <a:buChar char="o"/>
            </a:pPr>
            <a:endParaRPr lang="en-US" sz="2200" dirty="0"/>
          </a:p>
        </p:txBody>
      </p:sp>
    </p:spTree>
    <p:extLst>
      <p:ext uri="{BB962C8B-B14F-4D97-AF65-F5344CB8AC3E}">
        <p14:creationId xmlns:p14="http://schemas.microsoft.com/office/powerpoint/2010/main" val="469647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7F8DAD-F7E6-496B-A85C-7C9952DF10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87752D-38B4-8587-CD4D-C228928FF207}"/>
              </a:ext>
            </a:extLst>
          </p:cNvPr>
          <p:cNvSpPr>
            <a:spLocks noGrp="1"/>
          </p:cNvSpPr>
          <p:nvPr>
            <p:ph type="title"/>
          </p:nvPr>
        </p:nvSpPr>
        <p:spPr/>
        <p:txBody>
          <a:bodyPr anchor="ctr">
            <a:normAutofit/>
          </a:bodyPr>
          <a:lstStyle/>
          <a:p>
            <a:pPr algn="ctr"/>
            <a:r>
              <a:rPr lang="en-US" dirty="0"/>
              <a:t>Protests</a:t>
            </a:r>
          </a:p>
        </p:txBody>
      </p:sp>
      <p:sp>
        <p:nvSpPr>
          <p:cNvPr id="3" name="Content Placeholder 2">
            <a:extLst>
              <a:ext uri="{FF2B5EF4-FFF2-40B4-BE49-F238E27FC236}">
                <a16:creationId xmlns:a16="http://schemas.microsoft.com/office/drawing/2014/main" id="{22C650D1-6A90-5E3D-17A5-314BB10E4782}"/>
              </a:ext>
            </a:extLst>
          </p:cNvPr>
          <p:cNvSpPr>
            <a:spLocks noGrp="1"/>
          </p:cNvSpPr>
          <p:nvPr>
            <p:ph idx="1"/>
          </p:nvPr>
        </p:nvSpPr>
        <p:spPr>
          <a:xfrm>
            <a:off x="1097280" y="1845734"/>
            <a:ext cx="10058400" cy="4204870"/>
          </a:xfrm>
        </p:spPr>
        <p:txBody>
          <a:bodyPr>
            <a:normAutofit fontScale="92500" lnSpcReduction="10000"/>
          </a:bodyPr>
          <a:lstStyle/>
          <a:p>
            <a:pPr marL="0" indent="0">
              <a:buNone/>
            </a:pPr>
            <a:r>
              <a:rPr lang="en-US" sz="3400" dirty="0"/>
              <a:t>What happens if it goes to DOL?  </a:t>
            </a:r>
          </a:p>
          <a:p>
            <a:pPr>
              <a:buFont typeface="Courier New" panose="02070309020205020404" pitchFamily="49" charset="0"/>
              <a:buChar char="o"/>
            </a:pPr>
            <a:r>
              <a:rPr lang="en-US" sz="3600" dirty="0"/>
              <a:t>If DOL concludes there is a violation that may have affected the outcome of the election i</a:t>
            </a:r>
            <a:r>
              <a:rPr lang="en-US" sz="3400" dirty="0"/>
              <a:t>t will attempt to negotiate a voluntary compliance agreement with the local union for a rerun election </a:t>
            </a:r>
            <a:r>
              <a:rPr lang="en-US" sz="3400" u="sng" dirty="0"/>
              <a:t>supervised by the DOL</a:t>
            </a:r>
            <a:r>
              <a:rPr lang="en-US" sz="3400" dirty="0"/>
              <a:t>. </a:t>
            </a:r>
          </a:p>
          <a:p>
            <a:pPr>
              <a:buFont typeface="Courier New" panose="02070309020205020404" pitchFamily="49" charset="0"/>
              <a:buChar char="o"/>
            </a:pPr>
            <a:r>
              <a:rPr lang="en-US" sz="3400" dirty="0"/>
              <a:t>If the local refuses, DOL will sue the local union to seek a court-ordered supervised election.  </a:t>
            </a:r>
          </a:p>
          <a:p>
            <a:pPr>
              <a:buFont typeface="Courier New" panose="02070309020205020404" pitchFamily="49" charset="0"/>
              <a:buChar char="o"/>
            </a:pPr>
            <a:r>
              <a:rPr lang="en-US" sz="3400" dirty="0"/>
              <a:t>If more than one year passes, DOL will require new nominations. </a:t>
            </a:r>
          </a:p>
          <a:p>
            <a:pPr marL="201168" lvl="1" indent="0">
              <a:buNone/>
            </a:pPr>
            <a:endParaRPr lang="en-US" sz="3400" dirty="0"/>
          </a:p>
          <a:p>
            <a:pPr marL="0" indent="0">
              <a:buNone/>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260073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742CB7-9FB1-F8FA-B6E8-CB1A0EA3D2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5559C7-669A-D51E-B870-192C11C1C2C2}"/>
              </a:ext>
            </a:extLst>
          </p:cNvPr>
          <p:cNvSpPr>
            <a:spLocks noGrp="1"/>
          </p:cNvSpPr>
          <p:nvPr>
            <p:ph type="title"/>
          </p:nvPr>
        </p:nvSpPr>
        <p:spPr/>
        <p:txBody>
          <a:bodyPr anchor="ctr">
            <a:normAutofit/>
          </a:bodyPr>
          <a:lstStyle/>
          <a:p>
            <a:pPr algn="ctr"/>
            <a:r>
              <a:rPr lang="en-US" dirty="0"/>
              <a:t>Protests</a:t>
            </a:r>
          </a:p>
        </p:txBody>
      </p:sp>
      <p:sp>
        <p:nvSpPr>
          <p:cNvPr id="3" name="Content Placeholder 2">
            <a:extLst>
              <a:ext uri="{FF2B5EF4-FFF2-40B4-BE49-F238E27FC236}">
                <a16:creationId xmlns:a16="http://schemas.microsoft.com/office/drawing/2014/main" id="{278CA916-0876-438B-29F8-8BFB0D27A9C4}"/>
              </a:ext>
            </a:extLst>
          </p:cNvPr>
          <p:cNvSpPr>
            <a:spLocks noGrp="1"/>
          </p:cNvSpPr>
          <p:nvPr>
            <p:ph idx="1"/>
          </p:nvPr>
        </p:nvSpPr>
        <p:spPr>
          <a:xfrm>
            <a:off x="1097280" y="1845734"/>
            <a:ext cx="10058400" cy="4204870"/>
          </a:xfrm>
        </p:spPr>
        <p:txBody>
          <a:bodyPr>
            <a:normAutofit fontScale="92500"/>
          </a:bodyPr>
          <a:lstStyle/>
          <a:p>
            <a:pPr marL="0" indent="0">
              <a:buNone/>
            </a:pPr>
            <a:r>
              <a:rPr lang="en-US" sz="3400" dirty="0"/>
              <a:t>Data: </a:t>
            </a:r>
          </a:p>
          <a:p>
            <a:pPr>
              <a:buFont typeface="Courier New" panose="02070309020205020404" pitchFamily="49" charset="0"/>
              <a:buChar char="o"/>
            </a:pPr>
            <a:r>
              <a:rPr lang="en-US" sz="3400" dirty="0"/>
              <a:t>In 2023, DOL estimates there were 6,913 covered elections. </a:t>
            </a:r>
          </a:p>
          <a:p>
            <a:pPr>
              <a:buFont typeface="Courier New" panose="02070309020205020404" pitchFamily="49" charset="0"/>
              <a:buChar char="o"/>
            </a:pPr>
            <a:r>
              <a:rPr lang="en-US" sz="3400" dirty="0"/>
              <a:t>Of those, DOL received 126 election protests. </a:t>
            </a:r>
          </a:p>
          <a:p>
            <a:pPr>
              <a:buFont typeface="Courier New" panose="02070309020205020404" pitchFamily="49" charset="0"/>
              <a:buChar char="o"/>
            </a:pPr>
            <a:r>
              <a:rPr lang="en-US" sz="3400" dirty="0"/>
              <a:t>DOL dismissed 109 protests because there was no violation or violation did not affect outcome. </a:t>
            </a:r>
          </a:p>
          <a:p>
            <a:pPr>
              <a:buFont typeface="Courier New" panose="02070309020205020404" pitchFamily="49" charset="0"/>
              <a:buChar char="o"/>
            </a:pPr>
            <a:r>
              <a:rPr lang="en-US" sz="3400" dirty="0"/>
              <a:t>DOL entered into 12 voluntary compliance agreements</a:t>
            </a:r>
          </a:p>
          <a:p>
            <a:pPr>
              <a:buFont typeface="Courier New" panose="02070309020205020404" pitchFamily="49" charset="0"/>
              <a:buChar char="o"/>
            </a:pPr>
            <a:r>
              <a:rPr lang="en-US" sz="3400" dirty="0"/>
              <a:t>DOL filed 5 lawsuits to force a supervised rerun election. </a:t>
            </a:r>
          </a:p>
          <a:p>
            <a:pPr marL="201168" lvl="1" indent="0">
              <a:buNone/>
            </a:pPr>
            <a:endParaRPr lang="en-US" sz="3400" dirty="0"/>
          </a:p>
          <a:p>
            <a:pPr marL="0" indent="0">
              <a:buNone/>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403273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60087-CD39-F657-565C-AE5C452C20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CA2BBA-9EEF-04F8-B837-F90FBB4FC01E}"/>
              </a:ext>
            </a:extLst>
          </p:cNvPr>
          <p:cNvSpPr>
            <a:spLocks noGrp="1"/>
          </p:cNvSpPr>
          <p:nvPr>
            <p:ph type="title"/>
          </p:nvPr>
        </p:nvSpPr>
        <p:spPr/>
        <p:txBody>
          <a:bodyPr anchor="ctr">
            <a:normAutofit/>
          </a:bodyPr>
          <a:lstStyle/>
          <a:p>
            <a:pPr algn="ctr"/>
            <a:r>
              <a:rPr lang="en-US" dirty="0"/>
              <a:t>Protests</a:t>
            </a:r>
          </a:p>
        </p:txBody>
      </p:sp>
      <p:sp>
        <p:nvSpPr>
          <p:cNvPr id="3" name="Content Placeholder 2">
            <a:extLst>
              <a:ext uri="{FF2B5EF4-FFF2-40B4-BE49-F238E27FC236}">
                <a16:creationId xmlns:a16="http://schemas.microsoft.com/office/drawing/2014/main" id="{D7E7AFB7-122D-327D-2304-0796ED5A2BC6}"/>
              </a:ext>
            </a:extLst>
          </p:cNvPr>
          <p:cNvSpPr>
            <a:spLocks noGrp="1"/>
          </p:cNvSpPr>
          <p:nvPr>
            <p:ph idx="1"/>
          </p:nvPr>
        </p:nvSpPr>
        <p:spPr>
          <a:xfrm>
            <a:off x="1097280" y="1845734"/>
            <a:ext cx="10058400" cy="4204870"/>
          </a:xfrm>
        </p:spPr>
        <p:txBody>
          <a:bodyPr>
            <a:normAutofit/>
          </a:bodyPr>
          <a:lstStyle/>
          <a:p>
            <a:pPr lvl="1">
              <a:buFont typeface="Courier New" panose="02070309020205020404" pitchFamily="49" charset="0"/>
              <a:buChar char="o"/>
            </a:pPr>
            <a:r>
              <a:rPr lang="en-US" sz="3400" dirty="0"/>
              <a:t>In Canada, dissatisfied protester can go to court following General President/GEB decision.  </a:t>
            </a:r>
          </a:p>
          <a:p>
            <a:pPr lvl="1">
              <a:buFont typeface="Courier New" panose="02070309020205020404" pitchFamily="49" charset="0"/>
              <a:buChar char="o"/>
            </a:pPr>
            <a:r>
              <a:rPr lang="en-US" sz="3400" dirty="0"/>
              <a:t>Court may order a rerun if there’s a violation of the Constitution, Bylaws, etc. </a:t>
            </a:r>
          </a:p>
          <a:p>
            <a:pPr marL="0" indent="0">
              <a:buNone/>
            </a:pPr>
            <a:endParaRPr lang="en-US" sz="3600" dirty="0"/>
          </a:p>
          <a:p>
            <a:pPr>
              <a:buFont typeface="Courier New" panose="02070309020205020404" pitchFamily="49" charset="0"/>
              <a:buChar char="o"/>
            </a:pPr>
            <a:endParaRPr lang="en-US" sz="3400" dirty="0"/>
          </a:p>
          <a:p>
            <a:pPr marL="384048" lvl="2" indent="0">
              <a:buNone/>
            </a:pPr>
            <a:endParaRPr lang="en-US" sz="1800" dirty="0"/>
          </a:p>
        </p:txBody>
      </p:sp>
    </p:spTree>
    <p:extLst>
      <p:ext uri="{BB962C8B-B14F-4D97-AF65-F5344CB8AC3E}">
        <p14:creationId xmlns:p14="http://schemas.microsoft.com/office/powerpoint/2010/main" val="37771821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A6E09-F892-A3FC-6EF8-701C0A2B3F3C}"/>
              </a:ext>
            </a:extLst>
          </p:cNvPr>
          <p:cNvSpPr>
            <a:spLocks noGrp="1"/>
          </p:cNvSpPr>
          <p:nvPr>
            <p:ph type="ctrTitle"/>
          </p:nvPr>
        </p:nvSpPr>
        <p:spPr>
          <a:xfrm>
            <a:off x="3871519" y="452753"/>
            <a:ext cx="7586163" cy="2670048"/>
          </a:xfrm>
        </p:spPr>
        <p:txBody>
          <a:bodyPr>
            <a:normAutofit/>
          </a:bodyPr>
          <a:lstStyle/>
          <a:p>
            <a:r>
              <a:rPr lang="en-US" sz="7400" dirty="0"/>
              <a:t>Questions?  </a:t>
            </a:r>
          </a:p>
        </p:txBody>
      </p:sp>
      <p:sp>
        <p:nvSpPr>
          <p:cNvPr id="3" name="Subtitle 2">
            <a:extLst>
              <a:ext uri="{FF2B5EF4-FFF2-40B4-BE49-F238E27FC236}">
                <a16:creationId xmlns:a16="http://schemas.microsoft.com/office/drawing/2014/main" id="{5498F46C-0DA3-2666-C064-A91CBAF969D4}"/>
              </a:ext>
            </a:extLst>
          </p:cNvPr>
          <p:cNvSpPr>
            <a:spLocks noGrp="1"/>
          </p:cNvSpPr>
          <p:nvPr>
            <p:ph type="subTitle" idx="1"/>
          </p:nvPr>
        </p:nvSpPr>
        <p:spPr>
          <a:xfrm>
            <a:off x="929819" y="4505399"/>
            <a:ext cx="2906686" cy="1593645"/>
          </a:xfrm>
        </p:spPr>
        <p:txBody>
          <a:bodyPr>
            <a:normAutofit/>
          </a:bodyPr>
          <a:lstStyle/>
          <a:p>
            <a:pPr>
              <a:lnSpc>
                <a:spcPct val="120000"/>
              </a:lnSpc>
              <a:spcBef>
                <a:spcPts val="0"/>
              </a:spcBef>
              <a:spcAft>
                <a:spcPts val="0"/>
              </a:spcAft>
            </a:pPr>
            <a:endParaRPr lang="en-US" dirty="0"/>
          </a:p>
        </p:txBody>
      </p:sp>
      <p:sp>
        <p:nvSpPr>
          <p:cNvPr id="5" name="Subtitle 2">
            <a:extLst>
              <a:ext uri="{FF2B5EF4-FFF2-40B4-BE49-F238E27FC236}">
                <a16:creationId xmlns:a16="http://schemas.microsoft.com/office/drawing/2014/main" id="{DA3B11DA-F428-EB7A-1FDE-2AB85026E8E8}"/>
              </a:ext>
            </a:extLst>
          </p:cNvPr>
          <p:cNvSpPr txBox="1">
            <a:spLocks/>
          </p:cNvSpPr>
          <p:nvPr/>
        </p:nvSpPr>
        <p:spPr>
          <a:xfrm>
            <a:off x="7194698" y="4494554"/>
            <a:ext cx="3960981" cy="113926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nSpc>
                <a:spcPct val="120000"/>
              </a:lnSpc>
              <a:spcBef>
                <a:spcPts val="0"/>
              </a:spcBef>
              <a:spcAft>
                <a:spcPts val="0"/>
              </a:spcAft>
            </a:pPr>
            <a:r>
              <a:rPr lang="en-US" dirty="0"/>
              <a:t>Sherman Dunn, P.C.</a:t>
            </a:r>
          </a:p>
        </p:txBody>
      </p:sp>
    </p:spTree>
    <p:extLst>
      <p:ext uri="{BB962C8B-B14F-4D97-AF65-F5344CB8AC3E}">
        <p14:creationId xmlns:p14="http://schemas.microsoft.com/office/powerpoint/2010/main" val="3902433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E05A-50D2-5E56-E6E1-83EA269FCE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A6922C-29F8-2EFD-AC57-7EDE32AE1D28}"/>
              </a:ext>
            </a:extLst>
          </p:cNvPr>
          <p:cNvSpPr>
            <a:spLocks noGrp="1"/>
          </p:cNvSpPr>
          <p:nvPr>
            <p:ph type="title"/>
          </p:nvPr>
        </p:nvSpPr>
        <p:spPr/>
        <p:txBody>
          <a:bodyPr anchor="ctr">
            <a:normAutofit/>
          </a:bodyPr>
          <a:lstStyle/>
          <a:p>
            <a:pPr algn="ctr"/>
            <a:r>
              <a:rPr lang="en-US" dirty="0"/>
              <a:t>Eligibility</a:t>
            </a:r>
          </a:p>
        </p:txBody>
      </p:sp>
      <p:sp>
        <p:nvSpPr>
          <p:cNvPr id="3" name="Content Placeholder 2">
            <a:extLst>
              <a:ext uri="{FF2B5EF4-FFF2-40B4-BE49-F238E27FC236}">
                <a16:creationId xmlns:a16="http://schemas.microsoft.com/office/drawing/2014/main" id="{70C7D7CD-BDBC-914E-3BF0-5D8452D44E2C}"/>
              </a:ext>
            </a:extLst>
          </p:cNvPr>
          <p:cNvSpPr>
            <a:spLocks noGrp="1"/>
          </p:cNvSpPr>
          <p:nvPr>
            <p:ph idx="1"/>
          </p:nvPr>
        </p:nvSpPr>
        <p:spPr/>
        <p:txBody>
          <a:bodyPr>
            <a:normAutofit lnSpcReduction="10000"/>
          </a:bodyPr>
          <a:lstStyle/>
          <a:p>
            <a:pPr marL="0" indent="0">
              <a:buNone/>
            </a:pPr>
            <a:r>
              <a:rPr lang="en-US" sz="3600" b="1" dirty="0"/>
              <a:t>Eligibility under the LMRDA</a:t>
            </a:r>
          </a:p>
          <a:p>
            <a:pPr>
              <a:buFont typeface="Courier New" panose="02070309020205020404" pitchFamily="49" charset="0"/>
              <a:buChar char="o"/>
            </a:pPr>
            <a:r>
              <a:rPr lang="en-US" sz="3400" dirty="0"/>
              <a:t>Every member </a:t>
            </a:r>
            <a:r>
              <a:rPr lang="en-US" sz="3400" u="sng" dirty="0"/>
              <a:t>in good standing </a:t>
            </a:r>
            <a:r>
              <a:rPr lang="en-US" sz="3400" dirty="0"/>
              <a:t>shall be eligible to run for and hold office subject to “</a:t>
            </a:r>
            <a:r>
              <a:rPr lang="en-US" sz="3400" u="sng" dirty="0"/>
              <a:t>reasonable qualifications uniformly imposed.</a:t>
            </a:r>
            <a:r>
              <a:rPr lang="en-US" sz="3400" dirty="0"/>
              <a:t>”  </a:t>
            </a:r>
          </a:p>
          <a:p>
            <a:pPr>
              <a:buFont typeface="Courier New" panose="02070309020205020404" pitchFamily="49" charset="0"/>
              <a:buChar char="o"/>
            </a:pPr>
            <a:r>
              <a:rPr lang="en-US" sz="3400" dirty="0"/>
              <a:t>Section 504 of the LMRDA disqualifies anyone who has been convicted of certain disqualifying crimes for 13 years following conviction or the </a:t>
            </a:r>
            <a:r>
              <a:rPr lang="en-US" sz="3400" u="sng" dirty="0"/>
              <a:t>end</a:t>
            </a:r>
            <a:r>
              <a:rPr lang="en-US" sz="3400" dirty="0"/>
              <a:t> of the individual’s imprisonment. </a:t>
            </a:r>
          </a:p>
          <a:p>
            <a:pPr lvl="1">
              <a:buFont typeface="Courier New" panose="02070309020205020404" pitchFamily="49" charset="0"/>
              <a:buChar char="o"/>
            </a:pPr>
            <a:endParaRPr lang="en-US" sz="3000" dirty="0"/>
          </a:p>
          <a:p>
            <a:pPr marL="201168" lvl="1" indent="0">
              <a:buNone/>
            </a:pPr>
            <a:endParaRPr lang="en-US" sz="2200" dirty="0"/>
          </a:p>
          <a:p>
            <a:pPr>
              <a:buFont typeface="Courier New" panose="02070309020205020404" pitchFamily="49" charset="0"/>
              <a:buChar char="o"/>
            </a:pPr>
            <a:endParaRPr lang="en-US" sz="2200" dirty="0"/>
          </a:p>
        </p:txBody>
      </p:sp>
    </p:spTree>
    <p:extLst>
      <p:ext uri="{BB962C8B-B14F-4D97-AF65-F5344CB8AC3E}">
        <p14:creationId xmlns:p14="http://schemas.microsoft.com/office/powerpoint/2010/main" val="59727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AEA964-4332-2047-49FF-AD33E172D3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055085-46AC-A7BC-69EB-AC3C05ADA88C}"/>
              </a:ext>
            </a:extLst>
          </p:cNvPr>
          <p:cNvSpPr>
            <a:spLocks noGrp="1"/>
          </p:cNvSpPr>
          <p:nvPr>
            <p:ph type="title"/>
          </p:nvPr>
        </p:nvSpPr>
        <p:spPr/>
        <p:txBody>
          <a:bodyPr anchor="ctr">
            <a:normAutofit/>
          </a:bodyPr>
          <a:lstStyle/>
          <a:p>
            <a:pPr algn="ctr"/>
            <a:r>
              <a:rPr lang="en-US" dirty="0"/>
              <a:t>Eligibility</a:t>
            </a:r>
          </a:p>
        </p:txBody>
      </p:sp>
      <p:sp>
        <p:nvSpPr>
          <p:cNvPr id="3" name="Content Placeholder 2">
            <a:extLst>
              <a:ext uri="{FF2B5EF4-FFF2-40B4-BE49-F238E27FC236}">
                <a16:creationId xmlns:a16="http://schemas.microsoft.com/office/drawing/2014/main" id="{78AEA100-DDE5-09B6-D48A-ED055B4E6A7D}"/>
              </a:ext>
            </a:extLst>
          </p:cNvPr>
          <p:cNvSpPr>
            <a:spLocks noGrp="1"/>
          </p:cNvSpPr>
          <p:nvPr>
            <p:ph idx="1"/>
          </p:nvPr>
        </p:nvSpPr>
        <p:spPr/>
        <p:txBody>
          <a:bodyPr>
            <a:normAutofit fontScale="92500"/>
          </a:bodyPr>
          <a:lstStyle/>
          <a:p>
            <a:pPr marL="0" indent="0">
              <a:buNone/>
            </a:pPr>
            <a:r>
              <a:rPr lang="en-US" sz="3600" dirty="0"/>
              <a:t>Reasonable qualifications uniformly imposed by the Constitution:</a:t>
            </a:r>
          </a:p>
          <a:p>
            <a:pPr>
              <a:buFont typeface="Courier New" panose="02070309020205020404" pitchFamily="49" charset="0"/>
              <a:buChar char="o"/>
            </a:pPr>
            <a:r>
              <a:rPr lang="en-US" sz="3600" dirty="0"/>
              <a:t>To be president, VP, financial secretary, BM or business agent must have: </a:t>
            </a:r>
          </a:p>
          <a:p>
            <a:pPr lvl="1">
              <a:buFont typeface="Courier New" panose="02070309020205020404" pitchFamily="49" charset="0"/>
              <a:buChar char="o"/>
            </a:pPr>
            <a:r>
              <a:rPr lang="en-US" sz="3000" dirty="0"/>
              <a:t>Been a member in continuous good standing for 2 years;</a:t>
            </a:r>
          </a:p>
          <a:p>
            <a:pPr lvl="1">
              <a:buFont typeface="Courier New" panose="02070309020205020404" pitchFamily="49" charset="0"/>
              <a:buChar char="o"/>
            </a:pPr>
            <a:r>
              <a:rPr lang="en-US" sz="3000" dirty="0"/>
              <a:t>Worked in the industry for 5 years as a member; </a:t>
            </a:r>
          </a:p>
          <a:p>
            <a:pPr lvl="1">
              <a:buFont typeface="Courier New" panose="02070309020205020404" pitchFamily="49" charset="0"/>
              <a:buChar char="o"/>
            </a:pPr>
            <a:r>
              <a:rPr lang="en-US" sz="3000" dirty="0"/>
              <a:t>Worked as a mechanic for 2 years; and</a:t>
            </a:r>
          </a:p>
          <a:p>
            <a:pPr lvl="1">
              <a:buFont typeface="Courier New" panose="02070309020205020404" pitchFamily="49" charset="0"/>
              <a:buChar char="o"/>
            </a:pPr>
            <a:r>
              <a:rPr lang="en-US" sz="3000" dirty="0"/>
              <a:t>Attended a majority of local union meetings in past 12 months. </a:t>
            </a:r>
          </a:p>
          <a:p>
            <a:pPr marL="0" indent="0">
              <a:buNone/>
            </a:pPr>
            <a:endParaRPr lang="en-US" sz="2400" dirty="0"/>
          </a:p>
          <a:p>
            <a:pPr>
              <a:buFont typeface="Courier New" panose="02070309020205020404" pitchFamily="49" charset="0"/>
              <a:buChar char="o"/>
            </a:pPr>
            <a:endParaRPr lang="en-US" sz="2200" dirty="0"/>
          </a:p>
        </p:txBody>
      </p:sp>
    </p:spTree>
    <p:extLst>
      <p:ext uri="{BB962C8B-B14F-4D97-AF65-F5344CB8AC3E}">
        <p14:creationId xmlns:p14="http://schemas.microsoft.com/office/powerpoint/2010/main" val="4147331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D77D57-E338-DA5A-5651-A87FC4CAB1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9EB894-4F92-AF6F-3C18-06F54E887996}"/>
              </a:ext>
            </a:extLst>
          </p:cNvPr>
          <p:cNvSpPr>
            <a:spLocks noGrp="1"/>
          </p:cNvSpPr>
          <p:nvPr>
            <p:ph type="title"/>
          </p:nvPr>
        </p:nvSpPr>
        <p:spPr/>
        <p:txBody>
          <a:bodyPr anchor="ctr">
            <a:normAutofit/>
          </a:bodyPr>
          <a:lstStyle/>
          <a:p>
            <a:pPr algn="ctr"/>
            <a:r>
              <a:rPr lang="en-US" dirty="0"/>
              <a:t>Eligibility</a:t>
            </a:r>
          </a:p>
        </p:txBody>
      </p:sp>
      <p:sp>
        <p:nvSpPr>
          <p:cNvPr id="3" name="Content Placeholder 2">
            <a:extLst>
              <a:ext uri="{FF2B5EF4-FFF2-40B4-BE49-F238E27FC236}">
                <a16:creationId xmlns:a16="http://schemas.microsoft.com/office/drawing/2014/main" id="{A9279D43-55B0-DCF0-7BEF-9C324B41C613}"/>
              </a:ext>
            </a:extLst>
          </p:cNvPr>
          <p:cNvSpPr>
            <a:spLocks noGrp="1"/>
          </p:cNvSpPr>
          <p:nvPr>
            <p:ph idx="1"/>
          </p:nvPr>
        </p:nvSpPr>
        <p:spPr/>
        <p:txBody>
          <a:bodyPr>
            <a:normAutofit/>
          </a:bodyPr>
          <a:lstStyle/>
          <a:p>
            <a:pPr>
              <a:buFont typeface="Courier New" panose="02070309020205020404" pitchFamily="49" charset="0"/>
              <a:buChar char="o"/>
            </a:pPr>
            <a:r>
              <a:rPr lang="en-US" sz="3600" dirty="0"/>
              <a:t>Constitution includes different qualification requirements for other positions and for abatement local unions. </a:t>
            </a:r>
            <a:endParaRPr lang="en-US" sz="3000" dirty="0"/>
          </a:p>
          <a:p>
            <a:pPr marL="0" indent="0">
              <a:buNone/>
            </a:pPr>
            <a:endParaRPr lang="en-US" sz="2400" dirty="0"/>
          </a:p>
          <a:p>
            <a:pPr>
              <a:buFont typeface="Courier New" panose="02070309020205020404" pitchFamily="49" charset="0"/>
              <a:buChar char="o"/>
            </a:pPr>
            <a:endParaRPr lang="en-US" sz="2200" dirty="0"/>
          </a:p>
        </p:txBody>
      </p:sp>
    </p:spTree>
    <p:extLst>
      <p:ext uri="{BB962C8B-B14F-4D97-AF65-F5344CB8AC3E}">
        <p14:creationId xmlns:p14="http://schemas.microsoft.com/office/powerpoint/2010/main" val="1610664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87140E-F81A-EE5C-CCE1-98027D203B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EE3500-2C01-3A1F-E0F3-AF92675742A4}"/>
              </a:ext>
            </a:extLst>
          </p:cNvPr>
          <p:cNvSpPr>
            <a:spLocks noGrp="1"/>
          </p:cNvSpPr>
          <p:nvPr>
            <p:ph type="title"/>
          </p:nvPr>
        </p:nvSpPr>
        <p:spPr/>
        <p:txBody>
          <a:bodyPr anchor="ctr">
            <a:normAutofit/>
          </a:bodyPr>
          <a:lstStyle/>
          <a:p>
            <a:pPr algn="ctr"/>
            <a:r>
              <a:rPr lang="en-US" dirty="0"/>
              <a:t>Eligibility</a:t>
            </a:r>
          </a:p>
        </p:txBody>
      </p:sp>
      <p:sp>
        <p:nvSpPr>
          <p:cNvPr id="3" name="Content Placeholder 2">
            <a:extLst>
              <a:ext uri="{FF2B5EF4-FFF2-40B4-BE49-F238E27FC236}">
                <a16:creationId xmlns:a16="http://schemas.microsoft.com/office/drawing/2014/main" id="{4E6021DE-3838-EE26-EEE0-352508BD323C}"/>
              </a:ext>
            </a:extLst>
          </p:cNvPr>
          <p:cNvSpPr>
            <a:spLocks noGrp="1"/>
          </p:cNvSpPr>
          <p:nvPr>
            <p:ph idx="1"/>
          </p:nvPr>
        </p:nvSpPr>
        <p:spPr/>
        <p:txBody>
          <a:bodyPr>
            <a:normAutofit/>
          </a:bodyPr>
          <a:lstStyle/>
          <a:p>
            <a:pPr>
              <a:buFont typeface="Courier New" panose="02070309020205020404" pitchFamily="49" charset="0"/>
              <a:buChar char="o"/>
            </a:pPr>
            <a:r>
              <a:rPr lang="en-US" sz="3600" dirty="0"/>
              <a:t>Member in good standing is a member whose dues are paid up “to and including the second previous month.”  Article XIII, Section 5. </a:t>
            </a:r>
          </a:p>
          <a:p>
            <a:pPr>
              <a:buFont typeface="Courier New" panose="02070309020205020404" pitchFamily="49" charset="0"/>
              <a:buChar char="o"/>
            </a:pPr>
            <a:r>
              <a:rPr lang="en-US" sz="3600" dirty="0"/>
              <a:t>If election in June, must be paid up through April to be a member in good standing.   </a:t>
            </a:r>
            <a:endParaRPr lang="en-US" sz="2200" dirty="0"/>
          </a:p>
          <a:p>
            <a:pPr>
              <a:buFont typeface="Courier New" panose="02070309020205020404" pitchFamily="49" charset="0"/>
              <a:buChar char="o"/>
            </a:pPr>
            <a:endParaRPr lang="en-US" sz="2200" dirty="0"/>
          </a:p>
        </p:txBody>
      </p:sp>
    </p:spTree>
    <p:extLst>
      <p:ext uri="{BB962C8B-B14F-4D97-AF65-F5344CB8AC3E}">
        <p14:creationId xmlns:p14="http://schemas.microsoft.com/office/powerpoint/2010/main" val="93097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4A8DB1-C35D-3410-8BB8-8E7A0246A2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C314BA-E655-CC0B-19C9-6F9CA2967ED3}"/>
              </a:ext>
            </a:extLst>
          </p:cNvPr>
          <p:cNvSpPr>
            <a:spLocks noGrp="1"/>
          </p:cNvSpPr>
          <p:nvPr>
            <p:ph type="title"/>
          </p:nvPr>
        </p:nvSpPr>
        <p:spPr/>
        <p:txBody>
          <a:bodyPr anchor="ctr">
            <a:normAutofit/>
          </a:bodyPr>
          <a:lstStyle/>
          <a:p>
            <a:pPr algn="ctr"/>
            <a:r>
              <a:rPr lang="en-US" dirty="0"/>
              <a:t>Eligibility</a:t>
            </a:r>
          </a:p>
        </p:txBody>
      </p:sp>
      <p:sp>
        <p:nvSpPr>
          <p:cNvPr id="3" name="Content Placeholder 2">
            <a:extLst>
              <a:ext uri="{FF2B5EF4-FFF2-40B4-BE49-F238E27FC236}">
                <a16:creationId xmlns:a16="http://schemas.microsoft.com/office/drawing/2014/main" id="{206C76B0-9153-FD53-C4B3-47A0B8F5B20F}"/>
              </a:ext>
            </a:extLst>
          </p:cNvPr>
          <p:cNvSpPr>
            <a:spLocks noGrp="1"/>
          </p:cNvSpPr>
          <p:nvPr>
            <p:ph idx="1"/>
          </p:nvPr>
        </p:nvSpPr>
        <p:spPr/>
        <p:txBody>
          <a:bodyPr>
            <a:normAutofit/>
          </a:bodyPr>
          <a:lstStyle/>
          <a:p>
            <a:pPr marL="0" indent="0">
              <a:buNone/>
            </a:pPr>
            <a:r>
              <a:rPr lang="en-US" sz="3600" dirty="0"/>
              <a:t>Apprentices</a:t>
            </a:r>
          </a:p>
          <a:p>
            <a:pPr lvl="1">
              <a:buFont typeface="Courier New" panose="02070309020205020404" pitchFamily="49" charset="0"/>
              <a:buChar char="o"/>
            </a:pPr>
            <a:r>
              <a:rPr lang="en-US" sz="3400" dirty="0"/>
              <a:t>A</a:t>
            </a:r>
            <a:r>
              <a:rPr lang="en-US" sz="3600" dirty="0"/>
              <a:t>pprentices in registered program are not eligible to hold local union office or vote in elections.</a:t>
            </a:r>
          </a:p>
          <a:p>
            <a:pPr marL="0" indent="0">
              <a:buNone/>
            </a:pPr>
            <a:r>
              <a:rPr lang="en-US" sz="3800" dirty="0"/>
              <a:t>Employers (owners, salesmen, superintendents)</a:t>
            </a:r>
          </a:p>
          <a:p>
            <a:pPr lvl="1">
              <a:buFont typeface="Courier New" panose="02070309020205020404" pitchFamily="49" charset="0"/>
              <a:buChar char="o"/>
            </a:pPr>
            <a:r>
              <a:rPr lang="en-US" sz="3600" dirty="0"/>
              <a:t>Cannot vote, hold office, or attend union meetings</a:t>
            </a:r>
          </a:p>
          <a:p>
            <a:endParaRPr lang="en-US" sz="3800" dirty="0"/>
          </a:p>
          <a:p>
            <a:pPr marL="0" indent="0">
              <a:buNone/>
            </a:pPr>
            <a:endParaRPr lang="en-US" sz="3800" dirty="0"/>
          </a:p>
          <a:p>
            <a:pPr lvl="1">
              <a:buFont typeface="Courier New" panose="02070309020205020404" pitchFamily="49" charset="0"/>
              <a:buChar char="o"/>
            </a:pPr>
            <a:endParaRPr lang="en-US" sz="2000" dirty="0"/>
          </a:p>
          <a:p>
            <a:pPr>
              <a:buFont typeface="Courier New" panose="02070309020205020404" pitchFamily="49" charset="0"/>
              <a:buChar char="o"/>
            </a:pPr>
            <a:endParaRPr lang="en-US" sz="2200" dirty="0"/>
          </a:p>
        </p:txBody>
      </p:sp>
    </p:spTree>
    <p:extLst>
      <p:ext uri="{BB962C8B-B14F-4D97-AF65-F5344CB8AC3E}">
        <p14:creationId xmlns:p14="http://schemas.microsoft.com/office/powerpoint/2010/main" val="3967324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1932B8-44AA-6A81-6AA5-0C46327B79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DFD76C-D466-9EA0-10D4-7866394AB6D7}"/>
              </a:ext>
            </a:extLst>
          </p:cNvPr>
          <p:cNvSpPr>
            <a:spLocks noGrp="1"/>
          </p:cNvSpPr>
          <p:nvPr>
            <p:ph type="title"/>
          </p:nvPr>
        </p:nvSpPr>
        <p:spPr/>
        <p:txBody>
          <a:bodyPr anchor="ctr">
            <a:normAutofit/>
          </a:bodyPr>
          <a:lstStyle/>
          <a:p>
            <a:pPr algn="ctr"/>
            <a:r>
              <a:rPr lang="en-US" dirty="0"/>
              <a:t>Eligibility</a:t>
            </a:r>
          </a:p>
        </p:txBody>
      </p:sp>
      <p:sp>
        <p:nvSpPr>
          <p:cNvPr id="3" name="Content Placeholder 2">
            <a:extLst>
              <a:ext uri="{FF2B5EF4-FFF2-40B4-BE49-F238E27FC236}">
                <a16:creationId xmlns:a16="http://schemas.microsoft.com/office/drawing/2014/main" id="{919B8D9C-386E-E39C-C858-922D4F231A75}"/>
              </a:ext>
            </a:extLst>
          </p:cNvPr>
          <p:cNvSpPr>
            <a:spLocks noGrp="1"/>
          </p:cNvSpPr>
          <p:nvPr>
            <p:ph idx="1"/>
          </p:nvPr>
        </p:nvSpPr>
        <p:spPr/>
        <p:txBody>
          <a:bodyPr>
            <a:normAutofit/>
          </a:bodyPr>
          <a:lstStyle/>
          <a:p>
            <a:pPr marL="0" indent="0">
              <a:buNone/>
            </a:pPr>
            <a:r>
              <a:rPr lang="en-US" sz="3600" dirty="0"/>
              <a:t>Unemployed Member Who Hasn’t Worked 5 Years</a:t>
            </a:r>
          </a:p>
          <a:p>
            <a:pPr lvl="1">
              <a:buFont typeface="Courier New" panose="02070309020205020404" pitchFamily="49" charset="0"/>
              <a:buChar char="o"/>
            </a:pPr>
            <a:r>
              <a:rPr lang="en-US" sz="3400" dirty="0"/>
              <a:t>Person who is looking for work must be treated as being employed for purpose of 5-year requirement. </a:t>
            </a:r>
            <a:endParaRPr lang="en-US" sz="3600" dirty="0"/>
          </a:p>
          <a:p>
            <a:endParaRPr lang="en-US" sz="3800" dirty="0"/>
          </a:p>
          <a:p>
            <a:pPr marL="0" indent="0">
              <a:buNone/>
            </a:pPr>
            <a:endParaRPr lang="en-US" sz="3800" dirty="0"/>
          </a:p>
          <a:p>
            <a:pPr lvl="1">
              <a:buFont typeface="Courier New" panose="02070309020205020404" pitchFamily="49" charset="0"/>
              <a:buChar char="o"/>
            </a:pPr>
            <a:endParaRPr lang="en-US" sz="2000" dirty="0"/>
          </a:p>
          <a:p>
            <a:pPr>
              <a:buFont typeface="Courier New" panose="02070309020205020404" pitchFamily="49" charset="0"/>
              <a:buChar char="o"/>
            </a:pPr>
            <a:endParaRPr lang="en-US" sz="2200" dirty="0"/>
          </a:p>
        </p:txBody>
      </p:sp>
    </p:spTree>
    <p:extLst>
      <p:ext uri="{BB962C8B-B14F-4D97-AF65-F5344CB8AC3E}">
        <p14:creationId xmlns:p14="http://schemas.microsoft.com/office/powerpoint/2010/main" val="576167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
  <TotalTime>5414</TotalTime>
  <Words>1574</Words>
  <Application>Microsoft Office PowerPoint</Application>
  <PresentationFormat>Widescreen</PresentationFormat>
  <Paragraphs>190</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Calibri</vt:lpstr>
      <vt:lpstr>Calibri Light</vt:lpstr>
      <vt:lpstr>Courier New</vt:lpstr>
      <vt:lpstr>Retrospect</vt:lpstr>
      <vt:lpstr>PowerPoint Presentation</vt:lpstr>
      <vt:lpstr>LMRDA</vt:lpstr>
      <vt:lpstr>Frequency</vt:lpstr>
      <vt:lpstr>Eligibility</vt:lpstr>
      <vt:lpstr>Eligibility</vt:lpstr>
      <vt:lpstr>Eligibility</vt:lpstr>
      <vt:lpstr>Eligibility</vt:lpstr>
      <vt:lpstr>Eligibility</vt:lpstr>
      <vt:lpstr>Eligibility</vt:lpstr>
      <vt:lpstr>Notice</vt:lpstr>
      <vt:lpstr>Notice</vt:lpstr>
      <vt:lpstr>Campaigning</vt:lpstr>
      <vt:lpstr>Campaigning</vt:lpstr>
      <vt:lpstr>Campaigning</vt:lpstr>
      <vt:lpstr>Inspection of Membership List</vt:lpstr>
      <vt:lpstr>Election</vt:lpstr>
      <vt:lpstr>In-Person Elections</vt:lpstr>
      <vt:lpstr>In-Person Elections</vt:lpstr>
      <vt:lpstr>In-Person Elections</vt:lpstr>
      <vt:lpstr>Mail Ballot Election</vt:lpstr>
      <vt:lpstr>Protests</vt:lpstr>
      <vt:lpstr>Protests</vt:lpstr>
      <vt:lpstr>Protests</vt:lpstr>
      <vt:lpstr>Protests</vt:lpstr>
      <vt:lpstr>Protests</vt:lpstr>
      <vt:lpstr>Protests</vt:lpstr>
      <vt:lpstr>Protests</vt:lpstr>
      <vt:lpstr>Protests</vt:lpstr>
      <vt:lpstr>Protests</vt:lpstr>
      <vt:lpstr>Protests</vt:lpstr>
      <vt:lpstr>Protests</vt:lpstr>
      <vt:lpstr>Protests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Misclassification in the Construction Industry</dc:title>
  <dc:creator>Lucas Aubrey</dc:creator>
  <cp:lastModifiedBy>Lucas Aubrey</cp:lastModifiedBy>
  <cp:revision>46</cp:revision>
  <dcterms:created xsi:type="dcterms:W3CDTF">2023-08-24T15:39:48Z</dcterms:created>
  <dcterms:modified xsi:type="dcterms:W3CDTF">2024-03-06T15:07:00Z</dcterms:modified>
</cp:coreProperties>
</file>