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Fira Sans Condensed Light"/>
      <p:regular r:id="rId14"/>
      <p:bold r:id="rId15"/>
      <p:italic r:id="rId16"/>
      <p:boldItalic r:id="rId17"/>
    </p:embeddedFont>
    <p:embeddedFont>
      <p:font typeface="Fira Sans Condensed Medium"/>
      <p:regular r:id="rId18"/>
      <p:bold r:id="rId19"/>
      <p:italic r:id="rId20"/>
      <p:boldItalic r:id="rId21"/>
    </p:embeddedFont>
    <p:embeddedFont>
      <p:font typeface="Fira Sans Condensed"/>
      <p:regular r:id="rId22"/>
      <p:bold r:id="rId23"/>
      <p:italic r:id="rId24"/>
      <p:boldItalic r:id="rId25"/>
    </p:embeddedFont>
    <p:embeddedFont>
      <p:font typeface="Fira Sans Condensed SemiBold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CondensedMedium-italic.fntdata"/><Relationship Id="rId22" Type="http://schemas.openxmlformats.org/officeDocument/2006/relationships/font" Target="fonts/FiraSansCondensed-regular.fntdata"/><Relationship Id="rId21" Type="http://schemas.openxmlformats.org/officeDocument/2006/relationships/font" Target="fonts/FiraSansCondensedMedium-boldItalic.fntdata"/><Relationship Id="rId24" Type="http://schemas.openxmlformats.org/officeDocument/2006/relationships/font" Target="fonts/FiraSansCondensed-italic.fntdata"/><Relationship Id="rId23" Type="http://schemas.openxmlformats.org/officeDocument/2006/relationships/font" Target="fonts/FiraSansCondense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CondensedSemiBold-regular.fntdata"/><Relationship Id="rId25" Type="http://schemas.openxmlformats.org/officeDocument/2006/relationships/font" Target="fonts/FiraSansCondensed-boldItalic.fntdata"/><Relationship Id="rId28" Type="http://schemas.openxmlformats.org/officeDocument/2006/relationships/font" Target="fonts/FiraSansCondensedSemiBold-italic.fntdata"/><Relationship Id="rId27" Type="http://schemas.openxmlformats.org/officeDocument/2006/relationships/font" Target="fonts/FiraSansCondensed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Condensed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FiraSansCondensedLight-bold.fntdata"/><Relationship Id="rId14" Type="http://schemas.openxmlformats.org/officeDocument/2006/relationships/font" Target="fonts/FiraSansCondensedLight-regular.fntdata"/><Relationship Id="rId17" Type="http://schemas.openxmlformats.org/officeDocument/2006/relationships/font" Target="fonts/FiraSansCondensedLight-boldItalic.fntdata"/><Relationship Id="rId16" Type="http://schemas.openxmlformats.org/officeDocument/2006/relationships/font" Target="fonts/FiraSansCondensedLight-italic.fntdata"/><Relationship Id="rId19" Type="http://schemas.openxmlformats.org/officeDocument/2006/relationships/font" Target="fonts/FiraSansCondensedMedium-bold.fntdata"/><Relationship Id="rId18" Type="http://schemas.openxmlformats.org/officeDocument/2006/relationships/font" Target="fonts/FiraSansCondense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a81b2419e4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a81b2419e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6d88b0f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6d88b0f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6d88b0f2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6d88b0f2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6d88b0f2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6d88b0f2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81b2419e4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a81b2419e4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6d88b0f2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e6d88b0f2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81b2419e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a81b2419e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0.jp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1.jpg"/><Relationship Id="rId8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C7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03950" y="396250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lt1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OSHA Documents</a:t>
            </a:r>
            <a:endParaRPr b="1" sz="7000">
              <a:solidFill>
                <a:schemeClr val="lt1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83100" y="17785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A7805A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2024 JAC Conference</a:t>
            </a:r>
            <a:endParaRPr sz="3200">
              <a:solidFill>
                <a:srgbClr val="A7805A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760250" y="1437900"/>
            <a:ext cx="860100" cy="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75" y="4792513"/>
            <a:ext cx="362000" cy="1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2950" y="2528650"/>
            <a:ext cx="9144000" cy="1363200"/>
          </a:xfrm>
          <a:prstGeom prst="rect">
            <a:avLst/>
          </a:prstGeom>
          <a:solidFill>
            <a:srgbClr val="0C1F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A28E"/>
              </a:highlight>
            </a:endParaRPr>
          </a:p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04125"/>
            <a:ext cx="9144003" cy="13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0" l="0" r="3119" t="0"/>
          <a:stretch/>
        </p:blipFill>
        <p:spPr>
          <a:xfrm>
            <a:off x="1286450" y="2701625"/>
            <a:ext cx="2307075" cy="18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3125" y="2776613"/>
            <a:ext cx="1463975" cy="159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125" y="4433275"/>
            <a:ext cx="9144000" cy="710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7805A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0" y="0"/>
            <a:ext cx="9168300" cy="1126500"/>
          </a:xfrm>
          <a:prstGeom prst="rect">
            <a:avLst/>
          </a:prstGeom>
          <a:solidFill>
            <a:srgbClr val="0C1F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A28E"/>
              </a:highlight>
            </a:endParaRPr>
          </a:p>
        </p:txBody>
      </p:sp>
      <p:sp>
        <p:nvSpPr>
          <p:cNvPr id="69" name="Google Shape;69;p14"/>
          <p:cNvSpPr txBox="1"/>
          <p:nvPr>
            <p:ph type="title"/>
          </p:nvPr>
        </p:nvSpPr>
        <p:spPr>
          <a:xfrm>
            <a:off x="268400" y="101900"/>
            <a:ext cx="529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A7805A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Instructor Fees and Related Expenses</a:t>
            </a:r>
            <a:endParaRPr sz="3020">
              <a:solidFill>
                <a:srgbClr val="A7805A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235500" y="1304875"/>
            <a:ext cx="3879900" cy="30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900"/>
              <a:buFont typeface="Fira Sans Condensed"/>
              <a:buChar char="●"/>
            </a:pPr>
            <a:r>
              <a:rPr lang="en" sz="19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This page MUST be fully filled out </a:t>
            </a:r>
            <a:endParaRPr sz="19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800"/>
              <a:buFont typeface="Fira Sans Condensed"/>
              <a:buChar char="○"/>
            </a:pPr>
            <a:r>
              <a:rPr lang="en" sz="18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MUST include manual receipts</a:t>
            </a:r>
            <a:r>
              <a:rPr lang="en" sz="18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</a:t>
            </a:r>
            <a:endParaRPr sz="18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800"/>
              <a:buFont typeface="Fira Sans Condensed"/>
              <a:buChar char="○"/>
            </a:pPr>
            <a:r>
              <a:rPr lang="en" sz="18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Sign-in sheets MUST be included for each class</a:t>
            </a:r>
            <a:endParaRPr sz="18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</a:t>
            </a:r>
            <a:endParaRPr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8262" y="4516676"/>
            <a:ext cx="509321" cy="55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0" r="3119" t="0"/>
          <a:stretch/>
        </p:blipFill>
        <p:spPr>
          <a:xfrm>
            <a:off x="6346750" y="4474700"/>
            <a:ext cx="848450" cy="6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479301" y="-4486600"/>
            <a:ext cx="186374" cy="91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0800000">
            <a:off x="590375" y="3070025"/>
            <a:ext cx="9144003" cy="13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7">
            <a:alphaModFix/>
          </a:blip>
          <a:srcRect b="-12815" l="1309" r="-62964" t="0"/>
          <a:stretch/>
        </p:blipFill>
        <p:spPr>
          <a:xfrm>
            <a:off x="5514150" y="249172"/>
            <a:ext cx="4814726" cy="466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125" y="4433275"/>
            <a:ext cx="9144000" cy="710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7805A"/>
              </a:solidFill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0" y="0"/>
            <a:ext cx="9168300" cy="1126500"/>
          </a:xfrm>
          <a:prstGeom prst="rect">
            <a:avLst/>
          </a:prstGeom>
          <a:solidFill>
            <a:srgbClr val="0C1F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A28E"/>
              </a:highlight>
            </a:endParaRPr>
          </a:p>
        </p:txBody>
      </p:sp>
      <p:sp>
        <p:nvSpPr>
          <p:cNvPr id="83" name="Google Shape;83;p15"/>
          <p:cNvSpPr txBox="1"/>
          <p:nvPr>
            <p:ph type="title"/>
          </p:nvPr>
        </p:nvSpPr>
        <p:spPr>
          <a:xfrm>
            <a:off x="268400" y="101900"/>
            <a:ext cx="529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A7805A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Each Class Attendee Must Complete</a:t>
            </a:r>
            <a:endParaRPr sz="3020">
              <a:solidFill>
                <a:srgbClr val="A7805A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235500" y="1304875"/>
            <a:ext cx="2589600" cy="30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900"/>
              <a:buFont typeface="Fira Sans Condensed"/>
              <a:buChar char="●"/>
            </a:pPr>
            <a:r>
              <a:rPr lang="en" sz="19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Student Registration Form</a:t>
            </a:r>
            <a:endParaRPr sz="18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</a:t>
            </a:r>
            <a:endParaRPr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8262" y="4516676"/>
            <a:ext cx="509321" cy="55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4">
            <a:alphaModFix/>
          </a:blip>
          <a:srcRect b="0" l="0" r="3119" t="0"/>
          <a:stretch/>
        </p:blipFill>
        <p:spPr>
          <a:xfrm>
            <a:off x="6346750" y="4474700"/>
            <a:ext cx="848450" cy="6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479301" y="-4486600"/>
            <a:ext cx="186374" cy="91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0800000">
            <a:off x="590375" y="3070025"/>
            <a:ext cx="9144003" cy="13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7">
            <a:alphaModFix/>
          </a:blip>
          <a:srcRect b="-2669" l="0" r="-1719" t="0"/>
          <a:stretch/>
        </p:blipFill>
        <p:spPr>
          <a:xfrm>
            <a:off x="2999550" y="950121"/>
            <a:ext cx="2785949" cy="343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8">
            <a:alphaModFix/>
          </a:blip>
          <a:srcRect b="2362" l="0" r="0" t="2362"/>
          <a:stretch/>
        </p:blipFill>
        <p:spPr>
          <a:xfrm>
            <a:off x="6161850" y="950121"/>
            <a:ext cx="2785949" cy="3433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125" y="4433275"/>
            <a:ext cx="9144000" cy="710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7805A"/>
              </a:solidFill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0" y="0"/>
            <a:ext cx="9168300" cy="1126500"/>
          </a:xfrm>
          <a:prstGeom prst="rect">
            <a:avLst/>
          </a:prstGeom>
          <a:solidFill>
            <a:srgbClr val="0C1F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A28E"/>
              </a:highlight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268400" y="101900"/>
            <a:ext cx="529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A7805A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Each Class Attendee Must Complete</a:t>
            </a:r>
            <a:endParaRPr sz="3020">
              <a:solidFill>
                <a:srgbClr val="A7805A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235500" y="1304875"/>
            <a:ext cx="2589600" cy="30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900"/>
              <a:buFont typeface="Fira Sans Condensed"/>
              <a:buChar char="●"/>
            </a:pPr>
            <a:r>
              <a:rPr lang="en" sz="19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Survey</a:t>
            </a:r>
            <a:endParaRPr sz="18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</a:t>
            </a:r>
            <a:endParaRPr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8262" y="4516676"/>
            <a:ext cx="509321" cy="55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4">
            <a:alphaModFix/>
          </a:blip>
          <a:srcRect b="0" l="0" r="3119" t="0"/>
          <a:stretch/>
        </p:blipFill>
        <p:spPr>
          <a:xfrm>
            <a:off x="6346750" y="4474700"/>
            <a:ext cx="848450" cy="6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479301" y="-4486600"/>
            <a:ext cx="186374" cy="91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0800000">
            <a:off x="590375" y="3070025"/>
            <a:ext cx="9144003" cy="13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7">
            <a:alphaModFix/>
          </a:blip>
          <a:srcRect b="2362" l="0" r="0" t="2362"/>
          <a:stretch/>
        </p:blipFill>
        <p:spPr>
          <a:xfrm>
            <a:off x="5088800" y="273950"/>
            <a:ext cx="3383651" cy="4170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125" y="4433275"/>
            <a:ext cx="9144000" cy="710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7805A"/>
              </a:solidFill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0" y="0"/>
            <a:ext cx="9168300" cy="1126500"/>
          </a:xfrm>
          <a:prstGeom prst="rect">
            <a:avLst/>
          </a:prstGeom>
          <a:solidFill>
            <a:srgbClr val="0C1F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A28E"/>
              </a:highlight>
            </a:endParaRPr>
          </a:p>
        </p:txBody>
      </p:sp>
      <p:sp>
        <p:nvSpPr>
          <p:cNvPr id="112" name="Google Shape;112;p17"/>
          <p:cNvSpPr txBox="1"/>
          <p:nvPr>
            <p:ph type="title"/>
          </p:nvPr>
        </p:nvSpPr>
        <p:spPr>
          <a:xfrm>
            <a:off x="268400" y="101900"/>
            <a:ext cx="529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A7805A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Each Class Attendee Must Complete</a:t>
            </a:r>
            <a:endParaRPr sz="3020">
              <a:solidFill>
                <a:srgbClr val="A7805A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235500" y="1304875"/>
            <a:ext cx="2589600" cy="30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900"/>
              <a:buFont typeface="Fira Sans Condensed"/>
              <a:buChar char="●"/>
            </a:pPr>
            <a:r>
              <a:rPr lang="en" sz="19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Course </a:t>
            </a:r>
            <a:r>
              <a:rPr lang="en" sz="19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Evaluation</a:t>
            </a:r>
            <a:endParaRPr sz="18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</a:t>
            </a:r>
            <a:endParaRPr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8262" y="4516676"/>
            <a:ext cx="509321" cy="55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0" l="0" r="3119" t="0"/>
          <a:stretch/>
        </p:blipFill>
        <p:spPr>
          <a:xfrm>
            <a:off x="6346750" y="4474700"/>
            <a:ext cx="848450" cy="6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479301" y="-4486600"/>
            <a:ext cx="186374" cy="91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0800000">
            <a:off x="590375" y="3070025"/>
            <a:ext cx="9144003" cy="13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7">
            <a:alphaModFix/>
          </a:blip>
          <a:srcRect b="2362" l="0" r="0" t="2362"/>
          <a:stretch/>
        </p:blipFill>
        <p:spPr>
          <a:xfrm>
            <a:off x="2999550" y="950121"/>
            <a:ext cx="2785949" cy="343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8">
            <a:alphaModFix/>
          </a:blip>
          <a:srcRect b="2362" l="0" r="0" t="2362"/>
          <a:stretch/>
        </p:blipFill>
        <p:spPr>
          <a:xfrm>
            <a:off x="6161850" y="950121"/>
            <a:ext cx="2785949" cy="3433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125" y="4433275"/>
            <a:ext cx="9144000" cy="710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7805A"/>
              </a:solidFill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0" y="0"/>
            <a:ext cx="9144000" cy="1126500"/>
          </a:xfrm>
          <a:prstGeom prst="rect">
            <a:avLst/>
          </a:prstGeom>
          <a:solidFill>
            <a:srgbClr val="0C1F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A28E"/>
              </a:highlight>
            </a:endParaRPr>
          </a:p>
        </p:txBody>
      </p:sp>
      <p:sp>
        <p:nvSpPr>
          <p:cNvPr id="127" name="Google Shape;12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A7805A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What Karen Scott Needs From You</a:t>
            </a:r>
            <a:endParaRPr sz="3020">
              <a:solidFill>
                <a:srgbClr val="A7805A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475" y="3354075"/>
            <a:ext cx="9144003" cy="13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8262" y="4516676"/>
            <a:ext cx="509321" cy="55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5">
            <a:alphaModFix/>
          </a:blip>
          <a:srcRect b="0" l="0" r="3119" t="0"/>
          <a:stretch/>
        </p:blipFill>
        <p:spPr>
          <a:xfrm>
            <a:off x="6346750" y="4474700"/>
            <a:ext cx="848450" cy="6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4479301" y="-4486600"/>
            <a:ext cx="186374" cy="91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311700" y="1384800"/>
            <a:ext cx="3199200" cy="26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800"/>
              <a:buFont typeface="Fira Sans Condensed"/>
              <a:buChar char="●"/>
            </a:pPr>
            <a:r>
              <a:rPr lang="en" sz="18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Send all </a:t>
            </a:r>
            <a:r>
              <a:rPr lang="en" sz="18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forms</a:t>
            </a:r>
            <a:r>
              <a:rPr lang="en" sz="18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 to the IIIATF directly</a:t>
            </a:r>
            <a:endParaRPr sz="18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800"/>
              <a:buFont typeface="Fira Sans Condensed"/>
              <a:buChar char="○"/>
            </a:pPr>
            <a:r>
              <a:rPr lang="en" sz="18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Electronic is best</a:t>
            </a:r>
            <a:endParaRPr sz="18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800"/>
              <a:buFont typeface="Fira Sans Condensed"/>
              <a:buChar char="○"/>
            </a:pPr>
            <a:r>
              <a:rPr lang="en" sz="18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kscott@insulators.org</a:t>
            </a:r>
            <a:endParaRPr sz="18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510900" y="1384800"/>
            <a:ext cx="5510400" cy="26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800"/>
              <a:buFont typeface="Fira Sans Condensed"/>
              <a:buChar char="●"/>
            </a:pPr>
            <a:r>
              <a:rPr lang="en" sz="18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MUST BE IN THIS ORDER	</a:t>
            </a:r>
            <a:endParaRPr sz="18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800"/>
              <a:buFont typeface="Fira Sans Condensed"/>
              <a:buChar char="○"/>
            </a:pPr>
            <a:r>
              <a:rPr lang="en" sz="18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The first page is Instructors fees and related wages</a:t>
            </a:r>
            <a:endParaRPr sz="18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800"/>
              <a:buFont typeface="Fira Sans Condensed"/>
              <a:buChar char="○"/>
            </a:pPr>
            <a:r>
              <a:rPr lang="en" sz="18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All student registration forms</a:t>
            </a:r>
            <a:endParaRPr sz="18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800"/>
              <a:buFont typeface="Fira Sans Condensed"/>
              <a:buChar char="○"/>
            </a:pPr>
            <a:r>
              <a:rPr lang="en" sz="18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All surveys</a:t>
            </a:r>
            <a:endParaRPr sz="18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1800"/>
              <a:buFont typeface="Fira Sans Condensed"/>
              <a:buChar char="○"/>
            </a:pPr>
            <a:r>
              <a:rPr lang="en" sz="18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All evaulations</a:t>
            </a:r>
            <a:endParaRPr sz="18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/>
          <p:nvPr/>
        </p:nvSpPr>
        <p:spPr>
          <a:xfrm>
            <a:off x="125" y="4433275"/>
            <a:ext cx="9144000" cy="710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7805A"/>
              </a:solidFill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0" y="0"/>
            <a:ext cx="9144000" cy="1126500"/>
          </a:xfrm>
          <a:prstGeom prst="rect">
            <a:avLst/>
          </a:prstGeom>
          <a:solidFill>
            <a:srgbClr val="0C1F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A28E"/>
              </a:highlight>
            </a:endParaRPr>
          </a:p>
        </p:txBody>
      </p:sp>
      <p:sp>
        <p:nvSpPr>
          <p:cNvPr id="141" name="Google Shape;14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rgbClr val="A7805A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What Karen Scott Needs From You</a:t>
            </a:r>
            <a:endParaRPr sz="3020">
              <a:solidFill>
                <a:srgbClr val="A7805A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475" y="3354075"/>
            <a:ext cx="9144003" cy="13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8262" y="4516676"/>
            <a:ext cx="509321" cy="55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5">
            <a:alphaModFix/>
          </a:blip>
          <a:srcRect b="0" l="0" r="3119" t="0"/>
          <a:stretch/>
        </p:blipFill>
        <p:spPr>
          <a:xfrm>
            <a:off x="6346750" y="4474700"/>
            <a:ext cx="848450" cy="6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4479301" y="-4486600"/>
            <a:ext cx="186374" cy="91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311700" y="1384800"/>
            <a:ext cx="85206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28E"/>
              </a:buClr>
              <a:buSzPts val="2700"/>
              <a:buFont typeface="Fira Sans Condensed"/>
              <a:buChar char="●"/>
            </a:pPr>
            <a:r>
              <a:rPr b="1" lang="en" sz="27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DO NOT STAPLE THEM IF TURNING THEM IN HARD COPY</a:t>
            </a:r>
            <a:endParaRPr b="1" sz="2700">
              <a:solidFill>
                <a:srgbClr val="00A28E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958225" y="2361100"/>
            <a:ext cx="68199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A28E"/>
                </a:solidFill>
                <a:latin typeface="Fira Sans Condensed"/>
                <a:ea typeface="Fira Sans Condensed"/>
                <a:cs typeface="Fira Sans Condensed"/>
                <a:sym typeface="Fira Sans Condensed"/>
              </a:rPr>
              <a:t>THANK YOU!</a:t>
            </a:r>
            <a:endParaRPr sz="2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-29125" y="4433275"/>
            <a:ext cx="9188100" cy="710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484901" y="-3499949"/>
            <a:ext cx="2174199" cy="917409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>
            <p:ph type="title"/>
          </p:nvPr>
        </p:nvSpPr>
        <p:spPr>
          <a:xfrm>
            <a:off x="304625" y="683150"/>
            <a:ext cx="8520600" cy="10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Contact</a:t>
            </a:r>
            <a:endParaRPr sz="402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311700" y="2394675"/>
            <a:ext cx="8520600" cy="21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7805A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Contact Information: KAREN SCOTT</a:t>
            </a:r>
            <a:endParaRPr>
              <a:solidFill>
                <a:srgbClr val="A7805A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7805A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EMAIL</a:t>
            </a:r>
            <a:r>
              <a:rPr lang="en">
                <a:solidFill>
                  <a:srgbClr val="A7805A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: KSCOTT@INSULATORS.ORG</a:t>
            </a:r>
            <a:endParaRPr>
              <a:solidFill>
                <a:srgbClr val="A7805A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7805A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rPr>
              <a:t>PHONE: 410-671-8974</a:t>
            </a:r>
            <a:endParaRPr>
              <a:solidFill>
                <a:srgbClr val="A7805A"/>
              </a:solidFill>
              <a:latin typeface="Fira Sans Condensed SemiBold"/>
              <a:ea typeface="Fira Sans Condensed SemiBold"/>
              <a:cs typeface="Fira Sans Condensed SemiBold"/>
              <a:sym typeface="Fira Sans Condensed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A7805A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8262" y="4516676"/>
            <a:ext cx="509321" cy="55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5">
            <a:alphaModFix/>
          </a:blip>
          <a:srcRect b="0" l="0" r="3119" t="0"/>
          <a:stretch/>
        </p:blipFill>
        <p:spPr>
          <a:xfrm>
            <a:off x="6346750" y="4474700"/>
            <a:ext cx="848450" cy="6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