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handoutMasterIdLst>
    <p:handoutMasterId r:id="rId45"/>
  </p:handoutMasterIdLst>
  <p:sldIdLst>
    <p:sldId id="256" r:id="rId2"/>
    <p:sldId id="257" r:id="rId3"/>
    <p:sldId id="258" r:id="rId4"/>
    <p:sldId id="259" r:id="rId5"/>
    <p:sldId id="260" r:id="rId6"/>
    <p:sldId id="261" r:id="rId7"/>
    <p:sldId id="262" r:id="rId8"/>
    <p:sldId id="263" r:id="rId9"/>
    <p:sldId id="266" r:id="rId10"/>
    <p:sldId id="264" r:id="rId11"/>
    <p:sldId id="267" r:id="rId12"/>
    <p:sldId id="268" r:id="rId13"/>
    <p:sldId id="269" r:id="rId14"/>
    <p:sldId id="270" r:id="rId15"/>
    <p:sldId id="271" r:id="rId16"/>
    <p:sldId id="272" r:id="rId17"/>
    <p:sldId id="273"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7" r:id="rId40"/>
    <p:sldId id="298" r:id="rId41"/>
    <p:sldId id="299" r:id="rId42"/>
    <p:sldId id="300" r:id="rId43"/>
    <p:sldId id="296" r:id="rId44"/>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McCourt"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9900"/>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0"/>
  </p:normalViewPr>
  <p:slideViewPr>
    <p:cSldViewPr>
      <p:cViewPr varScale="1">
        <p:scale>
          <a:sx n="102" d="100"/>
          <a:sy n="102" d="100"/>
        </p:scale>
        <p:origin x="192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8499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8499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8499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8BD0A0B1-B363-40F9-B3D8-0DDF44A79DA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9513290-CB1C-48CD-AACB-94C76500CA7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C8B5CC4-43CC-48B7-9293-A1BF5192C39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31724EB-D123-4753-9E5E-BA09FD741EE2}"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0FFAA185-7227-4B90-B427-2969234F20A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EDE4C1B-6F44-4A12-8A39-C1F5BA92285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D6FE67F-6514-406A-A698-EBD5071807A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1CF4284-C56D-4622-8CD0-20DF16D7CD2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597459E-3140-4FF8-A69E-32C23CF970A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7FC23C2-220D-4171-82AB-D37CD939521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56C1F19-0FF7-47F0-82FF-1747D7F1C7D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089E189-7A55-49A4-81B6-50418CD40BD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32FC1BC-BF16-44BC-950A-DB9F12C9631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724B7BA-9444-41D1-8E53-18C39D8A8D40}"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wmf"/><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457201"/>
            <a:ext cx="7772400" cy="2362199"/>
          </a:xfrm>
        </p:spPr>
        <p:txBody>
          <a:bodyPr/>
          <a:lstStyle/>
          <a:p>
            <a:r>
              <a:rPr lang="en-US" dirty="0">
                <a:solidFill>
                  <a:srgbClr val="C00000"/>
                </a:solidFill>
              </a:rPr>
              <a:t>OFFENSES AND CHARGES</a:t>
            </a:r>
          </a:p>
        </p:txBody>
      </p:sp>
      <p:sp>
        <p:nvSpPr>
          <p:cNvPr id="23555" name="Rectangle 3"/>
          <p:cNvSpPr>
            <a:spLocks noGrp="1" noChangeArrowheads="1"/>
          </p:cNvSpPr>
          <p:nvPr>
            <p:ph type="subTitle" idx="1"/>
          </p:nvPr>
        </p:nvSpPr>
        <p:spPr>
          <a:xfrm>
            <a:off x="1143000" y="1219200"/>
            <a:ext cx="6096000" cy="4191000"/>
          </a:xfrm>
        </p:spPr>
        <p:txBody>
          <a:bodyPr/>
          <a:lstStyle/>
          <a:p>
            <a:r>
              <a:rPr lang="en-US"/>
              <a:t> </a:t>
            </a:r>
          </a:p>
        </p:txBody>
      </p:sp>
      <p:pic>
        <p:nvPicPr>
          <p:cNvPr id="23556" name="Picture 4" descr="j0233442"/>
          <p:cNvPicPr>
            <a:picLocks noChangeAspect="1" noChangeArrowheads="1"/>
          </p:cNvPicPr>
          <p:nvPr/>
        </p:nvPicPr>
        <p:blipFill>
          <a:blip r:embed="rId2"/>
          <a:srcRect/>
          <a:stretch>
            <a:fillRect/>
          </a:stretch>
        </p:blipFill>
        <p:spPr bwMode="auto">
          <a:xfrm>
            <a:off x="3048000" y="3657600"/>
            <a:ext cx="2867025" cy="2278063"/>
          </a:xfrm>
          <a:prstGeom prst="rect">
            <a:avLst/>
          </a:prstGeom>
          <a:noFill/>
        </p:spPr>
      </p:pic>
      <p:pic>
        <p:nvPicPr>
          <p:cNvPr id="2" name="Picture 1" descr="Week 3, Thursday (Fall 2020) – U.S. Citizenship and English Practic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2700" y="2514600"/>
            <a:ext cx="4038600" cy="37719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dirty="0">
                <a:solidFill>
                  <a:schemeClr val="accent6">
                    <a:lumMod val="40000"/>
                    <a:lumOff val="60000"/>
                  </a:schemeClr>
                </a:solidFill>
              </a:rPr>
              <a:t>OFFENSES AND CHARGES</a:t>
            </a:r>
          </a:p>
        </p:txBody>
      </p:sp>
      <p:sp>
        <p:nvSpPr>
          <p:cNvPr id="39939" name="Rectangle 3"/>
          <p:cNvSpPr>
            <a:spLocks noGrp="1" noChangeArrowheads="1"/>
          </p:cNvSpPr>
          <p:nvPr>
            <p:ph type="body" idx="1"/>
          </p:nvPr>
        </p:nvSpPr>
        <p:spPr/>
        <p:txBody>
          <a:bodyPr/>
          <a:lstStyle/>
          <a:p>
            <a:pPr>
              <a:lnSpc>
                <a:spcPct val="90000"/>
              </a:lnSpc>
            </a:pPr>
            <a:r>
              <a:rPr lang="en-US" sz="2800"/>
              <a:t>(o).  Interfering with the rights of members of the International Association under this Constitution and Bylaws or working agreements, or interfering or threatening to interfere with any officer of a local union or the International Association in the performance of his duties.</a:t>
            </a:r>
          </a:p>
          <a:p>
            <a:pPr>
              <a:lnSpc>
                <a:spcPct val="90000"/>
              </a:lnSpc>
            </a:pPr>
            <a:endParaRPr lang="en-US" sz="2800"/>
          </a:p>
          <a:p>
            <a:pPr>
              <a:lnSpc>
                <a:spcPct val="90000"/>
              </a:lnSpc>
            </a:pPr>
            <a:r>
              <a:rPr lang="en-US" sz="2800"/>
              <a:t>(p).  Refusing, without good cause, to participate in COMET, or other similar training programs offered by the International Association or a local union.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z="4000" dirty="0">
                <a:solidFill>
                  <a:schemeClr val="accent6">
                    <a:lumMod val="40000"/>
                    <a:lumOff val="60000"/>
                  </a:schemeClr>
                </a:solidFill>
              </a:rPr>
              <a:t>PROPER PROCEEDURES THAT MUST FOLLOWED </a:t>
            </a:r>
          </a:p>
        </p:txBody>
      </p:sp>
      <p:sp>
        <p:nvSpPr>
          <p:cNvPr id="46083" name="Rectangle 3"/>
          <p:cNvSpPr>
            <a:spLocks noGrp="1" noChangeArrowheads="1"/>
          </p:cNvSpPr>
          <p:nvPr>
            <p:ph type="body" idx="1"/>
          </p:nvPr>
        </p:nvSpPr>
        <p:spPr/>
        <p:txBody>
          <a:bodyPr/>
          <a:lstStyle/>
          <a:p>
            <a:pPr>
              <a:lnSpc>
                <a:spcPct val="80000"/>
              </a:lnSpc>
            </a:pPr>
            <a:endParaRPr lang="en-US" sz="2000" dirty="0">
              <a:solidFill>
                <a:srgbClr val="009900"/>
              </a:solidFill>
            </a:endParaRPr>
          </a:p>
          <a:p>
            <a:pPr>
              <a:lnSpc>
                <a:spcPct val="80000"/>
              </a:lnSpc>
            </a:pPr>
            <a:r>
              <a:rPr lang="en-US" sz="2000" dirty="0">
                <a:solidFill>
                  <a:schemeClr val="accent6">
                    <a:lumMod val="40000"/>
                    <a:lumOff val="60000"/>
                  </a:schemeClr>
                </a:solidFill>
              </a:rPr>
              <a:t>SUBMISSION OF CHARGES</a:t>
            </a:r>
          </a:p>
          <a:p>
            <a:pPr>
              <a:lnSpc>
                <a:spcPct val="80000"/>
              </a:lnSpc>
            </a:pPr>
            <a:r>
              <a:rPr lang="en-US" sz="2000" dirty="0"/>
              <a:t>Charges against members must be signed and submitted in duplicate not more than one hundred and eighty days after person preferring charges has knowledge of the act or acts which form the basis for the charges</a:t>
            </a:r>
          </a:p>
          <a:p>
            <a:pPr>
              <a:lnSpc>
                <a:spcPct val="80000"/>
              </a:lnSpc>
            </a:pPr>
            <a:endParaRPr lang="en-US" sz="2000" dirty="0">
              <a:solidFill>
                <a:srgbClr val="009900"/>
              </a:solidFill>
            </a:endParaRPr>
          </a:p>
          <a:p>
            <a:pPr>
              <a:lnSpc>
                <a:spcPct val="80000"/>
              </a:lnSpc>
            </a:pPr>
            <a:r>
              <a:rPr lang="en-US" sz="2000" dirty="0">
                <a:solidFill>
                  <a:schemeClr val="accent6">
                    <a:lumMod val="40000"/>
                    <a:lumOff val="60000"/>
                  </a:schemeClr>
                </a:solidFill>
              </a:rPr>
              <a:t>INVESTIGATION</a:t>
            </a:r>
          </a:p>
          <a:p>
            <a:pPr>
              <a:lnSpc>
                <a:spcPct val="80000"/>
              </a:lnSpc>
            </a:pPr>
            <a:r>
              <a:rPr lang="en-US" sz="2000" dirty="0"/>
              <a:t>The Business Manager (or designated representative) shall investigate all charges brought forth</a:t>
            </a:r>
          </a:p>
          <a:p>
            <a:pPr>
              <a:lnSpc>
                <a:spcPct val="80000"/>
              </a:lnSpc>
            </a:pPr>
            <a:endParaRPr lang="en-US" sz="2000" dirty="0">
              <a:solidFill>
                <a:srgbClr val="009900"/>
              </a:solidFill>
            </a:endParaRPr>
          </a:p>
          <a:p>
            <a:pPr>
              <a:lnSpc>
                <a:spcPct val="80000"/>
              </a:lnSpc>
            </a:pPr>
            <a:r>
              <a:rPr lang="en-US" sz="2000" dirty="0">
                <a:solidFill>
                  <a:schemeClr val="accent6">
                    <a:lumMod val="40000"/>
                    <a:lumOff val="60000"/>
                  </a:schemeClr>
                </a:solidFill>
              </a:rPr>
              <a:t>IF CHARGE HAS MERIT</a:t>
            </a:r>
          </a:p>
          <a:p>
            <a:pPr>
              <a:lnSpc>
                <a:spcPct val="80000"/>
              </a:lnSpc>
            </a:pPr>
            <a:r>
              <a:rPr lang="en-US" sz="2000" dirty="0"/>
              <a:t>When the BM (or designated Rep) believes that charge has merit he notifies/advises the President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dirty="0">
                <a:solidFill>
                  <a:schemeClr val="accent6">
                    <a:lumMod val="40000"/>
                    <a:lumOff val="60000"/>
                  </a:schemeClr>
                </a:solidFill>
              </a:rPr>
              <a:t>PROCEDURES TO FOLLOW</a:t>
            </a:r>
          </a:p>
        </p:txBody>
      </p:sp>
      <p:sp>
        <p:nvSpPr>
          <p:cNvPr id="47107" name="Rectangle 3"/>
          <p:cNvSpPr>
            <a:spLocks noGrp="1" noChangeArrowheads="1"/>
          </p:cNvSpPr>
          <p:nvPr>
            <p:ph type="body" idx="1"/>
          </p:nvPr>
        </p:nvSpPr>
        <p:spPr>
          <a:noFill/>
          <a:ln/>
        </p:spPr>
        <p:txBody>
          <a:bodyPr/>
          <a:lstStyle/>
          <a:p>
            <a:pPr>
              <a:lnSpc>
                <a:spcPct val="90000"/>
              </a:lnSpc>
            </a:pPr>
            <a:r>
              <a:rPr lang="en-US" sz="2400" dirty="0">
                <a:solidFill>
                  <a:schemeClr val="accent6">
                    <a:lumMod val="40000"/>
                    <a:lumOff val="60000"/>
                  </a:schemeClr>
                </a:solidFill>
              </a:rPr>
              <a:t>NOTIFICATION OF CHARGES</a:t>
            </a:r>
          </a:p>
          <a:p>
            <a:pPr>
              <a:lnSpc>
                <a:spcPct val="90000"/>
              </a:lnSpc>
            </a:pPr>
            <a:r>
              <a:rPr lang="en-US" sz="2400" dirty="0"/>
              <a:t>When charge has merit the Charges must be read at the next regular meeting of the local union and hearing date to be scheduled.</a:t>
            </a:r>
          </a:p>
          <a:p>
            <a:pPr>
              <a:lnSpc>
                <a:spcPct val="90000"/>
              </a:lnSpc>
            </a:pPr>
            <a:endParaRPr lang="en-US" sz="2400" dirty="0">
              <a:solidFill>
                <a:srgbClr val="009900"/>
              </a:solidFill>
            </a:endParaRPr>
          </a:p>
          <a:p>
            <a:pPr>
              <a:lnSpc>
                <a:spcPct val="90000"/>
              </a:lnSpc>
            </a:pPr>
            <a:r>
              <a:rPr lang="en-US" sz="2400" dirty="0">
                <a:solidFill>
                  <a:schemeClr val="accent6">
                    <a:lumMod val="40000"/>
                    <a:lumOff val="60000"/>
                  </a:schemeClr>
                </a:solidFill>
              </a:rPr>
              <a:t>CORRESPONDING SECRETARY</a:t>
            </a:r>
          </a:p>
          <a:p>
            <a:pPr>
              <a:lnSpc>
                <a:spcPct val="90000"/>
              </a:lnSpc>
            </a:pPr>
            <a:r>
              <a:rPr lang="en-US" sz="2400" dirty="0"/>
              <a:t>After charges have been read out the Corresponding Secretary of the local union shall serve the member charged, </a:t>
            </a:r>
            <a:r>
              <a:rPr lang="en-US" sz="2400" dirty="0">
                <a:solidFill>
                  <a:srgbClr val="FF0000"/>
                </a:solidFill>
              </a:rPr>
              <a:t>by registered or certified mail</a:t>
            </a:r>
            <a:r>
              <a:rPr lang="en-US" sz="2400" dirty="0">
                <a:solidFill>
                  <a:schemeClr val="hlink"/>
                </a:solidFill>
              </a:rPr>
              <a:t>,</a:t>
            </a:r>
            <a:r>
              <a:rPr lang="en-US" sz="2400" dirty="0"/>
              <a:t> to his last given home address, with a written copy of charges and notice of time and place of trial.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dirty="0">
                <a:solidFill>
                  <a:schemeClr val="accent6">
                    <a:lumMod val="40000"/>
                    <a:lumOff val="60000"/>
                  </a:schemeClr>
                </a:solidFill>
              </a:rPr>
              <a:t>SCHEDULING A TRIAL</a:t>
            </a:r>
          </a:p>
        </p:txBody>
      </p:sp>
      <p:sp>
        <p:nvSpPr>
          <p:cNvPr id="48131" name="Rectangle 3"/>
          <p:cNvSpPr>
            <a:spLocks noGrp="1" noChangeArrowheads="1"/>
          </p:cNvSpPr>
          <p:nvPr>
            <p:ph type="body" idx="1"/>
          </p:nvPr>
        </p:nvSpPr>
        <p:spPr>
          <a:xfrm>
            <a:off x="457200" y="990600"/>
            <a:ext cx="8229600" cy="5135563"/>
          </a:xfrm>
        </p:spPr>
        <p:txBody>
          <a:bodyPr/>
          <a:lstStyle/>
          <a:p>
            <a:pPr marL="0" indent="0">
              <a:lnSpc>
                <a:spcPct val="90000"/>
              </a:lnSpc>
              <a:buNone/>
            </a:pPr>
            <a:endParaRPr lang="en-US" dirty="0">
              <a:solidFill>
                <a:schemeClr val="accent6">
                  <a:lumMod val="40000"/>
                  <a:lumOff val="60000"/>
                </a:schemeClr>
              </a:solidFill>
            </a:endParaRPr>
          </a:p>
          <a:p>
            <a:pPr>
              <a:lnSpc>
                <a:spcPct val="90000"/>
              </a:lnSpc>
            </a:pPr>
            <a:endParaRPr lang="en-US" sz="2800" dirty="0">
              <a:solidFill>
                <a:srgbClr val="009900"/>
              </a:solidFill>
            </a:endParaRPr>
          </a:p>
          <a:p>
            <a:pPr>
              <a:lnSpc>
                <a:spcPct val="90000"/>
              </a:lnSpc>
            </a:pPr>
            <a:r>
              <a:rPr lang="en-US" sz="4400" dirty="0"/>
              <a:t>TRIALS SHALL NOT BE HELD LESS THAN TEN (10) DAYS FROM THE TIME THE CHARGES ARE SERVED UPON THE ACCUSED.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dirty="0">
                <a:solidFill>
                  <a:schemeClr val="accent6">
                    <a:lumMod val="40000"/>
                    <a:lumOff val="60000"/>
                  </a:schemeClr>
                </a:solidFill>
              </a:rPr>
              <a:t>TRIALS</a:t>
            </a:r>
          </a:p>
        </p:txBody>
      </p:sp>
      <p:sp>
        <p:nvSpPr>
          <p:cNvPr id="49155" name="Rectangle 3"/>
          <p:cNvSpPr>
            <a:spLocks noGrp="1" noChangeArrowheads="1"/>
          </p:cNvSpPr>
          <p:nvPr>
            <p:ph type="body" idx="1"/>
          </p:nvPr>
        </p:nvSpPr>
        <p:spPr/>
        <p:txBody>
          <a:bodyPr/>
          <a:lstStyle/>
          <a:p>
            <a:endParaRPr lang="en-US" sz="2400"/>
          </a:p>
          <a:p>
            <a:r>
              <a:rPr lang="en-US" sz="2400"/>
              <a:t>All charges to be heard and tried by the Local Union Executive Board</a:t>
            </a:r>
          </a:p>
          <a:p>
            <a:endParaRPr lang="en-US" sz="2400"/>
          </a:p>
          <a:p>
            <a:r>
              <a:rPr lang="en-US" sz="2400"/>
              <a:t>The Local Union President shall sit as Trial Judge***</a:t>
            </a:r>
          </a:p>
          <a:p>
            <a:endParaRPr lang="en-US" sz="2400"/>
          </a:p>
          <a:p>
            <a:r>
              <a:rPr lang="en-US" sz="2400"/>
              <a:t>The Business Manager shall act as Trial Prosecutor***</a:t>
            </a:r>
          </a:p>
          <a:p>
            <a:endParaRPr lang="en-US" sz="2400"/>
          </a:p>
          <a:p>
            <a:r>
              <a:rPr lang="en-US" sz="2400"/>
              <a:t>Three members of the Board shall constitute a quorum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dirty="0">
                <a:solidFill>
                  <a:schemeClr val="accent6">
                    <a:lumMod val="40000"/>
                    <a:lumOff val="60000"/>
                  </a:schemeClr>
                </a:solidFill>
              </a:rPr>
              <a:t>TRIAL BOARD </a:t>
            </a:r>
            <a:r>
              <a:rPr lang="en-US" dirty="0">
                <a:solidFill>
                  <a:srgbClr val="C00000"/>
                </a:solidFill>
              </a:rPr>
              <a:t>EXCEPTIONS</a:t>
            </a:r>
          </a:p>
        </p:txBody>
      </p:sp>
      <p:sp>
        <p:nvSpPr>
          <p:cNvPr id="50179" name="Rectangle 3"/>
          <p:cNvSpPr>
            <a:spLocks noGrp="1" noChangeArrowheads="1"/>
          </p:cNvSpPr>
          <p:nvPr>
            <p:ph type="body" idx="1"/>
          </p:nvPr>
        </p:nvSpPr>
        <p:spPr/>
        <p:txBody>
          <a:bodyPr/>
          <a:lstStyle/>
          <a:p>
            <a:pPr>
              <a:lnSpc>
                <a:spcPct val="80000"/>
              </a:lnSpc>
            </a:pPr>
            <a:r>
              <a:rPr lang="en-US" sz="1600" dirty="0">
                <a:solidFill>
                  <a:schemeClr val="accent6">
                    <a:lumMod val="40000"/>
                    <a:lumOff val="60000"/>
                  </a:schemeClr>
                </a:solidFill>
              </a:rPr>
              <a:t>BUSINESS MANAGER</a:t>
            </a:r>
          </a:p>
          <a:p>
            <a:pPr>
              <a:lnSpc>
                <a:spcPct val="80000"/>
              </a:lnSpc>
            </a:pPr>
            <a:r>
              <a:rPr lang="en-US" sz="1600" dirty="0"/>
              <a:t>MAY DESIGNATE REP TO ACT AS PROSECUTOR</a:t>
            </a:r>
          </a:p>
          <a:p>
            <a:pPr>
              <a:lnSpc>
                <a:spcPct val="80000"/>
              </a:lnSpc>
            </a:pPr>
            <a:endParaRPr lang="en-US" sz="1600" dirty="0"/>
          </a:p>
          <a:p>
            <a:pPr>
              <a:lnSpc>
                <a:spcPct val="80000"/>
              </a:lnSpc>
            </a:pPr>
            <a:r>
              <a:rPr lang="en-US" sz="1600" dirty="0">
                <a:solidFill>
                  <a:schemeClr val="accent6">
                    <a:lumMod val="40000"/>
                    <a:lumOff val="60000"/>
                  </a:schemeClr>
                </a:solidFill>
              </a:rPr>
              <a:t>PRESIDENT</a:t>
            </a:r>
          </a:p>
          <a:p>
            <a:pPr>
              <a:lnSpc>
                <a:spcPct val="80000"/>
              </a:lnSpc>
            </a:pPr>
            <a:r>
              <a:rPr lang="en-US" sz="1600" dirty="0"/>
              <a:t>IF PRESIDENT IS PREFERRING CHARGE OR IS A WITNESS TO EVENTS IN QUESTION OR ANY WAY INTERESTED IN THE OUTCOME OF THE TRIAL, THE LOCAL UNION VICE PRESIDENT SHALL REPLACE HIM.</a:t>
            </a:r>
          </a:p>
          <a:p>
            <a:pPr>
              <a:lnSpc>
                <a:spcPct val="80000"/>
              </a:lnSpc>
            </a:pPr>
            <a:endParaRPr lang="en-US" sz="1600" dirty="0"/>
          </a:p>
          <a:p>
            <a:pPr>
              <a:lnSpc>
                <a:spcPct val="80000"/>
              </a:lnSpc>
            </a:pPr>
            <a:r>
              <a:rPr lang="en-US" sz="1600" dirty="0">
                <a:solidFill>
                  <a:schemeClr val="accent6">
                    <a:lumMod val="40000"/>
                    <a:lumOff val="60000"/>
                  </a:schemeClr>
                </a:solidFill>
              </a:rPr>
              <a:t>VICE PRESIDENT</a:t>
            </a:r>
          </a:p>
          <a:p>
            <a:pPr>
              <a:lnSpc>
                <a:spcPct val="80000"/>
              </a:lnSpc>
            </a:pPr>
            <a:r>
              <a:rPr lang="en-US" sz="1600" dirty="0"/>
              <a:t>IF THE VICE PRESIDENT IS DISQUALIFIED FOR THE SAME REASONS AS THE PRESIDENT, THE TRIAL BOARD SHALL SELECT ONE OF ITS MEMBERS AS PRESIDING OFFICER</a:t>
            </a:r>
            <a:r>
              <a:rPr lang="en-US" sz="1600" dirty="0">
                <a:solidFill>
                  <a:schemeClr val="accent2"/>
                </a:solidFill>
              </a:rPr>
              <a:t>.</a:t>
            </a:r>
          </a:p>
          <a:p>
            <a:pPr>
              <a:lnSpc>
                <a:spcPct val="80000"/>
              </a:lnSpc>
            </a:pPr>
            <a:endParaRPr lang="en-US" sz="1600" dirty="0">
              <a:solidFill>
                <a:schemeClr val="accent2"/>
              </a:solidFill>
            </a:endParaRPr>
          </a:p>
          <a:p>
            <a:pPr>
              <a:lnSpc>
                <a:spcPct val="80000"/>
              </a:lnSpc>
            </a:pPr>
            <a:r>
              <a:rPr lang="en-US" sz="1600" dirty="0">
                <a:solidFill>
                  <a:schemeClr val="accent6">
                    <a:lumMod val="40000"/>
                    <a:lumOff val="60000"/>
                  </a:schemeClr>
                </a:solidFill>
              </a:rPr>
              <a:t>EXECUTIVE BOARD</a:t>
            </a:r>
          </a:p>
          <a:p>
            <a:pPr>
              <a:lnSpc>
                <a:spcPct val="80000"/>
              </a:lnSpc>
            </a:pPr>
            <a:r>
              <a:rPr lang="en-US" sz="1600" dirty="0"/>
              <a:t>IF MEMBER PREFERRING CHARGES IS MEMBER OF THE EXECUTIVE BOARD, OR IS DISQUALIFIED FOR SAME REASONS AS PRESIDENT AND VICE PRESIDENT, THE PRESIDING OFFICER SHALL DISQUALIFY HIM FROM HEARING CASE AND MAY APPOINT A DISINTERESTED MEMBER AS SUBSTITUTE</a:t>
            </a:r>
            <a:r>
              <a:rPr lang="en-US" sz="1600" dirty="0">
                <a:solidFill>
                  <a:schemeClr val="accent2"/>
                </a:solidFill>
              </a:rPr>
              <a:t>.</a:t>
            </a:r>
          </a:p>
          <a:p>
            <a:pPr>
              <a:lnSpc>
                <a:spcPct val="80000"/>
              </a:lnSpc>
            </a:pPr>
            <a:endParaRPr lang="en-US" sz="1600" dirty="0"/>
          </a:p>
          <a:p>
            <a:pPr>
              <a:lnSpc>
                <a:spcPct val="80000"/>
              </a:lnSpc>
            </a:pPr>
            <a:endParaRPr lang="en-US" sz="1600" dirty="0">
              <a:solidFill>
                <a:schemeClr val="accent2"/>
              </a:solidFill>
            </a:endParaRPr>
          </a:p>
          <a:p>
            <a:pPr>
              <a:lnSpc>
                <a:spcPct val="80000"/>
              </a:lnSpc>
            </a:pPr>
            <a:endParaRPr lang="en-US"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dirty="0">
                <a:solidFill>
                  <a:schemeClr val="accent6">
                    <a:lumMod val="40000"/>
                    <a:lumOff val="60000"/>
                  </a:schemeClr>
                </a:solidFill>
              </a:rPr>
              <a:t>CHARGED MEMBER</a:t>
            </a:r>
          </a:p>
        </p:txBody>
      </p:sp>
      <p:sp>
        <p:nvSpPr>
          <p:cNvPr id="51203" name="Rectangle 3"/>
          <p:cNvSpPr>
            <a:spLocks noGrp="1" noChangeArrowheads="1"/>
          </p:cNvSpPr>
          <p:nvPr>
            <p:ph type="body" idx="1"/>
          </p:nvPr>
        </p:nvSpPr>
        <p:spPr/>
        <p:txBody>
          <a:bodyPr/>
          <a:lstStyle/>
          <a:p>
            <a:r>
              <a:rPr lang="en-US" sz="2400"/>
              <a:t>CHARGED MEMBER SHALL APPEAR FOR TRIAL ON DATE AND TIME SET BY PRESIDENT.</a:t>
            </a:r>
          </a:p>
          <a:p>
            <a:endParaRPr lang="en-US" sz="2400"/>
          </a:p>
          <a:p>
            <a:r>
              <a:rPr lang="en-US" sz="2400"/>
              <a:t>CHARGED MEMBER MAY SELECT A MEMBER IN GOOD STANDING TO REPRESENT/ASSIST HIM IN THE PRESENTATION OF HIS DEFENSE.</a:t>
            </a:r>
          </a:p>
          <a:p>
            <a:endParaRPr lang="en-US" sz="2400"/>
          </a:p>
          <a:p>
            <a:r>
              <a:rPr lang="en-US" sz="2400"/>
              <a:t>IF CHARGED MEMBER FAILS TO APPEAR, OR ATTEMPTS TO EVADE TRIAL, THE TRIAL BOARD SHALL PROCEED TO HEAR AND DETERMINE CASE.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74638"/>
            <a:ext cx="8229600" cy="1706562"/>
          </a:xfrm>
        </p:spPr>
        <p:txBody>
          <a:bodyPr/>
          <a:lstStyle/>
          <a:p>
            <a:r>
              <a:rPr lang="en-US" sz="4000" dirty="0">
                <a:solidFill>
                  <a:schemeClr val="accent6">
                    <a:lumMod val="40000"/>
                    <a:lumOff val="60000"/>
                  </a:schemeClr>
                </a:solidFill>
              </a:rPr>
              <a:t>CHARGED MEMBER </a:t>
            </a:r>
            <a:br>
              <a:rPr lang="en-US" sz="4000" dirty="0">
                <a:solidFill>
                  <a:schemeClr val="accent6">
                    <a:lumMod val="40000"/>
                    <a:lumOff val="60000"/>
                  </a:schemeClr>
                </a:solidFill>
              </a:rPr>
            </a:br>
            <a:r>
              <a:rPr lang="en-US" sz="4000" dirty="0">
                <a:solidFill>
                  <a:srgbClr val="C00000"/>
                </a:solidFill>
              </a:rPr>
              <a:t>EXCEPTION</a:t>
            </a:r>
            <a:br>
              <a:rPr lang="en-US" sz="4000" dirty="0">
                <a:solidFill>
                  <a:srgbClr val="C00000"/>
                </a:solidFill>
              </a:rPr>
            </a:br>
            <a:endParaRPr lang="en-US" sz="4000" dirty="0">
              <a:solidFill>
                <a:srgbClr val="C00000"/>
              </a:solidFill>
            </a:endParaRPr>
          </a:p>
        </p:txBody>
      </p:sp>
      <p:sp>
        <p:nvSpPr>
          <p:cNvPr id="52227" name="Rectangle 3"/>
          <p:cNvSpPr>
            <a:spLocks noGrp="1" noChangeArrowheads="1"/>
          </p:cNvSpPr>
          <p:nvPr>
            <p:ph type="body" idx="1"/>
          </p:nvPr>
        </p:nvSpPr>
        <p:spPr>
          <a:xfrm>
            <a:off x="457200" y="1600200"/>
            <a:ext cx="8382000" cy="4602163"/>
          </a:xfrm>
        </p:spPr>
        <p:txBody>
          <a:bodyPr/>
          <a:lstStyle/>
          <a:p>
            <a:endParaRPr lang="en-US" sz="2400" dirty="0">
              <a:solidFill>
                <a:schemeClr val="accent2"/>
              </a:solidFill>
            </a:endParaRPr>
          </a:p>
          <a:p>
            <a:r>
              <a:rPr lang="en-US" sz="2800" dirty="0">
                <a:solidFill>
                  <a:schemeClr val="accent6">
                    <a:lumMod val="40000"/>
                    <a:lumOff val="60000"/>
                  </a:schemeClr>
                </a:solidFill>
              </a:rPr>
              <a:t>CHARGED MEMBER REQUEST DELAY ON TRIAL</a:t>
            </a:r>
          </a:p>
          <a:p>
            <a:endParaRPr lang="en-US" sz="2400" dirty="0"/>
          </a:p>
          <a:p>
            <a:endParaRPr lang="en-US" sz="2400" dirty="0"/>
          </a:p>
          <a:p>
            <a:r>
              <a:rPr lang="en-US" sz="2400" dirty="0"/>
              <a:t>IF A CHARGED MEMBER MAKES A REQUEST FOR A DELAY ON THE TRIAL THE PRESIDENT MAY GRANT A REASONABLE DELAY TO THE ACCUSED WHEN HE BELIEVIES THE FACTS AND CIRCUMSTANCES WARRANT A DELAY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dirty="0">
                <a:solidFill>
                  <a:schemeClr val="accent6">
                    <a:lumMod val="40000"/>
                    <a:lumOff val="60000"/>
                  </a:schemeClr>
                </a:solidFill>
              </a:rPr>
              <a:t>TRIAL BOARD DECISIONS</a:t>
            </a:r>
          </a:p>
        </p:txBody>
      </p:sp>
      <p:sp>
        <p:nvSpPr>
          <p:cNvPr id="54275" name="Rectangle 3"/>
          <p:cNvSpPr>
            <a:spLocks noGrp="1" noChangeArrowheads="1"/>
          </p:cNvSpPr>
          <p:nvPr>
            <p:ph type="body" idx="1"/>
          </p:nvPr>
        </p:nvSpPr>
        <p:spPr/>
        <p:txBody>
          <a:bodyPr/>
          <a:lstStyle/>
          <a:p>
            <a:r>
              <a:rPr lang="en-US" sz="2000"/>
              <a:t>AFTER HEARING ALL OF THE EVIDENCE PRESENTED, THE TRIAL BOARD SHALL REACH A DECISION ON EACH CHARGE BEFORE IT.</a:t>
            </a:r>
          </a:p>
          <a:p>
            <a:endParaRPr lang="en-US" sz="2000"/>
          </a:p>
          <a:p>
            <a:r>
              <a:rPr lang="en-US" sz="2000"/>
              <a:t>ALL DECISIONS SHALL BE MADE BY MAJORITY VOTE OF THE MEMBERS OF THE TRIAL BOARD </a:t>
            </a:r>
          </a:p>
          <a:p>
            <a:endParaRPr lang="en-US" sz="2000"/>
          </a:p>
          <a:p>
            <a:r>
              <a:rPr lang="en-US" sz="2000"/>
              <a:t>IF CHARGES, OR ANY PORTION THEREOF, ARE SUSTAINED, THE ACCUSED SHALL BE FOUND NOT GUILTY</a:t>
            </a:r>
          </a:p>
          <a:p>
            <a:endParaRPr lang="en-US" sz="2000"/>
          </a:p>
          <a:p>
            <a:r>
              <a:rPr lang="en-US" sz="2000"/>
              <a:t>ON ANY PORTION OF CHARGES NOT SUSTAINED, THE ACCUSED SHALL BE FOUND NOT GUILTY AND THOSE CHARGES SHALL BE DISMISSED.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dirty="0">
                <a:solidFill>
                  <a:schemeClr val="accent6">
                    <a:lumMod val="40000"/>
                    <a:lumOff val="60000"/>
                  </a:schemeClr>
                </a:solidFill>
              </a:rPr>
              <a:t>SENTENCING</a:t>
            </a:r>
          </a:p>
        </p:txBody>
      </p:sp>
      <p:sp>
        <p:nvSpPr>
          <p:cNvPr id="55299" name="Rectangle 3"/>
          <p:cNvSpPr>
            <a:spLocks noGrp="1" noChangeArrowheads="1"/>
          </p:cNvSpPr>
          <p:nvPr>
            <p:ph type="body" idx="1"/>
          </p:nvPr>
        </p:nvSpPr>
        <p:spPr/>
        <p:txBody>
          <a:bodyPr/>
          <a:lstStyle/>
          <a:p>
            <a:endParaRPr lang="en-US" dirty="0"/>
          </a:p>
          <a:p>
            <a:r>
              <a:rPr lang="en-US" dirty="0"/>
              <a:t>THE PRECIDING OFFICER SHALL IMPOSE SENTENCE WITHIN THREE BUSINESS DAYS.</a:t>
            </a:r>
          </a:p>
          <a:p>
            <a:endParaRPr lang="en-US" dirty="0"/>
          </a:p>
          <a:p>
            <a:r>
              <a:rPr lang="en-US" dirty="0"/>
              <a:t>SENTENCE MAY INCLUDE EXPULSION, SUSPENSION, LAPSING, AND FINE.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a:solidFill>
                  <a:srgbClr val="C00000"/>
                </a:solidFill>
              </a:rPr>
              <a:t>WHO CAN BE CHARGED?</a:t>
            </a:r>
          </a:p>
        </p:txBody>
      </p:sp>
      <p:pic>
        <p:nvPicPr>
          <p:cNvPr id="24584" name="Picture 8" descr="j0233018"/>
          <p:cNvPicPr>
            <a:picLocks noGrp="1" noChangeAspect="1" noChangeArrowheads="1"/>
          </p:cNvPicPr>
          <p:nvPr>
            <p:ph sz="quarter" idx="3"/>
          </p:nvPr>
        </p:nvPicPr>
        <p:blipFill>
          <a:blip r:embed="rId2"/>
          <a:srcRect/>
          <a:stretch>
            <a:fillRect/>
          </a:stretch>
        </p:blipFill>
        <p:spPr>
          <a:xfrm>
            <a:off x="3657600" y="2362200"/>
            <a:ext cx="2154238" cy="2187575"/>
          </a:xfrm>
          <a:noFill/>
          <a:ln/>
        </p:spPr>
      </p:pic>
      <p:sp>
        <p:nvSpPr>
          <p:cNvPr id="24586" name="Rectangle 10"/>
          <p:cNvSpPr>
            <a:spLocks noGrp="1" noChangeArrowheads="1"/>
          </p:cNvSpPr>
          <p:nvPr>
            <p:ph sz="half" idx="1"/>
          </p:nvPr>
        </p:nvSpPr>
        <p:spPr>
          <a:xfrm>
            <a:off x="457200" y="1600200"/>
            <a:ext cx="8229600" cy="4525963"/>
          </a:xfrm>
        </p:spPr>
        <p:txBody>
          <a:bodyPr/>
          <a:lstStyle/>
          <a:p>
            <a:endParaRPr lang="en-US" sz="2800" dirty="0"/>
          </a:p>
        </p:txBody>
      </p:sp>
      <p:pic>
        <p:nvPicPr>
          <p:cNvPr id="8" name="Content Placeholder 7" descr="Follow Me Here… – Page 2 – “I am the world crier, &amp; this is my ..."/>
          <p:cNvPicPr>
            <a:picLocks noGrp="1" noChangeAspect="1"/>
          </p:cNvPicPr>
          <p:nvPr>
            <p:ph sz="quarter" idx="2"/>
          </p:nvPr>
        </p:nvPicPr>
        <p:blipFill>
          <a:blip r:embed="rId3" cstate="print">
            <a:extLst>
              <a:ext uri="{28A0092B-C50C-407E-A947-70E740481C1C}">
                <a14:useLocalDpi xmlns:a14="http://schemas.microsoft.com/office/drawing/2010/main" val="0"/>
              </a:ext>
            </a:extLst>
          </a:blip>
          <a:stretch>
            <a:fillRect/>
          </a:stretch>
        </p:blipFill>
        <p:spPr>
          <a:xfrm>
            <a:off x="3514249" y="2337593"/>
            <a:ext cx="2440940" cy="3051175"/>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dirty="0">
                <a:solidFill>
                  <a:srgbClr val="00B050"/>
                </a:solidFill>
              </a:rPr>
              <a:t>$$$</a:t>
            </a:r>
            <a:r>
              <a:rPr lang="en-US" dirty="0">
                <a:solidFill>
                  <a:schemeClr val="accent6">
                    <a:lumMod val="40000"/>
                    <a:lumOff val="60000"/>
                  </a:schemeClr>
                </a:solidFill>
              </a:rPr>
              <a:t>  FINES </a:t>
            </a:r>
            <a:r>
              <a:rPr lang="en-US" dirty="0">
                <a:solidFill>
                  <a:srgbClr val="00B050"/>
                </a:solidFill>
              </a:rPr>
              <a:t> $$$</a:t>
            </a:r>
          </a:p>
        </p:txBody>
      </p:sp>
      <p:sp>
        <p:nvSpPr>
          <p:cNvPr id="56323" name="Rectangle 3"/>
          <p:cNvSpPr>
            <a:spLocks noGrp="1" noChangeArrowheads="1"/>
          </p:cNvSpPr>
          <p:nvPr>
            <p:ph type="body" idx="1"/>
          </p:nvPr>
        </p:nvSpPr>
        <p:spPr/>
        <p:txBody>
          <a:bodyPr/>
          <a:lstStyle/>
          <a:p>
            <a:endParaRPr lang="en-US" sz="4000" dirty="0">
              <a:solidFill>
                <a:schemeClr val="accent2"/>
              </a:solidFill>
            </a:endParaRPr>
          </a:p>
          <a:p>
            <a:r>
              <a:rPr lang="en-US" sz="4000" dirty="0">
                <a:solidFill>
                  <a:srgbClr val="00B050"/>
                </a:solidFill>
              </a:rPr>
              <a:t>$100.00  </a:t>
            </a:r>
            <a:r>
              <a:rPr lang="en-US" sz="4000" dirty="0">
                <a:solidFill>
                  <a:schemeClr val="accent6">
                    <a:lumMod val="40000"/>
                    <a:lumOff val="60000"/>
                  </a:schemeClr>
                </a:solidFill>
              </a:rPr>
              <a:t>OR  LESS</a:t>
            </a:r>
          </a:p>
          <a:p>
            <a:r>
              <a:rPr lang="en-US" sz="2400" dirty="0"/>
              <a:t>SHALL BE DUE AND PAYABLE WHEN IMPOSED</a:t>
            </a:r>
          </a:p>
          <a:p>
            <a:r>
              <a:rPr lang="en-US" sz="1800" dirty="0"/>
              <a:t>***UNLESS LONGER PERIOD PROVIDED BY TRIAL BOARD</a:t>
            </a:r>
          </a:p>
          <a:p>
            <a:endParaRPr lang="en-US" sz="1800" dirty="0"/>
          </a:p>
          <a:p>
            <a:r>
              <a:rPr lang="en-US" sz="4000" dirty="0">
                <a:solidFill>
                  <a:srgbClr val="00B050"/>
                </a:solidFill>
              </a:rPr>
              <a:t>$100.00  </a:t>
            </a:r>
            <a:r>
              <a:rPr lang="en-US" sz="4000" dirty="0">
                <a:solidFill>
                  <a:schemeClr val="accent6">
                    <a:lumMod val="40000"/>
                    <a:lumOff val="60000"/>
                  </a:schemeClr>
                </a:solidFill>
              </a:rPr>
              <a:t>OR  MORE</a:t>
            </a:r>
          </a:p>
          <a:p>
            <a:r>
              <a:rPr lang="en-US" sz="2400" dirty="0"/>
              <a:t>50% OF FINE PAYABLE WHEN IMPOSED, AND BALANCE WITHIN 3 MONTHS</a:t>
            </a:r>
          </a:p>
          <a:p>
            <a:endParaRPr lang="en-US" sz="2400" dirty="0">
              <a:solidFill>
                <a:schemeClr val="tx2"/>
              </a:solidFill>
            </a:endParaRPr>
          </a:p>
          <a:p>
            <a:endParaRPr lang="en-US" sz="2400" dirty="0">
              <a:solidFill>
                <a:schemeClr val="tx2"/>
              </a:solidFill>
            </a:endParaRPr>
          </a:p>
          <a:p>
            <a:endParaRPr lang="en-US" dirty="0">
              <a:solidFill>
                <a:schemeClr val="accent2"/>
              </a:solidFill>
            </a:endParaRPr>
          </a:p>
          <a:p>
            <a:endParaRPr lang="en-US" sz="1800" dirty="0">
              <a:solidFill>
                <a:schemeClr val="tx2"/>
              </a:solidFill>
            </a:endParaRPr>
          </a:p>
          <a:p>
            <a:endParaRPr lang="en-US" sz="1800" dirty="0">
              <a:solidFill>
                <a:schemeClr val="accent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dirty="0">
                <a:solidFill>
                  <a:srgbClr val="00B050"/>
                </a:solidFill>
              </a:rPr>
              <a:t>$$$</a:t>
            </a:r>
            <a:r>
              <a:rPr lang="en-US" dirty="0">
                <a:solidFill>
                  <a:srgbClr val="006600"/>
                </a:solidFill>
              </a:rPr>
              <a:t>  </a:t>
            </a:r>
            <a:r>
              <a:rPr lang="en-US" dirty="0">
                <a:solidFill>
                  <a:schemeClr val="accent6">
                    <a:lumMod val="40000"/>
                    <a:lumOff val="60000"/>
                  </a:schemeClr>
                </a:solidFill>
              </a:rPr>
              <a:t>FINES</a:t>
            </a:r>
            <a:r>
              <a:rPr lang="en-US" dirty="0">
                <a:solidFill>
                  <a:srgbClr val="006600"/>
                </a:solidFill>
              </a:rPr>
              <a:t>  </a:t>
            </a:r>
            <a:r>
              <a:rPr lang="en-US" dirty="0">
                <a:solidFill>
                  <a:srgbClr val="00B050"/>
                </a:solidFill>
              </a:rPr>
              <a:t>$$$</a:t>
            </a:r>
          </a:p>
        </p:txBody>
      </p:sp>
      <p:sp>
        <p:nvSpPr>
          <p:cNvPr id="57347" name="Rectangle 3"/>
          <p:cNvSpPr>
            <a:spLocks noGrp="1" noChangeArrowheads="1"/>
          </p:cNvSpPr>
          <p:nvPr>
            <p:ph type="body" idx="1"/>
          </p:nvPr>
        </p:nvSpPr>
        <p:spPr/>
        <p:txBody>
          <a:bodyPr/>
          <a:lstStyle/>
          <a:p>
            <a:r>
              <a:rPr lang="en-US" sz="4000" dirty="0">
                <a:solidFill>
                  <a:srgbClr val="00B050"/>
                </a:solidFill>
              </a:rPr>
              <a:t>$500.00  </a:t>
            </a:r>
            <a:r>
              <a:rPr lang="en-US" sz="4000" dirty="0">
                <a:solidFill>
                  <a:schemeClr val="accent6">
                    <a:lumMod val="40000"/>
                    <a:lumOff val="60000"/>
                  </a:schemeClr>
                </a:solidFill>
              </a:rPr>
              <a:t>OR MORE</a:t>
            </a:r>
          </a:p>
          <a:p>
            <a:endParaRPr lang="en-US" sz="2400" dirty="0">
              <a:solidFill>
                <a:schemeClr val="tx2"/>
              </a:solidFill>
            </a:endParaRPr>
          </a:p>
          <a:p>
            <a:r>
              <a:rPr lang="en-US" sz="2400" dirty="0"/>
              <a:t>*****LONGER PERIODS OF PAYMENT MAY BE GRANTED/PROVIDED  BY TRIAL BOARD*****</a:t>
            </a:r>
          </a:p>
          <a:p>
            <a:endParaRPr lang="en-US" sz="2400" dirty="0">
              <a:solidFill>
                <a:schemeClr val="tx2"/>
              </a:solidFill>
            </a:endParaRPr>
          </a:p>
          <a:p>
            <a:r>
              <a:rPr lang="en-US" sz="2400" dirty="0"/>
              <a:t>WHEN FINE IS </a:t>
            </a:r>
            <a:r>
              <a:rPr lang="en-US" sz="2400" dirty="0">
                <a:solidFill>
                  <a:srgbClr val="00B050"/>
                </a:solidFill>
              </a:rPr>
              <a:t>$500.00 </a:t>
            </a:r>
            <a:r>
              <a:rPr lang="en-US" sz="2400" dirty="0"/>
              <a:t>OR MORE AND THE MEMBER APPEALS TO THE GENERAL EXECUTIVE BOARD THE GENERAL PRESIDENT SHALL STAY ANY PORTION OF THE FINE IN EXCESS OF </a:t>
            </a:r>
            <a:r>
              <a:rPr lang="en-US" sz="2400" dirty="0">
                <a:solidFill>
                  <a:srgbClr val="00B050"/>
                </a:solidFill>
              </a:rPr>
              <a:t>$250.00 </a:t>
            </a:r>
            <a:r>
              <a:rPr lang="en-US" sz="2400" dirty="0"/>
              <a:t>UNTIL G.E.B. HAS ISSUED ITS DECISION</a:t>
            </a:r>
          </a:p>
          <a:p>
            <a:endParaRPr lang="en-US" sz="2400" dirty="0">
              <a:solidFill>
                <a:schemeClr val="tx2"/>
              </a:solidFill>
            </a:endParaRPr>
          </a:p>
          <a:p>
            <a:endParaRPr lang="en-US" sz="2400" dirty="0">
              <a:solidFill>
                <a:schemeClr val="tx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dirty="0">
                <a:solidFill>
                  <a:schemeClr val="accent6">
                    <a:lumMod val="40000"/>
                    <a:lumOff val="60000"/>
                  </a:schemeClr>
                </a:solidFill>
              </a:rPr>
              <a:t>MANDATORY LANGUAGE</a:t>
            </a:r>
          </a:p>
        </p:txBody>
      </p:sp>
      <p:sp>
        <p:nvSpPr>
          <p:cNvPr id="58371" name="Rectangle 3"/>
          <p:cNvSpPr>
            <a:spLocks noGrp="1" noChangeArrowheads="1"/>
          </p:cNvSpPr>
          <p:nvPr>
            <p:ph type="body" idx="1"/>
          </p:nvPr>
        </p:nvSpPr>
        <p:spPr/>
        <p:txBody>
          <a:bodyPr/>
          <a:lstStyle/>
          <a:p>
            <a:endParaRPr lang="en-US" sz="2800" dirty="0"/>
          </a:p>
          <a:p>
            <a:r>
              <a:rPr lang="en-US" sz="2800" dirty="0"/>
              <a:t>“FAILURE TO PAY FINE, OR ANY REQUIRED PORTION THEREOF, WITHIN 30 DAYS AFTER ITS DUE DATE SHALL RESULT IN AUTOMATIC LAPSING WHICH WILL NOT RELIEVE THE RESPONSIBILITY OF PAYING ANY FINANCIAL OBLIGATION INCURRED WHILE A MEMBER, INCLUDING BUT NOT LIMITED TO DUES, ASSESSMENTS, AND FINES.”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dirty="0">
                <a:solidFill>
                  <a:schemeClr val="accent6">
                    <a:lumMod val="40000"/>
                    <a:lumOff val="60000"/>
                  </a:schemeClr>
                </a:solidFill>
              </a:rPr>
              <a:t>APPEALS</a:t>
            </a:r>
          </a:p>
        </p:txBody>
      </p:sp>
      <p:sp>
        <p:nvSpPr>
          <p:cNvPr id="59395" name="Rectangle 3"/>
          <p:cNvSpPr>
            <a:spLocks noGrp="1" noChangeArrowheads="1"/>
          </p:cNvSpPr>
          <p:nvPr>
            <p:ph type="body" idx="1"/>
          </p:nvPr>
        </p:nvSpPr>
        <p:spPr/>
        <p:txBody>
          <a:bodyPr/>
          <a:lstStyle/>
          <a:p>
            <a:r>
              <a:rPr lang="en-US" sz="2400"/>
              <a:t>ANY MEMBER WHO IS DISCIPLINED BY A LOCAL UNION TRIAL BOARD MAY APPEAL TO THE GENERAL EXECUTIVE BOARD.</a:t>
            </a:r>
          </a:p>
          <a:p>
            <a:endParaRPr lang="en-US" sz="2400"/>
          </a:p>
          <a:p>
            <a:r>
              <a:rPr lang="en-US" sz="2400"/>
              <a:t>MUST BE IN WRITING TO GENERAL SECRETARY TREASURER WITHIN 30 DAYS OF DECISION APPEALED FROM</a:t>
            </a:r>
          </a:p>
          <a:p>
            <a:endParaRPr lang="en-US" sz="2400"/>
          </a:p>
          <a:p>
            <a:r>
              <a:rPr lang="en-US" sz="2400"/>
              <a:t>PAYMENT OF FINE MUST HAVE BEEN MADE IN ACCORDANCE TO ARTICLE XXV SECTION 5.</a:t>
            </a:r>
          </a:p>
          <a:p>
            <a:endParaRPr lang="en-US" sz="2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dirty="0">
                <a:solidFill>
                  <a:schemeClr val="accent6">
                    <a:lumMod val="40000"/>
                    <a:lumOff val="60000"/>
                  </a:schemeClr>
                </a:solidFill>
              </a:rPr>
              <a:t>ARTICLE XXV SECTION 5</a:t>
            </a:r>
          </a:p>
        </p:txBody>
      </p:sp>
      <p:sp>
        <p:nvSpPr>
          <p:cNvPr id="60419" name="Rectangle 3"/>
          <p:cNvSpPr>
            <a:spLocks noGrp="1" noChangeArrowheads="1"/>
          </p:cNvSpPr>
          <p:nvPr>
            <p:ph type="body" idx="1"/>
          </p:nvPr>
        </p:nvSpPr>
        <p:spPr/>
        <p:txBody>
          <a:bodyPr/>
          <a:lstStyle/>
          <a:p>
            <a:endParaRPr lang="en-US" sz="2400" dirty="0"/>
          </a:p>
          <a:p>
            <a:r>
              <a:rPr lang="en-US" sz="2400" dirty="0"/>
              <a:t>IN ANY CASE WHERE THE FINE IS </a:t>
            </a:r>
            <a:r>
              <a:rPr lang="en-US" sz="2400" dirty="0">
                <a:solidFill>
                  <a:srgbClr val="00B050"/>
                </a:solidFill>
              </a:rPr>
              <a:t>$500.00 </a:t>
            </a:r>
            <a:r>
              <a:rPr lang="en-US" sz="2400" dirty="0"/>
              <a:t>OR MORE AND THE MEMBER APPEALS TO THE GENERAL EXECUTIVE BOARD, THE GENERAL PRESIDENT SHALL STAY ANY PORTION OF THE FINE IN EXCESS OF </a:t>
            </a:r>
            <a:r>
              <a:rPr lang="en-US" sz="2400" dirty="0">
                <a:solidFill>
                  <a:srgbClr val="00B050"/>
                </a:solidFill>
              </a:rPr>
              <a:t>$250.00 </a:t>
            </a:r>
            <a:r>
              <a:rPr lang="en-US" sz="2400" dirty="0"/>
              <a:t>UNTILL THE GENERAL EXECUTIVE BOARD HAS ISSUED ITS DECISION, PROVIDED THAT SUCH MEMBER REQUESTS SUCH A STAY AT THE TIME THAT HIS NOTICE OF APPEAL IS FILED WITH THE GENERAL SECRETARY TREASURER.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dirty="0">
                <a:solidFill>
                  <a:schemeClr val="accent6">
                    <a:lumMod val="40000"/>
                    <a:lumOff val="60000"/>
                  </a:schemeClr>
                </a:solidFill>
              </a:rPr>
              <a:t>APPEALS</a:t>
            </a:r>
          </a:p>
        </p:txBody>
      </p:sp>
      <p:sp>
        <p:nvSpPr>
          <p:cNvPr id="61443" name="Rectangle 3"/>
          <p:cNvSpPr>
            <a:spLocks noGrp="1" noChangeArrowheads="1"/>
          </p:cNvSpPr>
          <p:nvPr>
            <p:ph type="body" idx="1"/>
          </p:nvPr>
        </p:nvSpPr>
        <p:spPr/>
        <p:txBody>
          <a:bodyPr/>
          <a:lstStyle/>
          <a:p>
            <a:endParaRPr lang="en-US"/>
          </a:p>
          <a:p>
            <a:r>
              <a:rPr lang="en-US"/>
              <a:t>NOTICE SHALL CLEARLY STATE THAT APPEAL IS BEING MADE FROM DECISION RENDERED</a:t>
            </a:r>
          </a:p>
          <a:p>
            <a:r>
              <a:rPr lang="en-US"/>
              <a:t>DATE OF TRIAL</a:t>
            </a:r>
          </a:p>
          <a:p>
            <a:r>
              <a:rPr lang="en-US"/>
              <a:t>STATUS OF ANY FINE IMPOSED</a:t>
            </a:r>
          </a:p>
          <a:p>
            <a:r>
              <a:rPr lang="en-US"/>
              <a:t>BASIS OF THE APPEAL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dirty="0">
                <a:solidFill>
                  <a:schemeClr val="accent6">
                    <a:lumMod val="40000"/>
                    <a:lumOff val="60000"/>
                  </a:schemeClr>
                </a:solidFill>
              </a:rPr>
              <a:t>PENDING APPEAL</a:t>
            </a:r>
          </a:p>
        </p:txBody>
      </p:sp>
      <p:sp>
        <p:nvSpPr>
          <p:cNvPr id="62467" name="Rectangle 3"/>
          <p:cNvSpPr>
            <a:spLocks noGrp="1" noChangeArrowheads="1"/>
          </p:cNvSpPr>
          <p:nvPr>
            <p:ph type="body" idx="1"/>
          </p:nvPr>
        </p:nvSpPr>
        <p:spPr/>
        <p:txBody>
          <a:bodyPr/>
          <a:lstStyle/>
          <a:p>
            <a:endParaRPr lang="en-US"/>
          </a:p>
          <a:p>
            <a:endParaRPr lang="en-US"/>
          </a:p>
          <a:p>
            <a:r>
              <a:rPr lang="en-US"/>
              <a:t>THE DECISION APPEALED FROM AND THE PENALTY IMPOSED SHALL REMAIN IN FULL FORCE AND EFFECT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z="4000" dirty="0">
                <a:solidFill>
                  <a:schemeClr val="accent6">
                    <a:lumMod val="40000"/>
                    <a:lumOff val="60000"/>
                  </a:schemeClr>
                </a:solidFill>
              </a:rPr>
              <a:t>APPEAL OF GENERAL EXECUTIVE BOARD DECISION</a:t>
            </a:r>
          </a:p>
        </p:txBody>
      </p:sp>
      <p:sp>
        <p:nvSpPr>
          <p:cNvPr id="63491" name="Rectangle 3"/>
          <p:cNvSpPr>
            <a:spLocks noGrp="1" noChangeArrowheads="1"/>
          </p:cNvSpPr>
          <p:nvPr>
            <p:ph type="body" idx="1"/>
          </p:nvPr>
        </p:nvSpPr>
        <p:spPr/>
        <p:txBody>
          <a:bodyPr/>
          <a:lstStyle/>
          <a:p>
            <a:endParaRPr lang="en-US"/>
          </a:p>
          <a:p>
            <a:r>
              <a:rPr lang="en-US"/>
              <a:t>ANY PARTY TO A TRIAL OR APPEAL BEFORE THE GENERAL EXECUTIVE BOARD MAY APPEAL ITS DECISION TO THE FOLLOWING CONVENTION, WHOSE ACTION, IF ANY BE TAKEN, SHALL BE FINAL.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dirty="0">
                <a:solidFill>
                  <a:schemeClr val="accent6">
                    <a:lumMod val="40000"/>
                    <a:lumOff val="60000"/>
                  </a:schemeClr>
                </a:solidFill>
              </a:rPr>
              <a:t>APPEAL TO CONVENTION</a:t>
            </a:r>
          </a:p>
        </p:txBody>
      </p:sp>
      <p:sp>
        <p:nvSpPr>
          <p:cNvPr id="64515" name="Rectangle 3"/>
          <p:cNvSpPr>
            <a:spLocks noGrp="1" noChangeArrowheads="1"/>
          </p:cNvSpPr>
          <p:nvPr>
            <p:ph type="body" idx="1"/>
          </p:nvPr>
        </p:nvSpPr>
        <p:spPr/>
        <p:txBody>
          <a:bodyPr/>
          <a:lstStyle/>
          <a:p>
            <a:r>
              <a:rPr lang="en-US" sz="2800" dirty="0"/>
              <a:t>NOTICE OF APPEAL FROM A DECISION OF THE GENERAL EXECUTIVE BOARD SHALL BE FILED WITH THE GENERAL SECRETARY-TREASURER.</a:t>
            </a:r>
          </a:p>
          <a:p>
            <a:endParaRPr lang="en-US" sz="2800" dirty="0"/>
          </a:p>
          <a:p>
            <a:r>
              <a:rPr lang="en-US" sz="2800" dirty="0"/>
              <a:t>NOTICE MUST BE MADE NOT MORE THAN THIRTY (30) DAYS AFTER THE GENERAL EXECUTIVE BOARD ISSUES ITS DECISION AND TRANSMITS ITS DECISION TO THAT PARTY.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dirty="0">
                <a:solidFill>
                  <a:schemeClr val="accent6">
                    <a:lumMod val="40000"/>
                    <a:lumOff val="60000"/>
                  </a:schemeClr>
                </a:solidFill>
              </a:rPr>
              <a:t>INTER-LOCAL CHARGES</a:t>
            </a:r>
          </a:p>
        </p:txBody>
      </p:sp>
      <p:sp>
        <p:nvSpPr>
          <p:cNvPr id="65539" name="Rectangle 3"/>
          <p:cNvSpPr>
            <a:spLocks noGrp="1" noChangeArrowheads="1"/>
          </p:cNvSpPr>
          <p:nvPr>
            <p:ph type="body" idx="1"/>
          </p:nvPr>
        </p:nvSpPr>
        <p:spPr/>
        <p:txBody>
          <a:bodyPr/>
          <a:lstStyle/>
          <a:p>
            <a:r>
              <a:rPr lang="en-US" sz="2000" dirty="0"/>
              <a:t>CHARGES OF AN INTER-LOCAL NATURE SHALL BE DISPOSED OF IN ACCORDANCE WITH ARTICLE X SECTIONS 1,2 AND 3 OF THE CONSTITUTION AND BYLAWS.</a:t>
            </a:r>
          </a:p>
          <a:p>
            <a:endParaRPr lang="en-US" sz="2000" dirty="0"/>
          </a:p>
          <a:p>
            <a:r>
              <a:rPr lang="en-US" sz="2000" dirty="0"/>
              <a:t>CHARGES MUST BE FILED NO LATER THAN 90 DAYS AFTER THOSE PREFERRING THEM HAD KNOWLEDGE OF THE FACTS ALLEGED</a:t>
            </a:r>
            <a:r>
              <a:rPr lang="en-US" sz="2800" dirty="0"/>
              <a:t>. </a:t>
            </a:r>
          </a:p>
          <a:p>
            <a:endParaRPr lang="en-US" sz="2000" dirty="0"/>
          </a:p>
          <a:p>
            <a:r>
              <a:rPr lang="en-US" sz="2000" dirty="0"/>
              <a:t>THE EXCEPTION TO THIS IS IN THE CASE OF A MEMBER ON TRAVEL CARD.  THE CHARGES AGAINST THIS MEMBER MAY BE HEARD BY THE EXECUTIVE BOARD OF THE LOCAL UNION IN WHOSE JURISDICTION THE ALLEGED OFFENCE TOOK PLACE. PURSUANT TO ARTICLE XXV, SECTIONS 1-6.</a:t>
            </a:r>
          </a:p>
          <a:p>
            <a:endParaRPr lang="en-US" sz="2800" dirty="0"/>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r>
              <a:rPr lang="en-US" sz="4000" dirty="0"/>
              <a:t>ANY MEMBER, INCLUDING THOSE ON WITHDRAWAL CARD, SHALL BE SUBJECT TO CHARGES AND TRIAL.</a:t>
            </a:r>
          </a:p>
        </p:txBody>
      </p:sp>
      <p:sp>
        <p:nvSpPr>
          <p:cNvPr id="32771" name="Rectangle 3"/>
          <p:cNvSpPr>
            <a:spLocks noGrp="1" noChangeArrowheads="1"/>
          </p:cNvSpPr>
          <p:nvPr>
            <p:ph type="body" idx="1"/>
          </p:nvPr>
        </p:nvSpPr>
        <p:spPr/>
        <p:txBody>
          <a:bodyP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dirty="0">
                <a:solidFill>
                  <a:schemeClr val="accent6">
                    <a:lumMod val="40000"/>
                    <a:lumOff val="60000"/>
                  </a:schemeClr>
                </a:solidFill>
              </a:rPr>
              <a:t>ARTICLE X</a:t>
            </a:r>
          </a:p>
        </p:txBody>
      </p:sp>
      <p:sp>
        <p:nvSpPr>
          <p:cNvPr id="66563" name="Rectangle 3"/>
          <p:cNvSpPr>
            <a:spLocks noGrp="1" noChangeArrowheads="1"/>
          </p:cNvSpPr>
          <p:nvPr>
            <p:ph type="body" idx="1"/>
          </p:nvPr>
        </p:nvSpPr>
        <p:spPr/>
        <p:txBody>
          <a:bodyPr/>
          <a:lstStyle/>
          <a:p>
            <a:r>
              <a:rPr lang="en-US" sz="2800" dirty="0"/>
              <a:t>SECTION 1 </a:t>
            </a:r>
          </a:p>
          <a:p>
            <a:endParaRPr lang="en-US" sz="2800" dirty="0"/>
          </a:p>
          <a:p>
            <a:r>
              <a:rPr lang="en-US" sz="2800" dirty="0"/>
              <a:t>THE GENERAL EXECUTIVE BOARD SHALL DECIDE ALL CASES AND APPEALS REFERRED TO IT IN ACCORDANCE WITH THE CONSTITUTION, ITS RULINGS OR DECISIONS SHALL STAND UNLESS REVERESED BY CONVENTION ON APPEAL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dirty="0">
                <a:solidFill>
                  <a:schemeClr val="accent6">
                    <a:lumMod val="40000"/>
                    <a:lumOff val="60000"/>
                  </a:schemeClr>
                </a:solidFill>
              </a:rPr>
              <a:t>ARTICLE X</a:t>
            </a:r>
          </a:p>
        </p:txBody>
      </p:sp>
      <p:sp>
        <p:nvSpPr>
          <p:cNvPr id="67587" name="Rectangle 3"/>
          <p:cNvSpPr>
            <a:spLocks noGrp="1" noChangeArrowheads="1"/>
          </p:cNvSpPr>
          <p:nvPr>
            <p:ph type="body" idx="1"/>
          </p:nvPr>
        </p:nvSpPr>
        <p:spPr/>
        <p:txBody>
          <a:bodyPr/>
          <a:lstStyle/>
          <a:p>
            <a:r>
              <a:rPr lang="en-US"/>
              <a:t>SECTION 2</a:t>
            </a:r>
          </a:p>
          <a:p>
            <a:endParaRPr lang="en-US" sz="2800"/>
          </a:p>
          <a:p>
            <a:r>
              <a:rPr lang="en-US" sz="2800"/>
              <a:t>THE GENERAL EXECUTIVE BOARD SHALL HOLD TRIAL OR APPEAL HEARINGS AT THE GENERAL OFFICE OR AT ANY OTHER PLACE THEY SHALL DESIGNATE, IN THE MANNER PROVIDED IN THE CONSTITUTION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dirty="0">
                <a:solidFill>
                  <a:schemeClr val="accent6">
                    <a:lumMod val="40000"/>
                    <a:lumOff val="60000"/>
                  </a:schemeClr>
                </a:solidFill>
              </a:rPr>
              <a:t>ARTICLE X</a:t>
            </a:r>
          </a:p>
        </p:txBody>
      </p:sp>
      <p:sp>
        <p:nvSpPr>
          <p:cNvPr id="68611" name="Rectangle 3"/>
          <p:cNvSpPr>
            <a:spLocks noGrp="1" noChangeArrowheads="1"/>
          </p:cNvSpPr>
          <p:nvPr>
            <p:ph type="body" idx="1"/>
          </p:nvPr>
        </p:nvSpPr>
        <p:spPr/>
        <p:txBody>
          <a:bodyPr/>
          <a:lstStyle/>
          <a:p>
            <a:r>
              <a:rPr lang="en-US" sz="2800"/>
              <a:t>SECTION 3</a:t>
            </a:r>
          </a:p>
          <a:p>
            <a:endParaRPr lang="en-US" sz="2800"/>
          </a:p>
          <a:p>
            <a:r>
              <a:rPr lang="en-US" sz="2800"/>
              <a:t>A CHARGED MEMBER OR APPELLANT WHO FAILS TO APPEAR AT THE DESIGNATED TIME AND PLACE OF HEARING SHALL BE DEEMED TO HAVE WAIVED HIS RIGHT TO APPEAR, AND THE PROCEEDING SHALL CONTINUE AS IF HE WERE PRESENT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dirty="0">
                <a:solidFill>
                  <a:schemeClr val="accent6">
                    <a:lumMod val="40000"/>
                    <a:lumOff val="60000"/>
                  </a:schemeClr>
                </a:solidFill>
              </a:rPr>
              <a:t>INTER-LOCAL CHARGES</a:t>
            </a:r>
          </a:p>
        </p:txBody>
      </p:sp>
      <p:sp>
        <p:nvSpPr>
          <p:cNvPr id="69635" name="Rectangle 3"/>
          <p:cNvSpPr>
            <a:spLocks noGrp="1" noChangeArrowheads="1"/>
          </p:cNvSpPr>
          <p:nvPr>
            <p:ph type="body" idx="1"/>
          </p:nvPr>
        </p:nvSpPr>
        <p:spPr/>
        <p:txBody>
          <a:bodyPr/>
          <a:lstStyle/>
          <a:p>
            <a:r>
              <a:rPr lang="en-US" sz="2800"/>
              <a:t>CHARGES MAY BE PREFERRED WHEN:</a:t>
            </a:r>
          </a:p>
          <a:p>
            <a:r>
              <a:rPr lang="en-US" sz="2800"/>
              <a:t>BUSINESS MANAGER/AGENT </a:t>
            </a:r>
          </a:p>
          <a:p>
            <a:r>
              <a:rPr lang="en-US" sz="2800"/>
              <a:t>1.VISITS JOB SITE</a:t>
            </a:r>
          </a:p>
          <a:p>
            <a:r>
              <a:rPr lang="en-US" sz="2800"/>
              <a:t>2. MAKES THOROUGH INVESTIGATION</a:t>
            </a:r>
          </a:p>
          <a:p>
            <a:r>
              <a:rPr lang="en-US" sz="2800"/>
              <a:t>3. REPORTS FINDINGS AT REGULAR MEETING OF THE LOCAL</a:t>
            </a:r>
          </a:p>
          <a:p>
            <a:r>
              <a:rPr lang="en-US" sz="2800"/>
              <a:t>4. MAKES RECOMMENDATION TO MEMBERS FOR VOTE (MAJORITY NEEDED) TO PREFER CHARGES AGAINST THE ACCUSED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dirty="0">
                <a:solidFill>
                  <a:schemeClr val="accent6">
                    <a:lumMod val="40000"/>
                    <a:lumOff val="60000"/>
                  </a:schemeClr>
                </a:solidFill>
              </a:rPr>
              <a:t>INTER-LOCAL CHARGES</a:t>
            </a:r>
          </a:p>
        </p:txBody>
      </p:sp>
      <p:sp>
        <p:nvSpPr>
          <p:cNvPr id="70659" name="Rectangle 3"/>
          <p:cNvSpPr>
            <a:spLocks noGrp="1" noChangeArrowheads="1"/>
          </p:cNvSpPr>
          <p:nvPr>
            <p:ph type="body" idx="1"/>
          </p:nvPr>
        </p:nvSpPr>
        <p:spPr/>
        <p:txBody>
          <a:bodyPr/>
          <a:lstStyle/>
          <a:p>
            <a:pPr lvl="2">
              <a:buFontTx/>
              <a:buNone/>
            </a:pPr>
            <a:r>
              <a:rPr lang="en-US" sz="3600" dirty="0">
                <a:solidFill>
                  <a:schemeClr val="accent6">
                    <a:lumMod val="40000"/>
                    <a:lumOff val="60000"/>
                  </a:schemeClr>
                </a:solidFill>
              </a:rPr>
              <a:t>CORRESPONDING SECRETARY</a:t>
            </a:r>
          </a:p>
          <a:p>
            <a:endParaRPr lang="en-US" sz="2800" dirty="0"/>
          </a:p>
          <a:p>
            <a:pPr lvl="2"/>
            <a:r>
              <a:rPr lang="en-US" sz="3600" dirty="0"/>
              <a:t>THE CORRESPONDING SECRETARY SHALL DRAFT AND SUBMIT THE CHARGES AGAINST THE ACCUSED TO THE GENERAL OFFICE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dirty="0">
                <a:solidFill>
                  <a:schemeClr val="accent6">
                    <a:lumMod val="40000"/>
                    <a:lumOff val="60000"/>
                  </a:schemeClr>
                </a:solidFill>
              </a:rPr>
              <a:t>INTER-LOCAL CHARGES</a:t>
            </a:r>
          </a:p>
        </p:txBody>
      </p:sp>
      <p:sp>
        <p:nvSpPr>
          <p:cNvPr id="71683" name="Rectangle 3"/>
          <p:cNvSpPr>
            <a:spLocks noGrp="1" noChangeArrowheads="1"/>
          </p:cNvSpPr>
          <p:nvPr>
            <p:ph type="body" idx="1"/>
          </p:nvPr>
        </p:nvSpPr>
        <p:spPr/>
        <p:txBody>
          <a:bodyPr/>
          <a:lstStyle/>
          <a:p>
            <a:pPr>
              <a:lnSpc>
                <a:spcPct val="90000"/>
              </a:lnSpc>
            </a:pPr>
            <a:r>
              <a:rPr lang="en-US" sz="2800" dirty="0">
                <a:solidFill>
                  <a:srgbClr val="00B050"/>
                </a:solidFill>
              </a:rPr>
              <a:t>$$$ </a:t>
            </a:r>
            <a:r>
              <a:rPr lang="en-US" sz="2800" dirty="0">
                <a:solidFill>
                  <a:schemeClr val="accent6">
                    <a:lumMod val="40000"/>
                    <a:lumOff val="60000"/>
                  </a:schemeClr>
                </a:solidFill>
              </a:rPr>
              <a:t>FINES</a:t>
            </a:r>
            <a:r>
              <a:rPr lang="en-US" sz="2800" dirty="0">
                <a:solidFill>
                  <a:srgbClr val="006600"/>
                </a:solidFill>
              </a:rPr>
              <a:t> </a:t>
            </a:r>
            <a:r>
              <a:rPr lang="en-US" sz="2800" dirty="0">
                <a:solidFill>
                  <a:srgbClr val="00B050"/>
                </a:solidFill>
              </a:rPr>
              <a:t>$$$</a:t>
            </a:r>
          </a:p>
          <a:p>
            <a:pPr>
              <a:lnSpc>
                <a:spcPct val="90000"/>
              </a:lnSpc>
            </a:pPr>
            <a:r>
              <a:rPr lang="en-US" sz="2800" dirty="0"/>
              <a:t>WHEN MONETARY PENALTIES ARE IMPOSED THEY SHALL BE CREDITED TO THE COMPLAINANT LOCAL UNION.</a:t>
            </a:r>
          </a:p>
          <a:p>
            <a:pPr>
              <a:lnSpc>
                <a:spcPct val="90000"/>
              </a:lnSpc>
            </a:pPr>
            <a:r>
              <a:rPr lang="en-US" sz="2800" dirty="0"/>
              <a:t>MEMBER PENALIZED WILL MAKE PAYMENT IN FULL TO HIS LOCAL</a:t>
            </a:r>
          </a:p>
          <a:p>
            <a:pPr>
              <a:lnSpc>
                <a:spcPct val="90000"/>
              </a:lnSpc>
            </a:pPr>
            <a:r>
              <a:rPr lang="en-US" sz="2800" dirty="0"/>
              <a:t>LOCAL TO FORWARD PAYMENT TO GENERAL OFFICE</a:t>
            </a:r>
          </a:p>
          <a:p>
            <a:pPr>
              <a:lnSpc>
                <a:spcPct val="90000"/>
              </a:lnSpc>
            </a:pPr>
            <a:r>
              <a:rPr lang="en-US" sz="2800" dirty="0"/>
              <a:t>GENERAL OFFICE TO CREDIT THE ACCOUNT OF COMPLAINANT LOCAL UNION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sz="4000" dirty="0">
                <a:solidFill>
                  <a:schemeClr val="accent6">
                    <a:lumMod val="40000"/>
                    <a:lumOff val="60000"/>
                  </a:schemeClr>
                </a:solidFill>
              </a:rPr>
              <a:t>CHARGES AGAINST OFFICERS</a:t>
            </a:r>
          </a:p>
        </p:txBody>
      </p:sp>
      <p:sp>
        <p:nvSpPr>
          <p:cNvPr id="72707" name="Rectangle 3"/>
          <p:cNvSpPr>
            <a:spLocks noGrp="1" noChangeArrowheads="1"/>
          </p:cNvSpPr>
          <p:nvPr>
            <p:ph type="body" idx="1"/>
          </p:nvPr>
        </p:nvSpPr>
        <p:spPr/>
        <p:txBody>
          <a:bodyPr/>
          <a:lstStyle/>
          <a:p>
            <a:pPr>
              <a:lnSpc>
                <a:spcPct val="80000"/>
              </a:lnSpc>
            </a:pPr>
            <a:r>
              <a:rPr lang="en-US" sz="2800"/>
              <a:t>MUST BE SUBMITTED IN WRITING TO THE GENERAL PRESIDENT</a:t>
            </a:r>
          </a:p>
          <a:p>
            <a:pPr>
              <a:lnSpc>
                <a:spcPct val="80000"/>
              </a:lnSpc>
            </a:pPr>
            <a:r>
              <a:rPr lang="en-US" sz="2800"/>
              <a:t>MUST BE SUBMITTED NOT MORE THAN 90 DAYS AFTER PERSON PERFERRING CHARGES HAS KNOWLEDGE OF ACT OR ACTS WHICH FORM BASIS FOR THE CHARGES</a:t>
            </a:r>
          </a:p>
          <a:p>
            <a:pPr>
              <a:lnSpc>
                <a:spcPct val="80000"/>
              </a:lnSpc>
            </a:pPr>
            <a:r>
              <a:rPr lang="en-US" sz="2800"/>
              <a:t>MUST BE SIGNED BY MEMBER PREFERRING CHARGES</a:t>
            </a:r>
          </a:p>
          <a:p>
            <a:pPr>
              <a:lnSpc>
                <a:spcPct val="80000"/>
              </a:lnSpc>
            </a:pPr>
            <a:r>
              <a:rPr lang="en-US" sz="2800"/>
              <a:t>MUST BE READ BY THAT MEMBER AT REGULAR MEETING OF THE LOCAL UNION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z="4000" dirty="0">
                <a:solidFill>
                  <a:schemeClr val="accent6">
                    <a:lumMod val="40000"/>
                    <a:lumOff val="60000"/>
                  </a:schemeClr>
                </a:solidFill>
              </a:rPr>
              <a:t>CHARGES AGAINST OFFICERS</a:t>
            </a:r>
          </a:p>
        </p:txBody>
      </p:sp>
      <p:sp>
        <p:nvSpPr>
          <p:cNvPr id="73731" name="Rectangle 3"/>
          <p:cNvSpPr>
            <a:spLocks noGrp="1" noChangeArrowheads="1"/>
          </p:cNvSpPr>
          <p:nvPr>
            <p:ph type="body" idx="1"/>
          </p:nvPr>
        </p:nvSpPr>
        <p:spPr/>
        <p:txBody>
          <a:bodyPr/>
          <a:lstStyle/>
          <a:p>
            <a:pPr>
              <a:lnSpc>
                <a:spcPct val="90000"/>
              </a:lnSpc>
            </a:pPr>
            <a:r>
              <a:rPr lang="en-US" sz="2800"/>
              <a:t>GENERAL PRESIDENT TO PROCEED IN ACCORDANCE WITH PROCEDURE SPECIFIED IN ARTICLE VII, SECTION 5(b) OF THE CONSTITUTION AND BYLAWS.</a:t>
            </a:r>
          </a:p>
          <a:p>
            <a:pPr>
              <a:lnSpc>
                <a:spcPct val="90000"/>
              </a:lnSpc>
            </a:pPr>
            <a:endParaRPr lang="en-US" sz="2800"/>
          </a:p>
          <a:p>
            <a:pPr>
              <a:lnSpc>
                <a:spcPct val="90000"/>
              </a:lnSpc>
            </a:pPr>
            <a:r>
              <a:rPr lang="en-US" sz="2800"/>
              <a:t>FOLLOWING THE DECISION OF THE GENERAL PRESIDENT, AS SPECIFIED IN THAT SECTION, THE CHARGED OFFICER SHALL HAVE APPEAL RIGHTS SET FORTH THEREIN.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sz="4000" dirty="0">
                <a:solidFill>
                  <a:schemeClr val="accent6">
                    <a:lumMod val="40000"/>
                    <a:lumOff val="60000"/>
                  </a:schemeClr>
                </a:solidFill>
              </a:rPr>
              <a:t>ARTICLE VII</a:t>
            </a:r>
            <a:br>
              <a:rPr lang="en-US" sz="4000" dirty="0">
                <a:solidFill>
                  <a:schemeClr val="accent6">
                    <a:lumMod val="40000"/>
                    <a:lumOff val="60000"/>
                  </a:schemeClr>
                </a:solidFill>
              </a:rPr>
            </a:br>
            <a:r>
              <a:rPr lang="en-US" sz="4000" dirty="0">
                <a:solidFill>
                  <a:schemeClr val="accent6">
                    <a:lumMod val="40000"/>
                    <a:lumOff val="60000"/>
                  </a:schemeClr>
                </a:solidFill>
              </a:rPr>
              <a:t>SECTION 5 (b)</a:t>
            </a:r>
          </a:p>
        </p:txBody>
      </p:sp>
      <p:sp>
        <p:nvSpPr>
          <p:cNvPr id="74755" name="Rectangle 3"/>
          <p:cNvSpPr>
            <a:spLocks noGrp="1" noChangeArrowheads="1"/>
          </p:cNvSpPr>
          <p:nvPr>
            <p:ph type="body" idx="1"/>
          </p:nvPr>
        </p:nvSpPr>
        <p:spPr/>
        <p:txBody>
          <a:bodyPr/>
          <a:lstStyle/>
          <a:p>
            <a:r>
              <a:rPr lang="en-US" sz="2400"/>
              <a:t>THE GENERAL PRESIDENT SHALL HAVE THE AUTHORITY TO REMOVE OR SUSPEND ANY LOCAL UNION OFFICER, REPRESENTATIVE OR AGENT, OR IMPOSE ON SUCH OFFICER, REPRESENTATIVE OR AGENT ANY OTHER SANCTION OR REMEDY HE DEEMS APPROPRIATE, FOR FAILURE TO CARRY OUT PROVISIONS OF THE CONSTITUTION AND BYLAWS, OR FOR FAILURE TO OBSERVE OR CARRY OUT ALL LAWFUL DECISIONS OR INSTRUCTIONS OF THE GENERAL PRESIDENT, GENERAL SECRETARY-TREASURER OR GENERAL EXECUTIVE BOARD.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z="4000" dirty="0">
                <a:solidFill>
                  <a:schemeClr val="accent6">
                    <a:lumMod val="40000"/>
                    <a:lumOff val="60000"/>
                  </a:schemeClr>
                </a:solidFill>
              </a:rPr>
              <a:t>ARTICLE VII </a:t>
            </a:r>
            <a:br>
              <a:rPr lang="en-US" sz="4000" dirty="0">
                <a:solidFill>
                  <a:schemeClr val="accent6">
                    <a:lumMod val="40000"/>
                    <a:lumOff val="60000"/>
                  </a:schemeClr>
                </a:solidFill>
              </a:rPr>
            </a:br>
            <a:r>
              <a:rPr lang="en-US" sz="4000" dirty="0">
                <a:solidFill>
                  <a:schemeClr val="accent6">
                    <a:lumMod val="40000"/>
                    <a:lumOff val="60000"/>
                  </a:schemeClr>
                </a:solidFill>
              </a:rPr>
              <a:t>SECTION 5 (b)</a:t>
            </a:r>
          </a:p>
        </p:txBody>
      </p:sp>
      <p:sp>
        <p:nvSpPr>
          <p:cNvPr id="76803" name="Rectangle 3"/>
          <p:cNvSpPr>
            <a:spLocks noGrp="1" noChangeArrowheads="1"/>
          </p:cNvSpPr>
          <p:nvPr>
            <p:ph type="body" idx="1"/>
          </p:nvPr>
        </p:nvSpPr>
        <p:spPr/>
        <p:txBody>
          <a:bodyPr/>
          <a:lstStyle/>
          <a:p>
            <a:pPr>
              <a:lnSpc>
                <a:spcPct val="90000"/>
              </a:lnSpc>
            </a:pPr>
            <a:r>
              <a:rPr lang="en-US" sz="2800"/>
              <a:t>THE GENERAL PRESIDENT MAY FILL SUCH OFFICE OR POSITION BY APPOINTMENT OF A SUCCESSOR TO THE OFFICER, REPRESENTATIVE, OR AGENT SO REMOVED OR SUSPENDED</a:t>
            </a:r>
          </a:p>
          <a:p>
            <a:pPr>
              <a:lnSpc>
                <a:spcPct val="90000"/>
              </a:lnSpc>
            </a:pPr>
            <a:endParaRPr lang="en-US" sz="2800"/>
          </a:p>
          <a:p>
            <a:pPr>
              <a:lnSpc>
                <a:spcPct val="90000"/>
              </a:lnSpc>
            </a:pPr>
            <a:r>
              <a:rPr lang="en-US" sz="2800"/>
              <a:t>THIS IS PROVIDED THAT, WITHIN REASONABLE TIME (USUALLY 15 DAYS) AFTER SUCH ACTION A NOTICE OF HEARING IS SCHEDULED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z="4000" dirty="0">
                <a:solidFill>
                  <a:schemeClr val="accent6">
                    <a:lumMod val="40000"/>
                    <a:lumOff val="60000"/>
                  </a:schemeClr>
                </a:solidFill>
              </a:rPr>
              <a:t>WHAT ARE THE DIFFERENT TYPES OF CHARGES ???</a:t>
            </a:r>
          </a:p>
        </p:txBody>
      </p:sp>
      <p:sp>
        <p:nvSpPr>
          <p:cNvPr id="33795" name="Rectangle 3"/>
          <p:cNvSpPr>
            <a:spLocks noGrp="1" noChangeArrowheads="1"/>
          </p:cNvSpPr>
          <p:nvPr>
            <p:ph type="body" idx="1"/>
          </p:nvPr>
        </p:nvSpPr>
        <p:spPr/>
        <p:txBody>
          <a:bodyPr/>
          <a:lstStyle/>
          <a:p>
            <a:r>
              <a:rPr lang="en-US"/>
              <a:t>CHARGES AGAINST MEMBERS OF THE SAME LOCAL UNION</a:t>
            </a:r>
          </a:p>
          <a:p>
            <a:endParaRPr lang="en-US"/>
          </a:p>
          <a:p>
            <a:r>
              <a:rPr lang="en-US"/>
              <a:t>CHARGES AGAINST MEMBERS OF ANOTHER LOCAL UNION  (INTER-LOCAL NATURE)</a:t>
            </a:r>
          </a:p>
          <a:p>
            <a:endParaRPr lang="en-US"/>
          </a:p>
          <a:p>
            <a:r>
              <a:rPr lang="en-US"/>
              <a:t>CHARGES AGAINST OFFICERS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sz="4000" dirty="0">
                <a:solidFill>
                  <a:schemeClr val="accent6">
                    <a:lumMod val="40000"/>
                    <a:lumOff val="60000"/>
                  </a:schemeClr>
                </a:solidFill>
              </a:rPr>
              <a:t>ARTICLE VII</a:t>
            </a:r>
            <a:br>
              <a:rPr lang="en-US" sz="4000" dirty="0">
                <a:solidFill>
                  <a:schemeClr val="accent6">
                    <a:lumMod val="40000"/>
                    <a:lumOff val="60000"/>
                  </a:schemeClr>
                </a:solidFill>
              </a:rPr>
            </a:br>
            <a:r>
              <a:rPr lang="en-US" sz="4000" dirty="0">
                <a:solidFill>
                  <a:schemeClr val="accent6">
                    <a:lumMod val="40000"/>
                    <a:lumOff val="60000"/>
                  </a:schemeClr>
                </a:solidFill>
              </a:rPr>
              <a:t>SECTION 5 (b)</a:t>
            </a:r>
          </a:p>
        </p:txBody>
      </p:sp>
      <p:sp>
        <p:nvSpPr>
          <p:cNvPr id="77827" name="Rectangle 3"/>
          <p:cNvSpPr>
            <a:spLocks noGrp="1" noChangeArrowheads="1"/>
          </p:cNvSpPr>
          <p:nvPr>
            <p:ph type="body" idx="1"/>
          </p:nvPr>
        </p:nvSpPr>
        <p:spPr/>
        <p:txBody>
          <a:bodyPr/>
          <a:lstStyle/>
          <a:p>
            <a:r>
              <a:rPr lang="en-US"/>
              <a:t>THE NOTICE OF HEARING SHALL BE BEFORE THE GENERAL PRESIDENT, OR BEFORE A HEARING OFFICER DESIGNASTED BY THE GENERAL PRESIDENT WHO SHALL CONDUCT THE HEARING FOR THE PURPOSE OF TAKING EVIDENCE AND REPORTING SAME TO THE GENERAL PRESIDENT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sz="4000" dirty="0">
                <a:solidFill>
                  <a:schemeClr val="accent6">
                    <a:lumMod val="40000"/>
                    <a:lumOff val="60000"/>
                  </a:schemeClr>
                </a:solidFill>
              </a:rPr>
              <a:t>ARTICLE VII</a:t>
            </a:r>
            <a:br>
              <a:rPr lang="en-US" sz="4000" dirty="0">
                <a:solidFill>
                  <a:schemeClr val="accent6">
                    <a:lumMod val="40000"/>
                    <a:lumOff val="60000"/>
                  </a:schemeClr>
                </a:solidFill>
              </a:rPr>
            </a:br>
            <a:r>
              <a:rPr lang="en-US" sz="4000" dirty="0">
                <a:solidFill>
                  <a:schemeClr val="accent6">
                    <a:lumMod val="40000"/>
                    <a:lumOff val="60000"/>
                  </a:schemeClr>
                </a:solidFill>
              </a:rPr>
              <a:t>SECTION 5 (b)</a:t>
            </a:r>
          </a:p>
        </p:txBody>
      </p:sp>
      <p:sp>
        <p:nvSpPr>
          <p:cNvPr id="78851" name="Rectangle 3"/>
          <p:cNvSpPr>
            <a:spLocks noGrp="1" noChangeArrowheads="1"/>
          </p:cNvSpPr>
          <p:nvPr>
            <p:ph type="body" idx="1"/>
          </p:nvPr>
        </p:nvSpPr>
        <p:spPr/>
        <p:txBody>
          <a:bodyPr/>
          <a:lstStyle/>
          <a:p>
            <a:r>
              <a:rPr lang="en-US"/>
              <a:t>THE GENERAL PRESIDENT SHALL THEN DECIDE WHETHER TO CONTINUE THE REMOVAL OR SUSPENSION IN QUESTION.</a:t>
            </a:r>
          </a:p>
          <a:p>
            <a:endParaRPr lang="en-US"/>
          </a:p>
          <a:p>
            <a:r>
              <a:rPr lang="en-US"/>
              <a:t>THE DECISION OF THE GENERAL PRESIDENT MAY BE APPEALED</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sz="3200" dirty="0">
                <a:solidFill>
                  <a:schemeClr val="accent6">
                    <a:lumMod val="40000"/>
                    <a:lumOff val="60000"/>
                  </a:schemeClr>
                </a:solidFill>
              </a:rPr>
              <a:t>APPEAL OF THE DECISION</a:t>
            </a:r>
            <a:br>
              <a:rPr lang="en-US" sz="3200" dirty="0">
                <a:solidFill>
                  <a:schemeClr val="accent6">
                    <a:lumMod val="40000"/>
                    <a:lumOff val="60000"/>
                  </a:schemeClr>
                </a:solidFill>
              </a:rPr>
            </a:br>
            <a:r>
              <a:rPr lang="en-US" sz="3200" dirty="0">
                <a:solidFill>
                  <a:schemeClr val="accent6">
                    <a:lumMod val="40000"/>
                    <a:lumOff val="60000"/>
                  </a:schemeClr>
                </a:solidFill>
              </a:rPr>
              <a:t>FROM</a:t>
            </a:r>
            <a:br>
              <a:rPr lang="en-US" sz="3200" dirty="0">
                <a:solidFill>
                  <a:schemeClr val="accent6">
                    <a:lumMod val="40000"/>
                    <a:lumOff val="60000"/>
                  </a:schemeClr>
                </a:solidFill>
              </a:rPr>
            </a:br>
            <a:r>
              <a:rPr lang="en-US" sz="3200" dirty="0">
                <a:solidFill>
                  <a:schemeClr val="accent6">
                    <a:lumMod val="40000"/>
                    <a:lumOff val="60000"/>
                  </a:schemeClr>
                </a:solidFill>
              </a:rPr>
              <a:t>GENERAL PRESIDENT</a:t>
            </a:r>
          </a:p>
        </p:txBody>
      </p:sp>
      <p:sp>
        <p:nvSpPr>
          <p:cNvPr id="79875" name="Rectangle 3"/>
          <p:cNvSpPr>
            <a:spLocks noGrp="1" noChangeArrowheads="1"/>
          </p:cNvSpPr>
          <p:nvPr>
            <p:ph type="body" idx="1"/>
          </p:nvPr>
        </p:nvSpPr>
        <p:spPr>
          <a:xfrm>
            <a:off x="533400" y="1676400"/>
            <a:ext cx="8229600" cy="4525963"/>
          </a:xfrm>
        </p:spPr>
        <p:txBody>
          <a:bodyPr/>
          <a:lstStyle/>
          <a:p>
            <a:r>
              <a:rPr lang="en-US" sz="2800"/>
              <a:t>APPEAL MADE TO GENERAL SECRETARY-TREASURER WITHIN 30 DAYS OF DECISION OF GENERAL PRESIDENT</a:t>
            </a:r>
          </a:p>
          <a:p>
            <a:r>
              <a:rPr lang="en-US" sz="2800"/>
              <a:t>APPEAL GOES TO THE GENERAL EXECUTIVE BOARD</a:t>
            </a:r>
          </a:p>
          <a:p>
            <a:r>
              <a:rPr lang="en-US" sz="2800"/>
              <a:t>DECISION OF THE GENERAL EXECUTIVE BOARD MAY BE APPEALED TO THE NEXT CONVENTION OF THE INTERNATIONAL ASSOCIATION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Grp="1" noChangeArrowheads="1"/>
          </p:cNvSpPr>
          <p:nvPr>
            <p:ph type="title"/>
          </p:nvPr>
        </p:nvSpPr>
        <p:spPr/>
        <p:txBody>
          <a:bodyPr/>
          <a:lstStyle/>
          <a:p>
            <a:r>
              <a:rPr lang="en-US" dirty="0">
                <a:solidFill>
                  <a:schemeClr val="accent6">
                    <a:lumMod val="40000"/>
                    <a:lumOff val="60000"/>
                  </a:schemeClr>
                </a:solidFill>
              </a:rPr>
              <a:t>QUESTIONS???</a:t>
            </a:r>
          </a:p>
        </p:txBody>
      </p:sp>
      <p:pic>
        <p:nvPicPr>
          <p:cNvPr id="75780" name="Picture 4" descr="j0195812"/>
          <p:cNvPicPr>
            <a:picLocks noGrp="1" noChangeAspect="1" noChangeArrowheads="1"/>
          </p:cNvPicPr>
          <p:nvPr>
            <p:ph idx="1"/>
          </p:nvPr>
        </p:nvPicPr>
        <p:blipFill>
          <a:blip r:embed="rId2"/>
          <a:srcRect/>
          <a:stretch>
            <a:fillRect/>
          </a:stretch>
        </p:blipFill>
        <p:spPr>
          <a:xfrm>
            <a:off x="3200400" y="2362200"/>
            <a:ext cx="2514599" cy="2794000"/>
          </a:xfrm>
          <a:noFill/>
          <a:ln/>
        </p:spPr>
      </p:pic>
      <p:pic>
        <p:nvPicPr>
          <p:cNvPr id="2" name="Picture 1" descr="Asking Defining Questions - Excelsior College OWL"/>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5920" y="1478280"/>
            <a:ext cx="5852160" cy="3901440"/>
          </a:xfrm>
          <a:prstGeom prst="rect">
            <a:avLst/>
          </a:prstGeom>
        </p:spPr>
      </p:pic>
      <p:pic>
        <p:nvPicPr>
          <p:cNvPr id="3" name="Picture 2" descr="HD wallpaper: WTF illustration, red, Panda, China, Winnie The Pooh, the ..."/>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600" y="1295400"/>
            <a:ext cx="7239000" cy="48006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304800"/>
            <a:ext cx="8229600" cy="1143000"/>
          </a:xfrm>
          <a:noFill/>
        </p:spPr>
        <p:txBody>
          <a:bodyPr/>
          <a:lstStyle/>
          <a:p>
            <a:r>
              <a:rPr lang="en-US" dirty="0">
                <a:solidFill>
                  <a:schemeClr val="accent6">
                    <a:lumMod val="40000"/>
                    <a:lumOff val="60000"/>
                  </a:schemeClr>
                </a:solidFill>
              </a:rPr>
              <a:t>OFFENSES AND CHARGES</a:t>
            </a:r>
          </a:p>
        </p:txBody>
      </p:sp>
      <p:sp>
        <p:nvSpPr>
          <p:cNvPr id="34819" name="Rectangle 3"/>
          <p:cNvSpPr>
            <a:spLocks noGrp="1" noChangeArrowheads="1"/>
          </p:cNvSpPr>
          <p:nvPr>
            <p:ph type="body" idx="1"/>
          </p:nvPr>
        </p:nvSpPr>
        <p:spPr/>
        <p:txBody>
          <a:bodyPr/>
          <a:lstStyle/>
          <a:p>
            <a:pPr>
              <a:lnSpc>
                <a:spcPct val="80000"/>
              </a:lnSpc>
            </a:pPr>
            <a:r>
              <a:rPr lang="en-US" sz="2000"/>
              <a:t>ARTICLE XXIV</a:t>
            </a:r>
          </a:p>
          <a:p>
            <a:pPr>
              <a:lnSpc>
                <a:spcPct val="80000"/>
              </a:lnSpc>
            </a:pPr>
            <a:endParaRPr lang="en-US" sz="2000"/>
          </a:p>
          <a:p>
            <a:pPr>
              <a:lnSpc>
                <a:spcPct val="80000"/>
              </a:lnSpc>
            </a:pPr>
            <a:r>
              <a:rPr lang="en-US" sz="2000"/>
              <a:t>(A). Violation of any provision of the Constitution and Bylaws of the International Association, and the rules there-under, or of the bylaws, trade agreements or rules of a local union.</a:t>
            </a:r>
          </a:p>
          <a:p>
            <a:pPr>
              <a:lnSpc>
                <a:spcPct val="80000"/>
              </a:lnSpc>
            </a:pPr>
            <a:endParaRPr lang="en-US" sz="2000"/>
          </a:p>
          <a:p>
            <a:pPr>
              <a:lnSpc>
                <a:spcPct val="80000"/>
              </a:lnSpc>
            </a:pPr>
            <a:r>
              <a:rPr lang="en-US" sz="2000"/>
              <a:t>(B). Embezzlement, or the improper receipt or misappropriation, or any unauthorized use of any funds or property of a local union or the International Association.</a:t>
            </a:r>
          </a:p>
          <a:p>
            <a:pPr>
              <a:lnSpc>
                <a:spcPct val="80000"/>
              </a:lnSpc>
            </a:pPr>
            <a:endParaRPr lang="en-US" sz="2000"/>
          </a:p>
          <a:p>
            <a:pPr>
              <a:lnSpc>
                <a:spcPct val="80000"/>
              </a:lnSpc>
            </a:pPr>
            <a:r>
              <a:rPr lang="en-US" sz="2000"/>
              <a:t>(C). Obtaining or attempting to obtain membership in the International Association or credentials for delegates to the International convention, through fraudulent means or misrepresentation, either on the part of the member himself or others.</a:t>
            </a:r>
          </a:p>
          <a:p>
            <a:pPr>
              <a:lnSpc>
                <a:spcPct val="80000"/>
              </a:lnSpc>
            </a:pPr>
            <a:endParaRPr lang="en-US"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dirty="0">
                <a:solidFill>
                  <a:schemeClr val="accent6">
                    <a:lumMod val="40000"/>
                    <a:lumOff val="60000"/>
                  </a:schemeClr>
                </a:solidFill>
              </a:rPr>
              <a:t>OFFENSES</a:t>
            </a:r>
            <a:r>
              <a:rPr lang="en-US" dirty="0">
                <a:solidFill>
                  <a:schemeClr val="accent2"/>
                </a:solidFill>
              </a:rPr>
              <a:t> </a:t>
            </a:r>
            <a:r>
              <a:rPr lang="en-US" dirty="0">
                <a:solidFill>
                  <a:schemeClr val="accent6">
                    <a:lumMod val="40000"/>
                    <a:lumOff val="60000"/>
                  </a:schemeClr>
                </a:solidFill>
              </a:rPr>
              <a:t>AND</a:t>
            </a:r>
            <a:r>
              <a:rPr lang="en-US" dirty="0">
                <a:solidFill>
                  <a:schemeClr val="accent2"/>
                </a:solidFill>
              </a:rPr>
              <a:t> </a:t>
            </a:r>
            <a:r>
              <a:rPr lang="en-US" dirty="0">
                <a:solidFill>
                  <a:schemeClr val="accent6">
                    <a:lumMod val="40000"/>
                    <a:lumOff val="60000"/>
                  </a:schemeClr>
                </a:solidFill>
              </a:rPr>
              <a:t>CHARGES</a:t>
            </a:r>
          </a:p>
        </p:txBody>
      </p:sp>
      <p:sp>
        <p:nvSpPr>
          <p:cNvPr id="36867" name="Rectangle 3"/>
          <p:cNvSpPr>
            <a:spLocks noGrp="1" noChangeArrowheads="1"/>
          </p:cNvSpPr>
          <p:nvPr>
            <p:ph type="body" idx="1"/>
          </p:nvPr>
        </p:nvSpPr>
        <p:spPr/>
        <p:txBody>
          <a:bodyPr/>
          <a:lstStyle/>
          <a:p>
            <a:pPr>
              <a:lnSpc>
                <a:spcPct val="80000"/>
              </a:lnSpc>
            </a:pPr>
            <a:r>
              <a:rPr lang="en-US" sz="2000"/>
              <a:t>(D). Engaging in activities designed to bring about a secession or withdrawal from the International Association of any member or group of members or a local union.</a:t>
            </a:r>
          </a:p>
          <a:p>
            <a:pPr>
              <a:lnSpc>
                <a:spcPct val="80000"/>
              </a:lnSpc>
            </a:pPr>
            <a:endParaRPr lang="en-US" sz="2000"/>
          </a:p>
          <a:p>
            <a:pPr>
              <a:lnSpc>
                <a:spcPct val="80000"/>
              </a:lnSpc>
            </a:pPr>
            <a:r>
              <a:rPr lang="en-US" sz="2000"/>
              <a:t>(E). Wronging a member of the International Association by any act or acts (other than the expression of views or opinions) causing him physical or economic harm.</a:t>
            </a:r>
          </a:p>
          <a:p>
            <a:pPr>
              <a:lnSpc>
                <a:spcPct val="80000"/>
              </a:lnSpc>
            </a:pPr>
            <a:endParaRPr lang="en-US" sz="2000"/>
          </a:p>
          <a:p>
            <a:pPr>
              <a:lnSpc>
                <a:spcPct val="80000"/>
              </a:lnSpc>
            </a:pPr>
            <a:r>
              <a:rPr lang="en-US" sz="2000"/>
              <a:t>(F). Working for or in the interests of, or in any way assisting any person, firm or corporation whose employees are locked out or lawfully on strike, in accordance with this Constitution, or which is otherwise declared to be in labor difficulty with the International Association or a local union. This subsection shall not apply in the case of withdrawal card members, performing their normal duties as owners, salesmen or superintendents.</a:t>
            </a:r>
          </a:p>
          <a:p>
            <a:pPr>
              <a:lnSpc>
                <a:spcPct val="80000"/>
              </a:lnSpc>
            </a:pPr>
            <a:endParaRPr lang="en-US" sz="2000"/>
          </a:p>
          <a:p>
            <a:pPr>
              <a:lnSpc>
                <a:spcPct val="80000"/>
              </a:lnSpc>
              <a:buFontTx/>
              <a:buNone/>
            </a:pPr>
            <a:endParaRPr 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dirty="0">
                <a:solidFill>
                  <a:schemeClr val="accent6">
                    <a:lumMod val="40000"/>
                    <a:lumOff val="60000"/>
                  </a:schemeClr>
                </a:solidFill>
              </a:rPr>
              <a:t>OFFENSES AND CHARGES</a:t>
            </a:r>
          </a:p>
        </p:txBody>
      </p:sp>
      <p:sp>
        <p:nvSpPr>
          <p:cNvPr id="37891" name="Rectangle 3"/>
          <p:cNvSpPr>
            <a:spLocks noGrp="1" noChangeArrowheads="1"/>
          </p:cNvSpPr>
          <p:nvPr>
            <p:ph type="body" idx="1"/>
          </p:nvPr>
        </p:nvSpPr>
        <p:spPr/>
        <p:txBody>
          <a:bodyPr/>
          <a:lstStyle/>
          <a:p>
            <a:pPr>
              <a:lnSpc>
                <a:spcPct val="80000"/>
              </a:lnSpc>
            </a:pPr>
            <a:endParaRPr lang="en-US" sz="2000"/>
          </a:p>
          <a:p>
            <a:pPr>
              <a:lnSpc>
                <a:spcPct val="80000"/>
              </a:lnSpc>
            </a:pPr>
            <a:r>
              <a:rPr lang="en-US" sz="2000"/>
              <a:t>(G). Working for, or on behalf of, any employer, employer-supported organization or other union or organization, or the representatives of any of the foregoing, whose position is adverse or detrimental to the International Association.</a:t>
            </a:r>
          </a:p>
          <a:p>
            <a:pPr>
              <a:lnSpc>
                <a:spcPct val="80000"/>
              </a:lnSpc>
            </a:pPr>
            <a:endParaRPr lang="en-US" sz="2000"/>
          </a:p>
          <a:p>
            <a:pPr>
              <a:lnSpc>
                <a:spcPct val="80000"/>
              </a:lnSpc>
            </a:pPr>
            <a:r>
              <a:rPr lang="en-US" sz="2000"/>
              <a:t>(H). Filing charges under this Constitution in bad faith or out of malice, or knowing or having reason to know such charges to be false or without foundation.</a:t>
            </a:r>
          </a:p>
          <a:p>
            <a:pPr>
              <a:lnSpc>
                <a:spcPct val="80000"/>
              </a:lnSpc>
            </a:pPr>
            <a:endParaRPr lang="en-US" sz="2000"/>
          </a:p>
          <a:p>
            <a:pPr>
              <a:lnSpc>
                <a:spcPct val="80000"/>
              </a:lnSpc>
            </a:pPr>
            <a:r>
              <a:rPr lang="en-US" sz="2000"/>
              <a:t>(I). Making known the business of the International Association or any of its local unions to any employer, employer-supported organization, or other union or organizations, or to the representatives of any of the foregoing.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dirty="0">
                <a:solidFill>
                  <a:schemeClr val="accent6">
                    <a:lumMod val="40000"/>
                    <a:lumOff val="60000"/>
                  </a:schemeClr>
                </a:solidFill>
              </a:rPr>
              <a:t>OFFENSES AND CHARGES</a:t>
            </a:r>
          </a:p>
        </p:txBody>
      </p:sp>
      <p:sp>
        <p:nvSpPr>
          <p:cNvPr id="38915" name="Rectangle 3"/>
          <p:cNvSpPr>
            <a:spLocks noGrp="1" noChangeArrowheads="1"/>
          </p:cNvSpPr>
          <p:nvPr>
            <p:ph type="body" idx="1"/>
          </p:nvPr>
        </p:nvSpPr>
        <p:spPr/>
        <p:txBody>
          <a:bodyPr/>
          <a:lstStyle/>
          <a:p>
            <a:pPr>
              <a:lnSpc>
                <a:spcPct val="80000"/>
              </a:lnSpc>
            </a:pPr>
            <a:r>
              <a:rPr lang="en-US" sz="2000"/>
              <a:t>(J). Causing or participating in a stoppage of work because of any alleged grievance or dispute without having the approval of the local union, or its duly authorized officers, which shall result in a minimum fine of one thousand dollars ($1,000.00), no portion of which shall be held in abeyance.</a:t>
            </a:r>
          </a:p>
          <a:p>
            <a:pPr>
              <a:lnSpc>
                <a:spcPct val="80000"/>
              </a:lnSpc>
            </a:pPr>
            <a:endParaRPr lang="en-US" sz="2000"/>
          </a:p>
          <a:p>
            <a:pPr>
              <a:lnSpc>
                <a:spcPct val="80000"/>
              </a:lnSpc>
            </a:pPr>
            <a:r>
              <a:rPr lang="en-US" sz="2000"/>
              <a:t>(K). The failure or refusal of any member or officer to turn over or relinquish any money, books, records or other property of the International Association or any of its local unions when directed to do so by authorized officials of the International Association or a local union, in accordance with this Constitution or the local union bylaws.</a:t>
            </a:r>
          </a:p>
          <a:p>
            <a:pPr>
              <a:lnSpc>
                <a:spcPct val="80000"/>
              </a:lnSpc>
            </a:pPr>
            <a:endParaRPr lang="en-US" sz="2000"/>
          </a:p>
          <a:p>
            <a:pPr>
              <a:lnSpc>
                <a:spcPct val="80000"/>
              </a:lnSpc>
            </a:pPr>
            <a:r>
              <a:rPr lang="en-US" sz="2000"/>
              <a:t>(L). Causing or engaging in unauthorized work stoppages or strikes or other violation of the laws and rules of the International Association or its local unions.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dirty="0">
                <a:solidFill>
                  <a:schemeClr val="accent6">
                    <a:lumMod val="40000"/>
                    <a:lumOff val="60000"/>
                  </a:schemeClr>
                </a:solidFill>
              </a:rPr>
              <a:t>OFFENSES AND CHARGES</a:t>
            </a:r>
          </a:p>
        </p:txBody>
      </p:sp>
      <p:sp>
        <p:nvSpPr>
          <p:cNvPr id="45059" name="Rectangle 3"/>
          <p:cNvSpPr>
            <a:spLocks noGrp="1" noChangeArrowheads="1"/>
          </p:cNvSpPr>
          <p:nvPr>
            <p:ph type="body" idx="1"/>
          </p:nvPr>
        </p:nvSpPr>
        <p:spPr/>
        <p:txBody>
          <a:bodyPr/>
          <a:lstStyle/>
          <a:p>
            <a:pPr>
              <a:lnSpc>
                <a:spcPct val="80000"/>
              </a:lnSpc>
            </a:pPr>
            <a:r>
              <a:rPr lang="en-US" sz="2800"/>
              <a:t>(M). Interfering or refusing to cooperate with any inquiry or investigation which is being conducted by, or pursuant to the authority of any international officer.</a:t>
            </a:r>
          </a:p>
          <a:p>
            <a:pPr>
              <a:lnSpc>
                <a:spcPct val="80000"/>
              </a:lnSpc>
            </a:pPr>
            <a:endParaRPr lang="en-US" sz="2800"/>
          </a:p>
          <a:p>
            <a:pPr>
              <a:lnSpc>
                <a:spcPct val="80000"/>
              </a:lnSpc>
            </a:pPr>
            <a:r>
              <a:rPr lang="en-US" sz="2800"/>
              <a:t>(N). Engaging in any act or acts which are contrary to the member’s responsibility toward the International Association or any of its local unions as an institution, or which interfere with the performance by the International Association or a local union of its legal or contractual obligations.</a:t>
            </a:r>
          </a:p>
        </p:txBody>
      </p:sp>
    </p:spTree>
  </p:cSld>
  <p:clrMapOvr>
    <a:masterClrMapping/>
  </p:clrMapOvr>
</p:sld>
</file>

<file path=ppt/theme/theme1.xml><?xml version="1.0" encoding="utf-8"?>
<a:theme xmlns:a="http://schemas.openxmlformats.org/drawingml/2006/main" name="Default Design">
  <a:themeElements>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794</TotalTime>
  <Words>2417</Words>
  <Application>Microsoft Macintosh PowerPoint</Application>
  <PresentationFormat>On-screen Show (4:3)</PresentationFormat>
  <Paragraphs>219</Paragraphs>
  <Slides>43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43</vt:i4>
      </vt:variant>
    </vt:vector>
  </HeadingPairs>
  <TitlesOfParts>
    <vt:vector size="46" baseType="lpstr">
      <vt:lpstr>Arial</vt:lpstr>
      <vt:lpstr>Times New Roman</vt:lpstr>
      <vt:lpstr>Default Design</vt:lpstr>
      <vt:lpstr>OFFENSES AND CHARGES</vt:lpstr>
      <vt:lpstr>WHO CAN BE CHARGED?</vt:lpstr>
      <vt:lpstr>          ANY MEMBER, INCLUDING THOSE ON WITHDRAWAL CARD, SHALL BE SUBJECT TO CHARGES AND TRIAL.</vt:lpstr>
      <vt:lpstr>WHAT ARE THE DIFFERENT TYPES OF CHARGES ???</vt:lpstr>
      <vt:lpstr>OFFENSES AND CHARGES</vt:lpstr>
      <vt:lpstr>OFFENSES AND CHARGES</vt:lpstr>
      <vt:lpstr>OFFENSES AND CHARGES</vt:lpstr>
      <vt:lpstr>OFFENSES AND CHARGES</vt:lpstr>
      <vt:lpstr>OFFENSES AND CHARGES</vt:lpstr>
      <vt:lpstr>OFFENSES AND CHARGES</vt:lpstr>
      <vt:lpstr>PROPER PROCEEDURES THAT MUST FOLLOWED </vt:lpstr>
      <vt:lpstr>PROCEDURES TO FOLLOW</vt:lpstr>
      <vt:lpstr>SCHEDULING A TRIAL</vt:lpstr>
      <vt:lpstr>TRIALS</vt:lpstr>
      <vt:lpstr>TRIAL BOARD EXCEPTIONS</vt:lpstr>
      <vt:lpstr>CHARGED MEMBER</vt:lpstr>
      <vt:lpstr>CHARGED MEMBER  EXCEPTION </vt:lpstr>
      <vt:lpstr>TRIAL BOARD DECISIONS</vt:lpstr>
      <vt:lpstr>SENTENCING</vt:lpstr>
      <vt:lpstr>$$$  FINES  $$$</vt:lpstr>
      <vt:lpstr>$$$  FINES  $$$</vt:lpstr>
      <vt:lpstr>MANDATORY LANGUAGE</vt:lpstr>
      <vt:lpstr>APPEALS</vt:lpstr>
      <vt:lpstr>ARTICLE XXV SECTION 5</vt:lpstr>
      <vt:lpstr>APPEALS</vt:lpstr>
      <vt:lpstr>PENDING APPEAL</vt:lpstr>
      <vt:lpstr>APPEAL OF GENERAL EXECUTIVE BOARD DECISION</vt:lpstr>
      <vt:lpstr>APPEAL TO CONVENTION</vt:lpstr>
      <vt:lpstr>INTER-LOCAL CHARGES</vt:lpstr>
      <vt:lpstr>ARTICLE X</vt:lpstr>
      <vt:lpstr>ARTICLE X</vt:lpstr>
      <vt:lpstr>ARTICLE X</vt:lpstr>
      <vt:lpstr>INTER-LOCAL CHARGES</vt:lpstr>
      <vt:lpstr>INTER-LOCAL CHARGES</vt:lpstr>
      <vt:lpstr>INTER-LOCAL CHARGES</vt:lpstr>
      <vt:lpstr>CHARGES AGAINST OFFICERS</vt:lpstr>
      <vt:lpstr>CHARGES AGAINST OFFICERS</vt:lpstr>
      <vt:lpstr>ARTICLE VII SECTION 5 (b)</vt:lpstr>
      <vt:lpstr>ARTICLE VII  SECTION 5 (b)</vt:lpstr>
      <vt:lpstr>ARTICLE VII SECTION 5 (b)</vt:lpstr>
      <vt:lpstr>ARTICLE VII SECTION 5 (b)</vt:lpstr>
      <vt:lpstr>APPEAL OF THE DECISION FROM GENERAL PRESIDENT</vt:lpstr>
      <vt:lpstr>QUESTIONS???</vt:lpstr>
    </vt:vector>
  </TitlesOfParts>
  <Company>Asbestos Union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OFFENSES AND CHARGES</dc:title>
  <dc:creator>James McCourt</dc:creator>
  <cp:lastModifiedBy>Sara Park</cp:lastModifiedBy>
  <cp:revision>39</cp:revision>
  <cp:lastPrinted>2024-03-01T20:47:20Z</cp:lastPrinted>
  <dcterms:created xsi:type="dcterms:W3CDTF">2005-10-06T16:00:24Z</dcterms:created>
  <dcterms:modified xsi:type="dcterms:W3CDTF">2024-10-04T18:26:34Z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