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61" r:id="rId2"/>
    <p:sldId id="362" r:id="rId3"/>
    <p:sldId id="393" r:id="rId4"/>
    <p:sldId id="360" r:id="rId5"/>
    <p:sldId id="361" r:id="rId6"/>
    <p:sldId id="363" r:id="rId7"/>
    <p:sldId id="595" r:id="rId8"/>
    <p:sldId id="394" r:id="rId9"/>
    <p:sldId id="395" r:id="rId10"/>
    <p:sldId id="396" r:id="rId11"/>
    <p:sldId id="392" r:id="rId12"/>
    <p:sldId id="364" r:id="rId13"/>
    <p:sldId id="397" r:id="rId14"/>
    <p:sldId id="366" r:id="rId15"/>
    <p:sldId id="368" r:id="rId16"/>
    <p:sldId id="369" r:id="rId17"/>
    <p:sldId id="371" r:id="rId18"/>
    <p:sldId id="591" r:id="rId19"/>
    <p:sldId id="372" r:id="rId20"/>
    <p:sldId id="373" r:id="rId21"/>
    <p:sldId id="375" r:id="rId22"/>
    <p:sldId id="376" r:id="rId23"/>
    <p:sldId id="374" r:id="rId24"/>
    <p:sldId id="377" r:id="rId25"/>
    <p:sldId id="378" r:id="rId26"/>
    <p:sldId id="379" r:id="rId27"/>
    <p:sldId id="380" r:id="rId28"/>
    <p:sldId id="381" r:id="rId29"/>
    <p:sldId id="382" r:id="rId30"/>
    <p:sldId id="399" r:id="rId31"/>
    <p:sldId id="400" r:id="rId32"/>
    <p:sldId id="333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383" r:id="rId41"/>
    <p:sldId id="460" r:id="rId42"/>
    <p:sldId id="387" r:id="rId43"/>
    <p:sldId id="456" r:id="rId44"/>
    <p:sldId id="455" r:id="rId45"/>
    <p:sldId id="412" r:id="rId46"/>
    <p:sldId id="592" r:id="rId47"/>
    <p:sldId id="413" r:id="rId48"/>
    <p:sldId id="457" r:id="rId49"/>
    <p:sldId id="441" r:id="rId50"/>
    <p:sldId id="593" r:id="rId51"/>
    <p:sldId id="594" r:id="rId52"/>
    <p:sldId id="384" r:id="rId53"/>
    <p:sldId id="590" r:id="rId54"/>
    <p:sldId id="389" r:id="rId55"/>
    <p:sldId id="458" r:id="rId56"/>
    <p:sldId id="391" r:id="rId57"/>
    <p:sldId id="444" r:id="rId58"/>
    <p:sldId id="445" r:id="rId59"/>
    <p:sldId id="462" r:id="rId60"/>
    <p:sldId id="463" r:id="rId61"/>
    <p:sldId id="409" r:id="rId62"/>
    <p:sldId id="459" r:id="rId63"/>
    <p:sldId id="464" r:id="rId64"/>
    <p:sldId id="465" r:id="rId65"/>
    <p:sldId id="449" r:id="rId66"/>
    <p:sldId id="450" r:id="rId67"/>
    <p:sldId id="466" r:id="rId68"/>
    <p:sldId id="319" r:id="rId6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108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14182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2105" indent="-3087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4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8385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173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0500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88283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1560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483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FB5603-CBEF-48FC-AB6C-87AA6F808365}" type="slidenum">
              <a:rPr kumimoji="0" lang="en-US" altLang="en-US" smtClean="0"/>
              <a:pPr>
                <a:spcBef>
                  <a:spcPct val="0"/>
                </a:spcBef>
              </a:pPr>
              <a:t>49</a:t>
            </a:fld>
            <a:endParaRPr kumimoji="0" lang="en-US" altLang="en-US"/>
          </a:p>
        </p:txBody>
      </p:sp>
      <p:sp>
        <p:nvSpPr>
          <p:cNvPr id="24579" name="Rectangle 1031"/>
          <p:cNvSpPr txBox="1">
            <a:spLocks noGrp="1" noChangeArrowheads="1"/>
          </p:cNvSpPr>
          <p:nvPr/>
        </p:nvSpPr>
        <p:spPr bwMode="auto">
          <a:xfrm>
            <a:off x="4245188" y="9286162"/>
            <a:ext cx="3246119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7" tIns="49394" rIns="98787" bIns="4939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D40826-5CA3-4CCB-8DFF-0EBAB874D87A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49</a:t>
            </a:fld>
            <a:endParaRPr kumimoji="0" lang="en-US" alt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731838"/>
            <a:ext cx="6518275" cy="3667125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374" y="4642247"/>
            <a:ext cx="5496560" cy="4400550"/>
          </a:xfrm>
          <a:noFill/>
        </p:spPr>
        <p:txBody>
          <a:bodyPr lIns="98787" tIns="49394" rIns="98787" bIns="49394"/>
          <a:lstStyle/>
          <a:p>
            <a:pPr>
              <a:lnSpc>
                <a:spcPct val="200000"/>
              </a:lnSpc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5131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2105" indent="-3087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4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8385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173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0500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88283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1560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483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179DD-9A41-4631-AB22-AB9B06E6E5D3}" type="slidenum">
              <a:rPr kumimoji="0" lang="en-US" altLang="en-US" smtClean="0"/>
              <a:pPr>
                <a:spcBef>
                  <a:spcPct val="0"/>
                </a:spcBef>
              </a:pPr>
              <a:t>50</a:t>
            </a:fld>
            <a:endParaRPr kumimoji="0" lang="en-US" altLang="en-US"/>
          </a:p>
        </p:txBody>
      </p:sp>
      <p:sp>
        <p:nvSpPr>
          <p:cNvPr id="27651" name="Rectangle 1031"/>
          <p:cNvSpPr txBox="1">
            <a:spLocks noGrp="1" noChangeArrowheads="1"/>
          </p:cNvSpPr>
          <p:nvPr/>
        </p:nvSpPr>
        <p:spPr bwMode="auto">
          <a:xfrm>
            <a:off x="4245188" y="9286162"/>
            <a:ext cx="3246119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7" tIns="49394" rIns="98787" bIns="4939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D95497-085A-4429-A8A9-3B1DA3106E32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50</a:t>
            </a:fld>
            <a:endParaRPr kumimoji="0" lang="en-US" alt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731838"/>
            <a:ext cx="6518275" cy="3667125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374" y="4642247"/>
            <a:ext cx="5496560" cy="4400550"/>
          </a:xfrm>
          <a:noFill/>
        </p:spPr>
        <p:txBody>
          <a:bodyPr lIns="98787" tIns="49394" rIns="98787" bIns="49394"/>
          <a:lstStyle/>
          <a:p>
            <a:pPr>
              <a:lnSpc>
                <a:spcPct val="200000"/>
              </a:lnSpc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1322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2105" indent="-3087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4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8385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173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0500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88283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1560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483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179DD-9A41-4631-AB22-AB9B06E6E5D3}" type="slidenum">
              <a:rPr kumimoji="0" lang="en-US" altLang="en-US" smtClean="0"/>
              <a:pPr>
                <a:spcBef>
                  <a:spcPct val="0"/>
                </a:spcBef>
              </a:pPr>
              <a:t>51</a:t>
            </a:fld>
            <a:endParaRPr kumimoji="0" lang="en-US" altLang="en-US"/>
          </a:p>
        </p:txBody>
      </p:sp>
      <p:sp>
        <p:nvSpPr>
          <p:cNvPr id="27651" name="Rectangle 1031"/>
          <p:cNvSpPr txBox="1">
            <a:spLocks noGrp="1" noChangeArrowheads="1"/>
          </p:cNvSpPr>
          <p:nvPr/>
        </p:nvSpPr>
        <p:spPr bwMode="auto">
          <a:xfrm>
            <a:off x="4245188" y="9286162"/>
            <a:ext cx="3246119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7" tIns="49394" rIns="98787" bIns="4939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D95497-085A-4429-A8A9-3B1DA3106E32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51</a:t>
            </a:fld>
            <a:endParaRPr kumimoji="0" lang="en-US" alt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731838"/>
            <a:ext cx="6518275" cy="3667125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374" y="4642247"/>
            <a:ext cx="5496560" cy="4400550"/>
          </a:xfrm>
          <a:noFill/>
        </p:spPr>
        <p:txBody>
          <a:bodyPr lIns="98787" tIns="49394" rIns="98787" bIns="49394"/>
          <a:lstStyle/>
          <a:p>
            <a:pPr>
              <a:lnSpc>
                <a:spcPct val="200000"/>
              </a:lnSpc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3131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2105" indent="-3087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4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8385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173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0500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88283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1560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483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457054-ECA2-4B56-BC56-18546B78FFD6}" type="slidenum">
              <a:rPr kumimoji="0" lang="en-US" altLang="en-US" smtClean="0"/>
              <a:pPr>
                <a:spcBef>
                  <a:spcPct val="0"/>
                </a:spcBef>
              </a:pPr>
              <a:t>52</a:t>
            </a:fld>
            <a:endParaRPr kumimoji="0" lang="en-US" altLang="en-US"/>
          </a:p>
        </p:txBody>
      </p:sp>
      <p:sp>
        <p:nvSpPr>
          <p:cNvPr id="29699" name="Rectangle 1031"/>
          <p:cNvSpPr txBox="1">
            <a:spLocks noGrp="1" noChangeArrowheads="1"/>
          </p:cNvSpPr>
          <p:nvPr/>
        </p:nvSpPr>
        <p:spPr bwMode="auto">
          <a:xfrm>
            <a:off x="4245188" y="9286162"/>
            <a:ext cx="3246119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7" tIns="49394" rIns="98787" bIns="4939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DCDD22-78F9-4202-9EA1-62C8DE2BC187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52</a:t>
            </a:fld>
            <a:endParaRPr kumimoji="0" lang="en-US" alt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731838"/>
            <a:ext cx="6518275" cy="366712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374" y="4642247"/>
            <a:ext cx="5496560" cy="4400550"/>
          </a:xfrm>
          <a:noFill/>
        </p:spPr>
        <p:txBody>
          <a:bodyPr lIns="98787" tIns="49394" rIns="98787" bIns="49394"/>
          <a:lstStyle/>
          <a:p>
            <a:endParaRPr lang="en-US" altLang="en-US" u="sng"/>
          </a:p>
        </p:txBody>
      </p:sp>
    </p:spTree>
    <p:extLst>
      <p:ext uri="{BB962C8B-B14F-4D97-AF65-F5344CB8AC3E}">
        <p14:creationId xmlns:p14="http://schemas.microsoft.com/office/powerpoint/2010/main" val="323975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2105" indent="-3087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4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28385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1730" indent="-2466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0500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88283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71560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4836" indent="-2466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457054-ECA2-4B56-BC56-18546B78FFD6}" type="slidenum">
              <a:rPr kumimoji="0" lang="en-US" altLang="en-US" smtClean="0"/>
              <a:pPr>
                <a:spcBef>
                  <a:spcPct val="0"/>
                </a:spcBef>
              </a:pPr>
              <a:t>53</a:t>
            </a:fld>
            <a:endParaRPr kumimoji="0" lang="en-US" altLang="en-US"/>
          </a:p>
        </p:txBody>
      </p:sp>
      <p:sp>
        <p:nvSpPr>
          <p:cNvPr id="29699" name="Rectangle 1031"/>
          <p:cNvSpPr txBox="1">
            <a:spLocks noGrp="1" noChangeArrowheads="1"/>
          </p:cNvSpPr>
          <p:nvPr/>
        </p:nvSpPr>
        <p:spPr bwMode="auto">
          <a:xfrm>
            <a:off x="4245188" y="9286162"/>
            <a:ext cx="3246119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7" tIns="49394" rIns="98787" bIns="4939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DCDD22-78F9-4202-9EA1-62C8DE2BC187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53</a:t>
            </a:fld>
            <a:endParaRPr kumimoji="0" lang="en-US" alt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731838"/>
            <a:ext cx="6518275" cy="366712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7374" y="4642247"/>
            <a:ext cx="5496560" cy="4400550"/>
          </a:xfrm>
          <a:noFill/>
        </p:spPr>
        <p:txBody>
          <a:bodyPr lIns="98787" tIns="49394" rIns="98787" bIns="49394"/>
          <a:lstStyle/>
          <a:p>
            <a:endParaRPr lang="en-US" altLang="en-US" u="sng"/>
          </a:p>
        </p:txBody>
      </p:sp>
    </p:spTree>
    <p:extLst>
      <p:ext uri="{BB962C8B-B14F-4D97-AF65-F5344CB8AC3E}">
        <p14:creationId xmlns:p14="http://schemas.microsoft.com/office/powerpoint/2010/main" val="31245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kergiant.com/fuck-the-draft_y4186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digitaljournal.com/img/9/0/1/2/2/1/i/4/7/6/o/US_flag_burning.jp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1/ProhibitionSign2.sv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534570"/>
            <a:ext cx="9604310" cy="144345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Picketing and </a:t>
            </a:r>
            <a:r>
              <a:rPr lang="en-US" sz="6000" dirty="0" err="1"/>
              <a:t>Handbilling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80939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Sherman Dunn, P.C.</a:t>
            </a:r>
          </a:p>
          <a:p>
            <a:pPr algn="r"/>
            <a:r>
              <a:rPr lang="en-US" dirty="0"/>
              <a:t>900 7</a:t>
            </a:r>
            <a:r>
              <a:rPr lang="en-US" baseline="30000" dirty="0"/>
              <a:t>th</a:t>
            </a:r>
            <a:r>
              <a:rPr lang="en-US" dirty="0"/>
              <a:t> Street, N.W., Suite 1000</a:t>
            </a:r>
          </a:p>
          <a:p>
            <a:pPr algn="r"/>
            <a:r>
              <a:rPr lang="en-US" dirty="0"/>
              <a:t>Washington, D.C. 20001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29134-08E4-4DC1-AAE3-FE685AF583E7}"/>
              </a:ext>
            </a:extLst>
          </p:cNvPr>
          <p:cNvSpPr txBox="1"/>
          <p:nvPr/>
        </p:nvSpPr>
        <p:spPr>
          <a:xfrm>
            <a:off x="1293845" y="4526033"/>
            <a:ext cx="960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effectLst/>
              </a:rPr>
              <a:t>International Association of Heat and Frost Insulators and Allied Workers</a:t>
            </a:r>
            <a:br>
              <a:rPr lang="en-US" sz="2000" cap="small" dirty="0">
                <a:effectLst/>
              </a:rPr>
            </a:br>
            <a:r>
              <a:rPr lang="en-US" sz="2000" cap="small" dirty="0">
                <a:effectLst/>
              </a:rPr>
              <a:t>2024 New Officers Training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://www.local47heatandfrostinsulators.com/Brown_Red_and_Green_Allied_Logo-1-1.JPG">
            <a:extLst>
              <a:ext uri="{FF2B5EF4-FFF2-40B4-BE49-F238E27FC236}">
                <a16:creationId xmlns:a16="http://schemas.microsoft.com/office/drawing/2014/main" id="{B0480320-FD57-F50B-76B3-EAD38BDC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2" y="2233723"/>
            <a:ext cx="2017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NLRB V. DENVER BUILDING TRADES</a:t>
            </a:r>
            <a:r>
              <a:rPr lang="en-US" dirty="0"/>
              <a:t>, 341 U.S. 675 (1951)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dirty="0"/>
              <a:t>8(b)(4) = “It shall be an unfair labor practice for a labor organization . . . to engage . . . in a </a:t>
            </a:r>
            <a:r>
              <a:rPr lang="en-US" u="sng" dirty="0"/>
              <a:t>strike</a:t>
            </a:r>
            <a:r>
              <a:rPr lang="en-US" dirty="0"/>
              <a:t> . . . where </a:t>
            </a:r>
            <a:r>
              <a:rPr lang="en-US" u="sng" dirty="0"/>
              <a:t>an object</a:t>
            </a:r>
            <a:r>
              <a:rPr lang="en-US" dirty="0"/>
              <a:t> thereof is . . . forcing or requiring . . . any employer or other person . . . to cease doing business with any other person . . . .” </a:t>
            </a:r>
          </a:p>
        </p:txBody>
      </p:sp>
    </p:spTree>
    <p:extLst>
      <p:ext uri="{BB962C8B-B14F-4D97-AF65-F5344CB8AC3E}">
        <p14:creationId xmlns:p14="http://schemas.microsoft.com/office/powerpoint/2010/main" val="36166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NLRB V. DENVER BUILDING TRADES</a:t>
            </a:r>
            <a:r>
              <a:rPr lang="en-US" dirty="0"/>
              <a:t>, 341 U.S. 675 (1951)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u="sng" dirty="0"/>
              <a:t>Supreme Court </a:t>
            </a:r>
            <a:r>
              <a:rPr lang="en-US" dirty="0"/>
              <a:t>: 8(b)(4) violation because picketing/strike was for the purpose of having the general contractor cease doing business with the non-union subcontractor. </a:t>
            </a:r>
          </a:p>
          <a:p>
            <a:pPr lvl="1"/>
            <a:r>
              <a:rPr lang="en-US" dirty="0"/>
              <a:t>Because Council’s goal was to have nonunion contractor kicked off jobsite, its object must have been to force the GC to terminate its contract with the non-union subcontractor. </a:t>
            </a:r>
          </a:p>
          <a:p>
            <a:r>
              <a:rPr lang="en-US" dirty="0"/>
              <a:t>Take Away: Board and Courts treat each contractor on a construction project as a separate independent entity even though the general contractor may have supervision over subcontractor. </a:t>
            </a:r>
          </a:p>
        </p:txBody>
      </p:sp>
    </p:spTree>
    <p:extLst>
      <p:ext uri="{BB962C8B-B14F-4D97-AF65-F5344CB8AC3E}">
        <p14:creationId xmlns:p14="http://schemas.microsoft.com/office/powerpoint/2010/main" val="14014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v. Secondary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dirty="0"/>
              <a:t>Primary:</a:t>
            </a:r>
          </a:p>
          <a:p>
            <a:pPr lvl="1"/>
            <a:r>
              <a:rPr lang="en-US" sz="2200" dirty="0"/>
              <a:t>Organizing campaign: </a:t>
            </a:r>
            <a:r>
              <a:rPr lang="en-US" sz="2200" u="sng" dirty="0"/>
              <a:t>The ultimate entity we are trying to organize </a:t>
            </a:r>
            <a:r>
              <a:rPr lang="en-US" sz="2200" dirty="0"/>
              <a:t> - the employer that would employ our members</a:t>
            </a:r>
          </a:p>
          <a:p>
            <a:pPr lvl="1"/>
            <a:r>
              <a:rPr lang="en-US" sz="2200" dirty="0"/>
              <a:t>Contract dispute: The signatory employer</a:t>
            </a:r>
          </a:p>
          <a:p>
            <a:r>
              <a:rPr lang="en-US" sz="2600" dirty="0"/>
              <a:t>Secondary:</a:t>
            </a:r>
          </a:p>
          <a:p>
            <a:pPr lvl="1"/>
            <a:r>
              <a:rPr lang="en-US" sz="2200" u="sng" dirty="0"/>
              <a:t>Any</a:t>
            </a:r>
            <a:r>
              <a:rPr lang="en-US" sz="2200" dirty="0"/>
              <a:t> entity or person other than the primary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5199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v. Secondary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Fatal Memorial Hospital</a:t>
            </a:r>
            <a:r>
              <a:rPr lang="en-US" dirty="0"/>
              <a:t> is adding a large addition in your jurisdiction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Fatal’s employees are represented by the </a:t>
            </a:r>
            <a:r>
              <a:rPr lang="en-US" b="1" dirty="0"/>
              <a:t>SEIU</a:t>
            </a:r>
            <a:r>
              <a:rPr lang="en-US" dirty="0"/>
              <a:t> and other unions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Fatal retains </a:t>
            </a:r>
            <a:r>
              <a:rPr lang="en-US" b="1" dirty="0"/>
              <a:t>Cheap and Shoddy Construction </a:t>
            </a:r>
            <a:r>
              <a:rPr lang="en-US" dirty="0"/>
              <a:t>as its General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Cheap and Shoddy subcontracts the mechanical package to </a:t>
            </a:r>
            <a:r>
              <a:rPr lang="en-US" b="1" dirty="0"/>
              <a:t>Change Order Mechanical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Change Order </a:t>
            </a:r>
            <a:r>
              <a:rPr lang="en-US" dirty="0"/>
              <a:t>subcontracts the insulation work to </a:t>
            </a:r>
            <a:r>
              <a:rPr lang="en-US" b="1" dirty="0" err="1"/>
              <a:t>Ratboy</a:t>
            </a:r>
            <a:r>
              <a:rPr lang="en-US" b="1" dirty="0"/>
              <a:t> Insulation,</a:t>
            </a:r>
            <a:r>
              <a:rPr lang="en-US" dirty="0"/>
              <a:t> a</a:t>
            </a:r>
            <a:r>
              <a:rPr lang="en-US" b="1" dirty="0"/>
              <a:t> non-union contractor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Who is the primary with respect to the Insulators Local Union?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Who is secondary?</a:t>
            </a:r>
          </a:p>
        </p:txBody>
      </p:sp>
    </p:spTree>
    <p:extLst>
      <p:ext uri="{BB962C8B-B14F-4D97-AF65-F5344CB8AC3E}">
        <p14:creationId xmlns:p14="http://schemas.microsoft.com/office/powerpoint/2010/main" val="42073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Secondary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Section 8(b)(4) of the NLRA Significantly Restricts Secondary Activity: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400" b="1" dirty="0"/>
              <a:t>Section 8(b)(4)</a:t>
            </a:r>
            <a:r>
              <a:rPr lang="en-US" sz="2400" b="1" u="sng" dirty="0"/>
              <a:t>(i) </a:t>
            </a:r>
            <a:r>
              <a:rPr lang="en-US" sz="2400" b="1" dirty="0"/>
              <a:t>makes it unlawful to encourage a secondary’s employees to strike to cause the secondary to cease doing business with the primary.</a:t>
            </a:r>
          </a:p>
          <a:p>
            <a:pPr lvl="1">
              <a:spcBef>
                <a:spcPts val="0"/>
              </a:spcBef>
            </a:pP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200" dirty="0"/>
              <a:t>Can’t picket or otherwise encourage the SEIU-represented employees of the hospital to strike to cause the hospital to cease doing business with the GC or Ratboy. </a:t>
            </a:r>
          </a:p>
        </p:txBody>
      </p:sp>
    </p:spTree>
    <p:extLst>
      <p:ext uri="{BB962C8B-B14F-4D97-AF65-F5344CB8AC3E}">
        <p14:creationId xmlns:p14="http://schemas.microsoft.com/office/powerpoint/2010/main" val="21924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Secondary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b="1" dirty="0"/>
              <a:t>Section 8(b)(4)</a:t>
            </a:r>
            <a:r>
              <a:rPr lang="en-US" b="1" u="sng" dirty="0"/>
              <a:t>(ii) </a:t>
            </a:r>
            <a:r>
              <a:rPr lang="en-US" b="1" dirty="0"/>
              <a:t>makes it unlawful to threaten, coerce or restrain a secondary to cease doing business with a primary.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Can’t threaten or coerce the hospital or the GC to cause them to cease doing business with Ratboy.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500" dirty="0"/>
              <a:t>What is a threat, coercion, or restraint?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Picketing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Picket-like confrontational activity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Letter threatening to picket? </a:t>
            </a:r>
          </a:p>
          <a:p>
            <a:pPr lvl="2">
              <a:spcBef>
                <a:spcPts val="0"/>
              </a:spcBef>
            </a:pPr>
            <a:r>
              <a:rPr lang="en-US" sz="1900" dirty="0"/>
              <a:t>The Trump Board held that a local violated 8(b)(4) by not including certain language in a letter concerning planned primary picketing. </a:t>
            </a:r>
            <a:endParaRPr lang="en-US" sz="2100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Secondary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b="1" u="sng" dirty="0"/>
              <a:t>Cannot picket a secondary employer</a:t>
            </a:r>
          </a:p>
          <a:p>
            <a:pPr lvl="1"/>
            <a:r>
              <a:rPr lang="en-US" dirty="0"/>
              <a:t>Violation requires NLRB to seek injunction.</a:t>
            </a:r>
          </a:p>
          <a:p>
            <a:pPr lvl="1"/>
            <a:r>
              <a:rPr lang="en-US" dirty="0"/>
              <a:t>Section 303 gives private parties affected by violation right to sue for money damages.</a:t>
            </a:r>
          </a:p>
          <a:p>
            <a:r>
              <a:rPr lang="en-US" b="1" dirty="0"/>
              <a:t>NLRA also regulates various types of primary picketing. 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 anchor="b">
            <a:normAutofit/>
          </a:bodyPr>
          <a:lstStyle/>
          <a:p>
            <a:r>
              <a:rPr lang="en-US" dirty="0"/>
              <a:t>Strikes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57758AB-E518-35D5-6B1C-CA2A2FC9B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Peaceful picketing to support a lawful strike against a </a:t>
            </a:r>
            <a:r>
              <a:rPr lang="en-US" sz="2000" u="sng"/>
              <a:t>primary</a:t>
            </a:r>
            <a:r>
              <a:rPr lang="en-US" sz="2000"/>
              <a:t> is </a:t>
            </a:r>
            <a:r>
              <a:rPr lang="en-US" sz="2000" b="1"/>
              <a:t>protected activity</a:t>
            </a:r>
            <a:r>
              <a:rPr lang="en-US" sz="2000"/>
              <a:t>.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252A03-F7BB-90B9-E49D-07AB7F830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9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232BB8FF-3088-220F-556F-8887C93FD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b="3146"/>
          <a:stretch/>
        </p:blipFill>
        <p:spPr>
          <a:xfrm>
            <a:off x="6324600" y="2503713"/>
            <a:ext cx="4572000" cy="328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68D9-955E-490B-A660-A6B36276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REGULATED PICKETING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4335-72E8-484B-B89E-7CD671D6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Recognitional/Organizational</a:t>
            </a:r>
          </a:p>
          <a:p>
            <a:r>
              <a:rPr lang="en-US" sz="2400" dirty="0"/>
              <a:t>Jurisdictional</a:t>
            </a:r>
          </a:p>
          <a:p>
            <a:r>
              <a:rPr lang="en-US" sz="2400" dirty="0"/>
              <a:t>Informational (aimed only at the public)</a:t>
            </a:r>
          </a:p>
        </p:txBody>
      </p:sp>
    </p:spTree>
    <p:extLst>
      <p:ext uri="{BB962C8B-B14F-4D97-AF65-F5344CB8AC3E}">
        <p14:creationId xmlns:p14="http://schemas.microsoft.com/office/powerpoint/2010/main" val="40620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Recognitional/Organizational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dirty="0"/>
              <a:t>Recognitional picketing is picketing where </a:t>
            </a:r>
            <a:r>
              <a:rPr lang="en-US" b="1" u="sng" dirty="0"/>
              <a:t>an</a:t>
            </a:r>
            <a:r>
              <a:rPr lang="en-US" b="1" dirty="0"/>
              <a:t> </a:t>
            </a:r>
            <a:r>
              <a:rPr lang="en-US" dirty="0"/>
              <a:t>objective of the picketing is to force an employer to recognize the union.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Organizational picketing is picketing where </a:t>
            </a:r>
            <a:r>
              <a:rPr lang="en-US" b="1" u="sng" dirty="0"/>
              <a:t>an </a:t>
            </a:r>
            <a:r>
              <a:rPr lang="en-US" dirty="0"/>
              <a:t>objective of the picketing is to encourage employees to choose the union as their representative.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Both</a:t>
            </a:r>
            <a:r>
              <a:rPr lang="en-US" dirty="0"/>
              <a:t> are limited and regulated by 8(b)(7). </a:t>
            </a:r>
            <a:endParaRPr lang="en-US" b="1" dirty="0"/>
          </a:p>
          <a:p>
            <a:pPr lvl="2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14" name="Content Placeholder 13" descr="A picture containing cluttered&#10;&#10;Description automatically generated">
            <a:extLst>
              <a:ext uri="{FF2B5EF4-FFF2-40B4-BE49-F238E27FC236}">
                <a16:creationId xmlns:a16="http://schemas.microsoft.com/office/drawing/2014/main" id="{9FD95D71-8495-4333-AA37-2D2823727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8" r="17367" b="1"/>
          <a:stretch/>
        </p:blipFill>
        <p:spPr>
          <a:xfrm>
            <a:off x="543197" y="571500"/>
            <a:ext cx="6217920" cy="5715000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/>
          <a:p>
            <a:r>
              <a:rPr lang="en-US" dirty="0"/>
              <a:t>Picketing and the First Amendment</a:t>
            </a:r>
          </a:p>
          <a:p>
            <a:r>
              <a:rPr lang="en-US" dirty="0"/>
              <a:t>NLRA Regulation of Picketing</a:t>
            </a:r>
          </a:p>
          <a:p>
            <a:pPr marL="365760" lvl="1" indent="0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Common Situs Picketing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Non-Picketing Communications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Recognitional/Organizational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pPr marL="45720" indent="0">
              <a:buNone/>
            </a:pPr>
            <a:r>
              <a:rPr lang="en-US" dirty="0"/>
              <a:t>Cannot engage in recognitional/organizational picketing when:</a:t>
            </a:r>
          </a:p>
          <a:p>
            <a:r>
              <a:rPr lang="en-US" dirty="0"/>
              <a:t>Another union is recognized by the employer; </a:t>
            </a:r>
          </a:p>
          <a:p>
            <a:r>
              <a:rPr lang="en-US" dirty="0"/>
              <a:t>Representation election was held in past 12 months; </a:t>
            </a:r>
            <a:r>
              <a:rPr lang="en-US" b="1" dirty="0"/>
              <a:t>or</a:t>
            </a:r>
          </a:p>
          <a:p>
            <a:r>
              <a:rPr lang="en-US" dirty="0"/>
              <a:t>No petition for election filed within “reasonable time” not to exceed 30 days from the </a:t>
            </a:r>
            <a:r>
              <a:rPr lang="en-US" u="sng" dirty="0"/>
              <a:t>start</a:t>
            </a:r>
            <a:r>
              <a:rPr lang="en-US" dirty="0"/>
              <a:t> of the picketing. </a:t>
            </a:r>
          </a:p>
          <a:p>
            <a:pPr lvl="2"/>
            <a:r>
              <a:rPr lang="en-US" sz="2200" dirty="0"/>
              <a:t>Therefore, cannot have recognitional/organizational picket for more than 30 days unless election petition filed first.</a:t>
            </a:r>
          </a:p>
          <a:p>
            <a:pPr lvl="2"/>
            <a:r>
              <a:rPr lang="en-US" sz="2200" dirty="0"/>
              <a:t>Does not guarantee 30 days of picketing – clock may run from day one</a:t>
            </a:r>
          </a:p>
          <a:p>
            <a:pPr lvl="2"/>
            <a:r>
              <a:rPr lang="en-US" sz="2200" dirty="0"/>
              <a:t>Picket day 1, day 5, day 80, day 85 (violation if no petition filed) </a:t>
            </a:r>
          </a:p>
          <a:p>
            <a:endParaRPr lang="en-US" b="1" dirty="0"/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64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>
              <a:spcBef>
                <a:spcPts val="0"/>
              </a:spcBef>
            </a:pPr>
            <a:r>
              <a:rPr lang="en-US" sz="2600" dirty="0"/>
              <a:t>Informational Picketing is an exception to the recognitional picketing bar. </a:t>
            </a:r>
          </a:p>
          <a:p>
            <a:pPr lvl="1"/>
            <a:r>
              <a:rPr lang="en-US" sz="1900" dirty="0"/>
              <a:t>Picketing for the purpose of truthfully </a:t>
            </a:r>
            <a:r>
              <a:rPr lang="en-US" sz="1900" b="1" i="1" dirty="0"/>
              <a:t>advising the public</a:t>
            </a:r>
            <a:r>
              <a:rPr lang="en-US" sz="1900" dirty="0"/>
              <a:t> (including consumers) that an employer does not employ members of, or have a contract with, a labor union.</a:t>
            </a:r>
          </a:p>
          <a:p>
            <a:pPr lvl="1"/>
            <a:r>
              <a:rPr lang="en-US" dirty="0"/>
              <a:t>Exception to recognitional picketing limitations, so can picket for more than 30 days, </a:t>
            </a:r>
            <a:r>
              <a:rPr lang="en-US" b="1" dirty="0"/>
              <a:t>BUT</a:t>
            </a:r>
            <a:r>
              <a:rPr lang="en-US" dirty="0"/>
              <a:t>  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9812"/>
            <a:ext cx="4724400" cy="3149600"/>
          </a:xfrm>
        </p:spPr>
      </p:pic>
    </p:spTree>
    <p:extLst>
      <p:ext uri="{BB962C8B-B14F-4D97-AF65-F5344CB8AC3E}">
        <p14:creationId xmlns:p14="http://schemas.microsoft.com/office/powerpoint/2010/main" val="28315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r>
              <a:rPr lang="en-US" sz="2600" u="sng" dirty="0"/>
              <a:t>Must be aimed solely at public.</a:t>
            </a:r>
          </a:p>
          <a:p>
            <a:pPr lvl="1"/>
            <a:r>
              <a:rPr lang="en-US" sz="2200" dirty="0"/>
              <a:t>Cannot picket at employee-only entrances.</a:t>
            </a:r>
          </a:p>
          <a:p>
            <a:r>
              <a:rPr lang="en-US" sz="2600" b="1" u="sng" dirty="0"/>
              <a:t>Cannot cause employees not to work or suppliers not to pick up, deliver, etc.</a:t>
            </a:r>
            <a:r>
              <a:rPr lang="en-US" sz="2600" b="1" dirty="0"/>
              <a:t> </a:t>
            </a:r>
          </a:p>
          <a:p>
            <a:pPr lvl="1"/>
            <a:r>
              <a:rPr lang="en-US" sz="2200" b="1" dirty="0"/>
              <a:t>The more effective the picketing is in shutting the job down, the greater the unfair labor practice.</a:t>
            </a:r>
          </a:p>
          <a:p>
            <a:r>
              <a:rPr lang="en-US" sz="2600" dirty="0"/>
              <a:t>Effective tool against primary employer with public customers (casinos, groceries, etc.), but questionable otherwise. </a:t>
            </a:r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Jurisdictional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r>
              <a:rPr lang="en-US" sz="2600" dirty="0"/>
              <a:t>Picketing where an object is to have the contractor assign work to our union</a:t>
            </a:r>
            <a:r>
              <a:rPr lang="en-US" sz="2600" u="sng" dirty="0"/>
              <a:t> </a:t>
            </a:r>
          </a:p>
          <a:p>
            <a:pPr lvl="1"/>
            <a:r>
              <a:rPr lang="en-US" sz="2200" u="sng" dirty="0"/>
              <a:t>Cannot</a:t>
            </a:r>
            <a:r>
              <a:rPr lang="en-US" sz="2200" dirty="0"/>
              <a:t> do it</a:t>
            </a:r>
          </a:p>
          <a:p>
            <a:pPr lvl="1"/>
            <a:r>
              <a:rPr lang="en-US" sz="2200" dirty="0"/>
              <a:t>Prohibited by Section 8(b)(4)(ii)(D) of the Act </a:t>
            </a:r>
          </a:p>
          <a:p>
            <a:r>
              <a:rPr lang="en-US" sz="2600" dirty="0"/>
              <a:t>Ex.  Mechanical subs insulation work to </a:t>
            </a:r>
            <a:r>
              <a:rPr lang="en-US" sz="2600" dirty="0" err="1"/>
              <a:t>Ratboy</a:t>
            </a:r>
            <a:r>
              <a:rPr lang="en-US" sz="2600" dirty="0"/>
              <a:t> Insulation, which has an agreement with the Carpenters.</a:t>
            </a:r>
          </a:p>
          <a:p>
            <a:pPr lvl="1"/>
            <a:r>
              <a:rPr lang="en-US" sz="2200" u="sng" dirty="0"/>
              <a:t>Insulators cannot picket Ratboy where an object is to get Ratboy to award work to the Insulators.</a:t>
            </a:r>
          </a:p>
          <a:p>
            <a:pPr lvl="1"/>
            <a:r>
              <a:rPr lang="en-US" sz="2200" dirty="0"/>
              <a:t>Exception is that you can picket if Ratboy is failing to follow an order of the NLRB regarding the assignment. </a:t>
            </a:r>
            <a:endParaRPr lang="en-US" b="1" dirty="0"/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6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Picketing Non-Union Contractors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r>
              <a:rPr lang="en-US" sz="2600" dirty="0"/>
              <a:t>Recognitional/organizational picketing is limited;</a:t>
            </a:r>
          </a:p>
          <a:p>
            <a:r>
              <a:rPr lang="en-US" sz="2600" dirty="0"/>
              <a:t>Jurisdictional picketing is unlawful;</a:t>
            </a:r>
          </a:p>
          <a:p>
            <a:r>
              <a:rPr lang="en-US" sz="2600" dirty="0"/>
              <a:t>Informational picketing either ineffective or deemed organizational picketing; </a:t>
            </a:r>
          </a:p>
          <a:p>
            <a:r>
              <a:rPr lang="en-US" sz="2600" dirty="0"/>
              <a:t>What can we do? 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Standards picketing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55420" y="1611138"/>
            <a:ext cx="4604359" cy="4546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en-US" b="1">
                <a:latin typeface="Century Schoolbook" pitchFamily="18" charset="0"/>
              </a:rPr>
              <a:t>NOTICE</a:t>
            </a:r>
          </a:p>
          <a:p>
            <a:pPr indent="0" algn="ctr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RATBOY INSULATION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Is Destroying Area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Construction Industry Standard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WE PROTEST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THIS COMPANY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Not Observing Our</a:t>
            </a:r>
          </a:p>
          <a:p>
            <a:pPr indent="0" algn="ctr" eaLnBrk="0" hangingPunct="0">
              <a:buNone/>
            </a:pPr>
            <a:r>
              <a:rPr lang="en-US" b="1">
                <a:latin typeface="Century Schoolbook" pitchFamily="18" charset="0"/>
                <a:cs typeface="Times New Roman" pitchFamily="18" charset="0"/>
              </a:rPr>
              <a:t>WAGE AND BENEFIT STANDARDS</a:t>
            </a:r>
          </a:p>
          <a:p>
            <a:pPr indent="0" algn="ctr" eaLnBrk="0" hangingPunct="0">
              <a:buNone/>
            </a:pPr>
            <a:endParaRPr lang="en-US">
              <a:latin typeface="Century Schoolbook" pitchFamily="18" charset="0"/>
              <a:cs typeface="Times New Roman" pitchFamily="18" charset="0"/>
            </a:endParaRPr>
          </a:p>
          <a:p>
            <a:pPr indent="0" algn="ctr" eaLnBrk="0" hangingPunct="0">
              <a:buNone/>
            </a:pPr>
            <a:r>
              <a:rPr lang="en-US">
                <a:latin typeface="Century Schoolbook" pitchFamily="18" charset="0"/>
                <a:cs typeface="Times New Roman" pitchFamily="18" charset="0"/>
              </a:rPr>
              <a:t>INSULATORS LOCAL ___</a:t>
            </a:r>
          </a:p>
          <a:p>
            <a:pPr indent="457200" algn="ctr" eaLnBrk="0" hangingPunct="0"/>
            <a:endParaRPr lang="en-US">
              <a:latin typeface="Century Schoolbook" pitchFamily="18" charset="0"/>
              <a:cs typeface="Times New Roman" pitchFamily="18" charset="0"/>
            </a:endParaRPr>
          </a:p>
          <a:p>
            <a:pPr indent="0" algn="ctr" eaLnBrk="0" hangingPunct="0">
              <a:buNone/>
            </a:pPr>
            <a:r>
              <a:rPr lang="en-US">
                <a:latin typeface="Times New Roman" pitchFamily="18" charset="0"/>
              </a:rPr>
              <a:t>We are appealing only to the public.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We are not seeking to induce any person to cease work or to refuse to make deliveries.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DB236-844B-4FAF-9B9E-381D43B8A0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B34E867-A8D0-F52D-3852-91A0128A6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09270"/>
            <a:ext cx="4724400" cy="37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Standards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u="sng" dirty="0"/>
              <a:t>Sole</a:t>
            </a:r>
            <a:r>
              <a:rPr lang="en-US" sz="2600" dirty="0"/>
              <a:t> purpose is to notify public that employer pays substandard wages and benefits</a:t>
            </a:r>
          </a:p>
          <a:p>
            <a:pPr lvl="1"/>
            <a:r>
              <a:rPr lang="en-US" sz="2200" dirty="0"/>
              <a:t>Total economic package must be substandard</a:t>
            </a:r>
          </a:p>
          <a:p>
            <a:r>
              <a:rPr lang="en-US" sz="2600" dirty="0"/>
              <a:t>Sign should state clearly that Contractor is failing to pay area standards</a:t>
            </a:r>
            <a:endParaRPr lang="en-US" sz="2200" dirty="0"/>
          </a:p>
          <a:p>
            <a:r>
              <a:rPr lang="en-US" sz="2600" dirty="0"/>
              <a:t>Not recognitional, jurisdictional, or secondary, </a:t>
            </a:r>
            <a:r>
              <a:rPr lang="en-US" sz="2600" b="1" dirty="0"/>
              <a:t>BUT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Standards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Union must investigate wages and benefits being paid prior to picketing </a:t>
            </a:r>
          </a:p>
          <a:p>
            <a:pPr lvl="1"/>
            <a:r>
              <a:rPr lang="en-US" dirty="0"/>
              <a:t>Investigation must be reasonable</a:t>
            </a:r>
          </a:p>
          <a:p>
            <a:pPr lvl="1"/>
            <a:r>
              <a:rPr lang="en-US" dirty="0"/>
              <a:t>Reliance on one employee’s word, for example, may not be enough </a:t>
            </a:r>
          </a:p>
          <a:p>
            <a:r>
              <a:rPr lang="en-US" dirty="0"/>
              <a:t>Demand letter to contractor</a:t>
            </a:r>
          </a:p>
          <a:p>
            <a:pPr lvl="1"/>
            <a:r>
              <a:rPr lang="en-US" dirty="0"/>
              <a:t>Give notice of below market rates;</a:t>
            </a:r>
          </a:p>
          <a:p>
            <a:pPr lvl="1"/>
            <a:r>
              <a:rPr lang="en-US" dirty="0"/>
              <a:t>Notice of picket;</a:t>
            </a:r>
          </a:p>
          <a:p>
            <a:pPr lvl="1"/>
            <a:r>
              <a:rPr lang="en-US" dirty="0"/>
              <a:t>Notice that picketing is not recognitional, organizational, or jurisdictional </a:t>
            </a:r>
          </a:p>
        </p:txBody>
      </p:sp>
    </p:spTree>
    <p:extLst>
      <p:ext uri="{BB962C8B-B14F-4D97-AF65-F5344CB8AC3E}">
        <p14:creationId xmlns:p14="http://schemas.microsoft.com/office/powerpoint/2010/main" val="25084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Standards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dirty="0"/>
              <a:t>Area standards picket cannot immediately follow recognitional activity</a:t>
            </a:r>
          </a:p>
          <a:p>
            <a:pPr lvl="1"/>
            <a:r>
              <a:rPr lang="en-US" sz="2200" dirty="0"/>
              <a:t>Hiatus – how long?</a:t>
            </a:r>
          </a:p>
          <a:p>
            <a:pPr lvl="2"/>
            <a:r>
              <a:rPr lang="en-US" dirty="0"/>
              <a:t>No specific period – 21 days is too short </a:t>
            </a:r>
          </a:p>
          <a:p>
            <a:pPr lvl="1"/>
            <a:r>
              <a:rPr lang="en-US" sz="2200" dirty="0"/>
              <a:t>Letter disclaiming any representational interest</a:t>
            </a:r>
          </a:p>
          <a:p>
            <a:r>
              <a:rPr lang="en-US" sz="2600" dirty="0"/>
              <a:t>Union cannot protest failure to meet both economic and non-economic standards </a:t>
            </a:r>
          </a:p>
          <a:p>
            <a:pPr lvl="1"/>
            <a:r>
              <a:rPr lang="en-US" sz="2200" dirty="0"/>
              <a:t>Protest and demands must be limited to </a:t>
            </a:r>
            <a:r>
              <a:rPr lang="en-US" sz="2200" u="sng" dirty="0"/>
              <a:t>economic</a:t>
            </a:r>
            <a:r>
              <a:rPr lang="en-US" sz="2200" dirty="0"/>
              <a:t> standards </a:t>
            </a:r>
          </a:p>
          <a:p>
            <a:pPr lvl="2"/>
            <a:r>
              <a:rPr lang="en-US" sz="2000" dirty="0"/>
              <a:t>Total wage package </a:t>
            </a:r>
          </a:p>
        </p:txBody>
      </p:sp>
    </p:spTree>
    <p:extLst>
      <p:ext uri="{BB962C8B-B14F-4D97-AF65-F5344CB8AC3E}">
        <p14:creationId xmlns:p14="http://schemas.microsoft.com/office/powerpoint/2010/main" val="3599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 Labor Practice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dirty="0"/>
              <a:t>Picketing to protest an unfair labor practice is protected activity</a:t>
            </a:r>
          </a:p>
          <a:p>
            <a:pPr lvl="1"/>
            <a:r>
              <a:rPr lang="en-US" sz="2200" dirty="0"/>
              <a:t>Not subject to time limitations of recognitional picketing</a:t>
            </a:r>
          </a:p>
          <a:p>
            <a:pPr lvl="1"/>
            <a:r>
              <a:rPr lang="en-US" sz="2200" dirty="0"/>
              <a:t>Lawful even if it causes employees of other employers not to cross picket line</a:t>
            </a:r>
          </a:p>
          <a:p>
            <a:r>
              <a:rPr lang="en-US" sz="2600" dirty="0"/>
              <a:t>Board will scrutinize object of picketing – weak ULP may lead to conclusion of unlawful objective</a:t>
            </a:r>
          </a:p>
        </p:txBody>
      </p:sp>
    </p:spTree>
    <p:extLst>
      <p:ext uri="{BB962C8B-B14F-4D97-AF65-F5344CB8AC3E}">
        <p14:creationId xmlns:p14="http://schemas.microsoft.com/office/powerpoint/2010/main" val="37818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Picketing?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Patrolling in front of entrances – with or without signs</a:t>
            </a:r>
          </a:p>
          <a:p>
            <a:r>
              <a:rPr lang="en-US" dirty="0"/>
              <a:t>Confrontational activity</a:t>
            </a:r>
          </a:p>
          <a:p>
            <a:r>
              <a:rPr lang="en-US" dirty="0"/>
              <a:t>“Signal” picketing – signal to union employees</a:t>
            </a:r>
          </a:p>
          <a:p>
            <a:pPr lvl="1"/>
            <a:r>
              <a:rPr lang="en-US" dirty="0"/>
              <a:t>Picket sign in a snow bank at an employee entrance;</a:t>
            </a:r>
          </a:p>
          <a:p>
            <a:pPr lvl="1"/>
            <a:r>
              <a:rPr lang="en-US" dirty="0"/>
              <a:t>Picket sign hung from tree at employee entrance. </a:t>
            </a:r>
          </a:p>
          <a:p>
            <a:r>
              <a:rPr lang="en-US" dirty="0"/>
              <a:t>NOT: Handbill or holding or wearing signs or banners. </a:t>
            </a:r>
          </a:p>
        </p:txBody>
      </p:sp>
    </p:spTree>
    <p:extLst>
      <p:ext uri="{BB962C8B-B14F-4D97-AF65-F5344CB8AC3E}">
        <p14:creationId xmlns:p14="http://schemas.microsoft.com/office/powerpoint/2010/main" val="3733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dirty="0"/>
              <a:t>8(b)(4) prohibits picketing a secondary employer.</a:t>
            </a:r>
          </a:p>
          <a:p>
            <a:r>
              <a:rPr lang="en-US" dirty="0"/>
              <a:t>Supreme Court carved up and separated employers on a construction project into separate primary and secondary employers.</a:t>
            </a:r>
          </a:p>
          <a:p>
            <a:r>
              <a:rPr lang="en-US" dirty="0"/>
              <a:t>So, how does a union take lawful action against a primary contractor/subcontractor when the primary is working on someone else’s property with multiple other employers present?  </a:t>
            </a:r>
          </a:p>
        </p:txBody>
      </p:sp>
    </p:spTree>
    <p:extLst>
      <p:ext uri="{BB962C8B-B14F-4D97-AF65-F5344CB8AC3E}">
        <p14:creationId xmlns:p14="http://schemas.microsoft.com/office/powerpoint/2010/main" val="15014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dirty="0"/>
              <a:t>MOORE DRY DOCK</a:t>
            </a:r>
            <a:r>
              <a:rPr lang="en-US" dirty="0"/>
              <a:t>, 92 NLRB 547 (1950)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dirty="0"/>
              <a:t>Shipping industry case – not construction industry</a:t>
            </a:r>
          </a:p>
          <a:p>
            <a:pPr lvl="1"/>
            <a:r>
              <a:rPr lang="en-US" dirty="0"/>
              <a:t>Ship was docked at Moore’s facility during renovations to the ship.</a:t>
            </a:r>
          </a:p>
          <a:p>
            <a:pPr lvl="1"/>
            <a:r>
              <a:rPr lang="en-US" dirty="0"/>
              <a:t>Sailors Union and Ship Owner had a labor dispute. </a:t>
            </a:r>
          </a:p>
          <a:p>
            <a:pPr lvl="1"/>
            <a:r>
              <a:rPr lang="en-US" dirty="0"/>
              <a:t>Pickets set up outside Moore’s main gate with signs saying, "S. S. </a:t>
            </a:r>
            <a:r>
              <a:rPr lang="en-US" i="1" dirty="0" err="1"/>
              <a:t>Phopho</a:t>
            </a:r>
            <a:r>
              <a:rPr lang="en-US" dirty="0"/>
              <a:t> unfair to the Sailors' Union of the Pacific, A. F. L." </a:t>
            </a:r>
          </a:p>
          <a:p>
            <a:pPr lvl="1"/>
            <a:r>
              <a:rPr lang="en-US" dirty="0"/>
              <a:t>Picketing induced some of </a:t>
            </a:r>
            <a:r>
              <a:rPr lang="en-US" b="1" dirty="0"/>
              <a:t>Moore’s</a:t>
            </a:r>
            <a:r>
              <a:rPr lang="en-US" dirty="0"/>
              <a:t> employees to stop working on the renovations.  </a:t>
            </a:r>
          </a:p>
        </p:txBody>
      </p:sp>
    </p:spTree>
    <p:extLst>
      <p:ext uri="{BB962C8B-B14F-4D97-AF65-F5344CB8AC3E}">
        <p14:creationId xmlns:p14="http://schemas.microsoft.com/office/powerpoint/2010/main" val="23094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dirty="0"/>
              <a:t>MOORE DRY DOCK</a:t>
            </a:r>
            <a:r>
              <a:rPr lang="en-US" dirty="0"/>
              <a:t>, 92 NLRB 547 (1950)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dirty="0"/>
              <a:t>Question before the Board: Does the right to picket follow the </a:t>
            </a:r>
            <a:r>
              <a:rPr lang="en-US" i="1" dirty="0"/>
              <a:t>situs</a:t>
            </a:r>
            <a:r>
              <a:rPr lang="en-US" dirty="0"/>
              <a:t> (here, the ship) while it is stationed at the premises of a secondary employer, when the only way to picket that </a:t>
            </a:r>
            <a:r>
              <a:rPr lang="en-US" i="1" dirty="0"/>
              <a:t>situs </a:t>
            </a:r>
            <a:r>
              <a:rPr lang="en-US" dirty="0"/>
              <a:t>is in front of the secondary employer's premises?</a:t>
            </a:r>
          </a:p>
          <a:p>
            <a:r>
              <a:rPr lang="en-US" dirty="0"/>
              <a:t>Board viewed issue as balancing the right of a union to picket a primary employer against the right of a secondary employer to be free from picketing. </a:t>
            </a:r>
          </a:p>
        </p:txBody>
      </p:sp>
    </p:spTree>
    <p:extLst>
      <p:ext uri="{BB962C8B-B14F-4D97-AF65-F5344CB8AC3E}">
        <p14:creationId xmlns:p14="http://schemas.microsoft.com/office/powerpoint/2010/main" val="103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dirty="0"/>
              <a:t>MOORE DRY DOCK</a:t>
            </a:r>
            <a:r>
              <a:rPr lang="en-US" dirty="0"/>
              <a:t>, 92 NLRB 547 (1950)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t"/>
          <a:lstStyle/>
          <a:p>
            <a:pPr marL="45720" indent="0">
              <a:buNone/>
            </a:pPr>
            <a:r>
              <a:rPr lang="en-US" dirty="0"/>
              <a:t>Board Ruled: Can only picket a site owned/controlled by a secondary employer under certain conditions.</a:t>
            </a:r>
          </a:p>
          <a:p>
            <a:r>
              <a:rPr lang="en-US" b="1" u="sng" dirty="0"/>
              <a:t>Where: </a:t>
            </a:r>
            <a:r>
              <a:rPr lang="en-US" dirty="0"/>
              <a:t>Picketing is done </a:t>
            </a:r>
            <a:r>
              <a:rPr lang="en-US" u="sng" dirty="0"/>
              <a:t>reasonably close</a:t>
            </a:r>
            <a:r>
              <a:rPr lang="en-US" dirty="0"/>
              <a:t> to the primary employer, </a:t>
            </a:r>
          </a:p>
          <a:p>
            <a:r>
              <a:rPr lang="en-US" b="1" u="sng" dirty="0"/>
              <a:t>When:</a:t>
            </a:r>
            <a:r>
              <a:rPr lang="en-US" dirty="0"/>
              <a:t>  Primary contractor is present and engaged in normal business, </a:t>
            </a:r>
            <a:r>
              <a:rPr lang="en-US" b="1" u="sng" dirty="0"/>
              <a:t>and </a:t>
            </a:r>
            <a:endParaRPr lang="en-US" dirty="0"/>
          </a:p>
          <a:p>
            <a:r>
              <a:rPr lang="en-US" b="1" u="sng" dirty="0"/>
              <a:t>What:</a:t>
            </a:r>
            <a:r>
              <a:rPr lang="en-US" dirty="0"/>
              <a:t> Picketing discloses that the dispute is with the primary. </a:t>
            </a:r>
            <a:endParaRPr lang="en-US" b="1" u="sng" dirty="0"/>
          </a:p>
          <a:p>
            <a:pPr marL="45720" indent="0">
              <a:buNone/>
            </a:pPr>
            <a:r>
              <a:rPr lang="en-US" dirty="0"/>
              <a:t>What result in Moore Dry Dock?</a:t>
            </a:r>
          </a:p>
          <a:p>
            <a:r>
              <a:rPr lang="en-US" dirty="0"/>
              <a:t>Protected, primary picketing. </a:t>
            </a:r>
          </a:p>
        </p:txBody>
      </p:sp>
    </p:spTree>
    <p:extLst>
      <p:ext uri="{BB962C8B-B14F-4D97-AF65-F5344CB8AC3E}">
        <p14:creationId xmlns:p14="http://schemas.microsoft.com/office/powerpoint/2010/main" val="1066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u="sng" dirty="0"/>
              <a:t>When</a:t>
            </a:r>
            <a:r>
              <a:rPr lang="en-US" i="1" dirty="0"/>
              <a:t> contractor is present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445000"/>
          </a:xfrm>
        </p:spPr>
        <p:txBody>
          <a:bodyPr anchor="ctr"/>
          <a:lstStyle/>
          <a:p>
            <a:r>
              <a:rPr lang="en-US" dirty="0"/>
              <a:t>Union must reasonably believe the primary employer is present on the jobsite.</a:t>
            </a:r>
          </a:p>
          <a:p>
            <a:r>
              <a:rPr lang="en-US" dirty="0"/>
              <a:t>If union is notified in advance that primary will be present only during certain hours, Union can only picket during those hours.</a:t>
            </a:r>
          </a:p>
          <a:p>
            <a:r>
              <a:rPr lang="en-US" b="1" dirty="0"/>
              <a:t>BUT</a:t>
            </a:r>
            <a:r>
              <a:rPr lang="en-US" dirty="0"/>
              <a:t>: If the primary fails to observe that schedule, and is on site performing work at other hours, Union may picket then also.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2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u="sng" dirty="0"/>
              <a:t>Where</a:t>
            </a:r>
            <a:r>
              <a:rPr lang="en-US" i="1" dirty="0"/>
              <a:t>: Must be Reasonably Close to Primary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94200"/>
          </a:xfrm>
        </p:spPr>
        <p:txBody>
          <a:bodyPr anchor="ctr"/>
          <a:lstStyle/>
          <a:p>
            <a:r>
              <a:rPr lang="en-US" dirty="0"/>
              <a:t>Because picketing must be reasonably close to the primary, if a reserve gate is established for the primary contractor, picketing must be limited to that gate.  </a:t>
            </a:r>
          </a:p>
          <a:p>
            <a:r>
              <a:rPr lang="en-US" dirty="0"/>
              <a:t>Gates for all other contractors on the site are </a:t>
            </a:r>
            <a:r>
              <a:rPr lang="en-US" u="sng" dirty="0"/>
              <a:t>neutral gates.</a:t>
            </a:r>
            <a:endParaRPr lang="en-US" dirty="0"/>
          </a:p>
          <a:p>
            <a:pPr lvl="1"/>
            <a:r>
              <a:rPr lang="en-US" dirty="0"/>
              <a:t>If the reserved gate properly established, cannot picket reserve gate.  </a:t>
            </a:r>
          </a:p>
        </p:txBody>
      </p:sp>
    </p:spTree>
    <p:extLst>
      <p:ext uri="{BB962C8B-B14F-4D97-AF65-F5344CB8AC3E}">
        <p14:creationId xmlns:p14="http://schemas.microsoft.com/office/powerpoint/2010/main" val="38278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u="sng" dirty="0"/>
              <a:t>Where</a:t>
            </a:r>
            <a:r>
              <a:rPr lang="en-US" i="1" dirty="0"/>
              <a:t>: Must be Reasonably Close to Primary 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 Gate 1 (Union)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7000" y="2792412"/>
            <a:ext cx="4521200" cy="218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1700" y="3487291"/>
            <a:ext cx="276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Construction Site</a:t>
            </a:r>
          </a:p>
        </p:txBody>
      </p:sp>
      <p:sp>
        <p:nvSpPr>
          <p:cNvPr id="9" name="Down Arrow 8"/>
          <p:cNvSpPr/>
          <p:nvPr/>
        </p:nvSpPr>
        <p:spPr>
          <a:xfrm>
            <a:off x="1929384" y="2256917"/>
            <a:ext cx="484632" cy="53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5194300" y="502310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2716" y="5521006"/>
            <a:ext cx="164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dirty="0"/>
              <a:t>Gate 2 (Non-Union)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15099" y="2157412"/>
            <a:ext cx="3746500" cy="3786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4442" y="2286047"/>
            <a:ext cx="36078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GATE 1</a:t>
            </a:r>
          </a:p>
          <a:p>
            <a:pPr algn="ctr"/>
            <a:r>
              <a:rPr lang="en-US" b="1" dirty="0"/>
              <a:t>STOP – READ</a:t>
            </a:r>
          </a:p>
          <a:p>
            <a:pPr algn="ctr"/>
            <a:endParaRPr lang="en-US" b="1" dirty="0"/>
          </a:p>
          <a:p>
            <a:r>
              <a:rPr lang="en-US" b="1" dirty="0"/>
              <a:t>THIS GATE </a:t>
            </a:r>
            <a:r>
              <a:rPr lang="en-US" b="1" u="sng" dirty="0"/>
              <a:t>MAY NOT</a:t>
            </a:r>
            <a:r>
              <a:rPr lang="en-US" dirty="0"/>
              <a:t> BE USED BY PERSONNEL, VISITORS OR SUPPLIERS OF THE CONTRACTORS LISTED BELOW:</a:t>
            </a:r>
          </a:p>
          <a:p>
            <a:endParaRPr lang="en-US" dirty="0"/>
          </a:p>
          <a:p>
            <a:pPr algn="just"/>
            <a:r>
              <a:rPr lang="en-US" b="1" dirty="0"/>
              <a:t>RATBOY INSULATORS</a:t>
            </a:r>
            <a:endParaRPr lang="en-US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ALL OTHERS MAY USE THIS GATE</a:t>
            </a:r>
          </a:p>
        </p:txBody>
      </p:sp>
    </p:spTree>
    <p:extLst>
      <p:ext uri="{BB962C8B-B14F-4D97-AF65-F5344CB8AC3E}">
        <p14:creationId xmlns:p14="http://schemas.microsoft.com/office/powerpoint/2010/main" val="38864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u="sng" dirty="0"/>
              <a:t>Where</a:t>
            </a:r>
            <a:r>
              <a:rPr lang="en-US" i="1" dirty="0"/>
              <a:t>: Must be Reasonably Close to Primary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94200"/>
          </a:xfrm>
        </p:spPr>
        <p:txBody>
          <a:bodyPr anchor="ctr"/>
          <a:lstStyle/>
          <a:p>
            <a:pPr marL="45720" indent="0">
              <a:buNone/>
            </a:pPr>
            <a:r>
              <a:rPr lang="en-US" dirty="0"/>
              <a:t>Tainted Gates</a:t>
            </a:r>
          </a:p>
          <a:p>
            <a:r>
              <a:rPr lang="en-US" dirty="0"/>
              <a:t>If a neutral gate (the gate reserved for contractors other than the primary) is used by employees or suppliers of the primary, the gate is “tainted” and can be picketed. </a:t>
            </a:r>
          </a:p>
          <a:p>
            <a:pPr lvl="1"/>
            <a:r>
              <a:rPr lang="en-US" dirty="0"/>
              <a:t>Must be significant to show “pattern of destruction of neutral gate.” </a:t>
            </a:r>
          </a:p>
          <a:p>
            <a:pPr lvl="1"/>
            <a:r>
              <a:rPr lang="en-US" dirty="0"/>
              <a:t>Something more than 1 or 2 violations.</a:t>
            </a:r>
          </a:p>
          <a:p>
            <a:r>
              <a:rPr lang="en-US" dirty="0"/>
              <a:t>If the employer takes corrective action to restore the neutral gate, union must respect neutral gate unless it is tainted again. </a:t>
            </a:r>
          </a:p>
        </p:txBody>
      </p:sp>
    </p:spTree>
    <p:extLst>
      <p:ext uri="{BB962C8B-B14F-4D97-AF65-F5344CB8AC3E}">
        <p14:creationId xmlns:p14="http://schemas.microsoft.com/office/powerpoint/2010/main" val="28939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Common-situs picketing: </a:t>
            </a:r>
            <a:br>
              <a:rPr lang="en-US" dirty="0"/>
            </a:br>
            <a:r>
              <a:rPr lang="en-US" i="1" u="sng" dirty="0"/>
              <a:t>Where</a:t>
            </a:r>
            <a:r>
              <a:rPr lang="en-US" i="1" dirty="0"/>
              <a:t>: Must be Reasonably Close to Primary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94200"/>
          </a:xfrm>
        </p:spPr>
        <p:txBody>
          <a:bodyPr anchor="ctr"/>
          <a:lstStyle/>
          <a:p>
            <a:pPr marL="45720" indent="0">
              <a:buNone/>
            </a:pPr>
            <a:r>
              <a:rPr lang="en-US" dirty="0"/>
              <a:t>Observers</a:t>
            </a:r>
          </a:p>
          <a:p>
            <a:r>
              <a:rPr lang="en-US" dirty="0"/>
              <a:t>Unions can and should put observers at neutral gates</a:t>
            </a:r>
          </a:p>
          <a:p>
            <a:r>
              <a:rPr lang="en-US" dirty="0"/>
              <a:t>Observers </a:t>
            </a:r>
            <a:r>
              <a:rPr lang="en-US" b="1" u="sng" dirty="0"/>
              <a:t>cannot</a:t>
            </a:r>
            <a:r>
              <a:rPr lang="en-US" dirty="0"/>
              <a:t> carry picket signs</a:t>
            </a:r>
          </a:p>
          <a:p>
            <a:r>
              <a:rPr lang="en-US" dirty="0"/>
              <a:t>Should wear clothing that identifies the person as an OBSERVER and should be given instructions</a:t>
            </a:r>
          </a:p>
          <a:p>
            <a:r>
              <a:rPr lang="en-US" dirty="0"/>
              <a:t>Observers should note who uses the gate and when</a:t>
            </a:r>
          </a:p>
          <a:p>
            <a:r>
              <a:rPr lang="en-US" dirty="0"/>
              <a:t>If recording or photographing, only record suspected </a:t>
            </a:r>
            <a:r>
              <a:rPr lang="en-US" u="sng" dirty="0"/>
              <a:t>primary </a:t>
            </a:r>
            <a:r>
              <a:rPr lang="en-US" dirty="0"/>
              <a:t>employees or suppliers</a:t>
            </a:r>
          </a:p>
        </p:txBody>
      </p:sp>
    </p:spTree>
    <p:extLst>
      <p:ext uri="{BB962C8B-B14F-4D97-AF65-F5344CB8AC3E}">
        <p14:creationId xmlns:p14="http://schemas.microsoft.com/office/powerpoint/2010/main" val="1464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Ratboy</a:t>
            </a:r>
            <a:r>
              <a:rPr lang="en-US" dirty="0"/>
              <a:t> Exercise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Ratboy</a:t>
            </a:r>
            <a:r>
              <a:rPr lang="en-US" sz="2000" dirty="0"/>
              <a:t> </a:t>
            </a:r>
            <a:r>
              <a:rPr lang="en-US" dirty="0"/>
              <a:t>Insulation</a:t>
            </a:r>
            <a:r>
              <a:rPr lang="en-US" sz="2000" dirty="0"/>
              <a:t> is non-union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Wage/Benefit package is $10.00 less per hour than local insulator’s rate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Ratboy is on Stadium project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Reserved Gate established: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Gate 1:  Electrical, Painting, Drywall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Gate 2:  Ratboy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Gate 3:  Carpentry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Gate 4:  Everyone else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Ratboy’s superintendent sends a letter stating that Ratboy is on the site only from 9 pm to 5 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All other contractors working 7 am to 3 pm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Design </a:t>
            </a:r>
            <a:r>
              <a:rPr lang="en-US"/>
              <a:t>picket sign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Where can you picket?</a:t>
            </a:r>
          </a:p>
          <a:p>
            <a:pPr>
              <a:lnSpc>
                <a:spcPct val="80000"/>
              </a:lnSpc>
            </a:pPr>
            <a:r>
              <a:rPr lang="en-US" dirty="0"/>
              <a:t>When can you picket?</a:t>
            </a:r>
          </a:p>
          <a:p>
            <a:pPr>
              <a:lnSpc>
                <a:spcPct val="80000"/>
              </a:lnSpc>
            </a:pPr>
            <a:r>
              <a:rPr lang="en-US" dirty="0"/>
              <a:t>What else should you be doing on the site?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Amendment Right of Free Speech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1" descr="6kirf14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3" y="1869510"/>
            <a:ext cx="3799561" cy="40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uck the Draft Button Black button with red wording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30" y="1869510"/>
            <a:ext cx="1190625" cy="95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3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1690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35" y="2068931"/>
            <a:ext cx="3807519" cy="27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Picketing Conclusion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Cannot picket secondary employers, including other employers on job site, such as mechanical sub</a:t>
            </a:r>
          </a:p>
          <a:p>
            <a:r>
              <a:rPr lang="en-US" sz="2100" dirty="0"/>
              <a:t>Cannot picket for recognition for more than 30 days</a:t>
            </a:r>
          </a:p>
          <a:p>
            <a:r>
              <a:rPr lang="en-US" sz="2100" dirty="0"/>
              <a:t>Cannot picket to protest jurisdictional assignment</a:t>
            </a:r>
          </a:p>
          <a:p>
            <a:r>
              <a:rPr lang="en-US" sz="2100" dirty="0"/>
              <a:t>Can picket for Area Standards or to protest ULP</a:t>
            </a:r>
          </a:p>
          <a:p>
            <a:r>
              <a:rPr lang="en-US" sz="2100" dirty="0"/>
              <a:t>But picketing can be limited through reserve gate system</a:t>
            </a:r>
          </a:p>
          <a:p>
            <a:r>
              <a:rPr lang="en-US" sz="2100" dirty="0"/>
              <a:t>Is picketing an effective form of protest?</a:t>
            </a:r>
          </a:p>
          <a:p>
            <a:pPr lvl="1"/>
            <a:r>
              <a:rPr lang="en-US" dirty="0"/>
              <a:t>What else could we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94200"/>
          </a:xfrm>
        </p:spPr>
        <p:txBody>
          <a:bodyPr anchor="ctr"/>
          <a:lstStyle/>
          <a:p>
            <a:pPr marL="45720" indent="0" algn="ctr">
              <a:buNone/>
            </a:pPr>
            <a:r>
              <a:rPr lang="en-US" sz="54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5416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Non-Confrontational Publicity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B1C24-A6E9-404E-B5ED-DDD8E8B8B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6961-8D39-4FBB-8E05-CA8BC35B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Non-Confrontational Publicity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A811-9284-45ED-91B2-F1F99779D2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b="1" dirty="0"/>
              <a:t>Truthful, peaceful, non-confrontational publicity is NOT prohibited by 8(b)(4)(ii)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8BA6-A4F2-46BE-B9DA-39CA03346A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Pure Speech Publicity: </a:t>
            </a:r>
          </a:p>
          <a:p>
            <a:r>
              <a:rPr lang="en-US" dirty="0" err="1"/>
              <a:t>Handbilling</a:t>
            </a:r>
            <a:endParaRPr lang="en-US" dirty="0"/>
          </a:p>
          <a:p>
            <a:r>
              <a:rPr lang="en-US" dirty="0"/>
              <a:t>Bannering</a:t>
            </a:r>
          </a:p>
          <a:p>
            <a:r>
              <a:rPr lang="en-US" dirty="0"/>
              <a:t>Websites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Twitter/Other social media</a:t>
            </a:r>
          </a:p>
          <a:p>
            <a:r>
              <a:rPr lang="en-US" dirty="0"/>
              <a:t>Inflatable Animals (Scabby)</a:t>
            </a:r>
          </a:p>
          <a:p>
            <a:r>
              <a:rPr lang="en-US" dirty="0"/>
              <a:t>Signs</a:t>
            </a:r>
          </a:p>
          <a:p>
            <a:r>
              <a:rPr lang="en-US" dirty="0"/>
              <a:t>Projections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Non-Confrontational Publicity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700" dirty="0"/>
              <a:t>8(b)(4)(</a:t>
            </a:r>
            <a:r>
              <a:rPr lang="en-US" altLang="en-US" sz="2700" dirty="0" err="1"/>
              <a:t>i</a:t>
            </a:r>
            <a:r>
              <a:rPr lang="en-US" altLang="en-US" sz="2700" dirty="0"/>
              <a:t>) still applies</a:t>
            </a:r>
          </a:p>
          <a:p>
            <a:pPr>
              <a:lnSpc>
                <a:spcPct val="80000"/>
              </a:lnSpc>
            </a:pPr>
            <a:endParaRPr lang="en-US" altLang="en-US" sz="2700" dirty="0"/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Cannot urge employees of secondary to strike, not make deliveries, etc.</a:t>
            </a:r>
          </a:p>
          <a:p>
            <a:pPr lvl="1">
              <a:lnSpc>
                <a:spcPct val="80000"/>
              </a:lnSpc>
            </a:pPr>
            <a:endParaRPr lang="en-US" altLang="en-US" sz="2700" dirty="0"/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Therefore, message should be publicity – a message aimed at public</a:t>
            </a:r>
          </a:p>
        </p:txBody>
      </p:sp>
    </p:spTree>
    <p:extLst>
      <p:ext uri="{BB962C8B-B14F-4D97-AF65-F5344CB8AC3E}">
        <p14:creationId xmlns:p14="http://schemas.microsoft.com/office/powerpoint/2010/main" val="28518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40068"/>
            <a:ext cx="82296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Handbilling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Peaceful handbilling with no picketing, does not violate 8(b)(4)(ii)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Handbilling need not be confined to site of dispute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Handbilling, like other forms of peaceful publicity, need not (and should not) be limited to “labor issues”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40068"/>
            <a:ext cx="82296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Handbilling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Do not block people entering or leaving site of </a:t>
            </a:r>
            <a:r>
              <a:rPr lang="en-US" altLang="en-US" dirty="0" err="1"/>
              <a:t>handbilling</a:t>
            </a: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Keep it peaceful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May combine </a:t>
            </a:r>
            <a:r>
              <a:rPr lang="en-US" altLang="en-US" dirty="0" err="1"/>
              <a:t>handbilling</a:t>
            </a:r>
            <a:r>
              <a:rPr lang="en-US" altLang="en-US" dirty="0"/>
              <a:t> with bannering or other non-picketing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12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dirty="0"/>
              <a:t>Bannering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9B47B40-D713-42D7-862C-4CEB971382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119883"/>
            <a:ext cx="4724400" cy="3529458"/>
          </a:xfrm>
          <a:prstGeom prst="rect">
            <a:avLst/>
          </a:prstGeom>
          <a:noFill/>
        </p:spPr>
      </p:pic>
      <p:sp>
        <p:nvSpPr>
          <p:cNvPr id="399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/>
              <a:t>NLRB has held that the display of a banner is noncoercive conduct that is lawful under 8(b)(4)(ii)</a:t>
            </a:r>
          </a:p>
          <a:p>
            <a:pPr lvl="1" eaLnBrk="1" hangingPunct="1"/>
            <a:endParaRPr lang="en-US" altLang="en-US"/>
          </a:p>
          <a:p>
            <a:pPr lvl="1"/>
            <a:r>
              <a:rPr lang="en-US" altLang="en-US" dirty="0"/>
              <a:t>Bannering not analogous to picketing</a:t>
            </a:r>
          </a:p>
          <a:p>
            <a:pPr lvl="2" eaLnBrk="1" hangingPunct="1"/>
            <a:endParaRPr lang="en-US" altLang="en-US" sz="2000"/>
          </a:p>
          <a:p>
            <a:pPr lvl="1"/>
            <a:r>
              <a:rPr lang="en-US" altLang="en-US" dirty="0"/>
              <a:t>No element of confrontation, no patrolling</a:t>
            </a:r>
          </a:p>
          <a:p>
            <a:pPr lvl="2" eaLnBrk="1" hangingPunct="1"/>
            <a:endParaRPr lang="en-US" altLang="en-US" sz="2000"/>
          </a:p>
          <a:p>
            <a:pPr lvl="1"/>
            <a:r>
              <a:rPr lang="en-US" altLang="en-US" dirty="0"/>
              <a:t>Need not be confined to reserve gate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dirty="0"/>
              <a:t>Bannering</a:t>
            </a: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3AC982B1-0D5B-4500-A31D-67179AA3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19883"/>
            <a:ext cx="4724400" cy="3529458"/>
          </a:xfrm>
          <a:prstGeom prst="rect">
            <a:avLst/>
          </a:prstGeom>
          <a:noFill/>
        </p:spPr>
      </p:pic>
      <p:sp>
        <p:nvSpPr>
          <p:cNvPr id="399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/>
          <a:p>
            <a:r>
              <a:rPr lang="en-US" altLang="en-US" err="1"/>
              <a:t>Handbillers</a:t>
            </a:r>
            <a:r>
              <a:rPr lang="en-US" altLang="en-US"/>
              <a:t>, if any, stay with banner</a:t>
            </a:r>
          </a:p>
          <a:p>
            <a:r>
              <a:rPr lang="en-US" altLang="en-US"/>
              <a:t>No more reps than necessary</a:t>
            </a:r>
          </a:p>
          <a:p>
            <a:r>
              <a:rPr lang="en-US" altLang="en-US"/>
              <a:t>Use of drums or noise cannot disrupt building’s tenants – only used to draw attention from those outside</a:t>
            </a:r>
          </a:p>
          <a:p>
            <a:r>
              <a:rPr lang="en-US" altLang="en-US"/>
              <a:t>No confrontation</a:t>
            </a:r>
          </a:p>
          <a:p>
            <a:r>
              <a:rPr lang="en-US" altLang="en-US"/>
              <a:t>Do not create work stoppage</a:t>
            </a:r>
          </a:p>
        </p:txBody>
      </p:sp>
    </p:spTree>
    <p:extLst>
      <p:ext uri="{BB962C8B-B14F-4D97-AF65-F5344CB8AC3E}">
        <p14:creationId xmlns:p14="http://schemas.microsoft.com/office/powerpoint/2010/main" val="3770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01261" y="838200"/>
            <a:ext cx="7772400" cy="685800"/>
          </a:xfrm>
        </p:spPr>
        <p:txBody>
          <a:bodyPr anchor="ctr"/>
          <a:lstStyle/>
          <a:p>
            <a:pPr eaLnBrk="1" hangingPunct="1"/>
            <a:r>
              <a:rPr lang="en-US" altLang="en-US" dirty="0"/>
              <a:t>Inflatable Rats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261" y="1565030"/>
            <a:ext cx="6318739" cy="445476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Can you “aim” Scabby at a secondary?</a:t>
            </a:r>
          </a:p>
          <a:p>
            <a:pPr marL="473075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NLRB has ruled that the peaceful display of rat does not violate the Act</a:t>
            </a:r>
          </a:p>
          <a:p>
            <a:pPr marL="800100"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Stationary</a:t>
            </a:r>
          </a:p>
          <a:p>
            <a:pPr marL="1120140"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No impeding access</a:t>
            </a:r>
          </a:p>
          <a:p>
            <a:pPr marL="1120140"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No more union reps present than necessary</a:t>
            </a:r>
          </a:p>
          <a:p>
            <a:pPr marL="473075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NLRB has re-confirmed that Scabby is lawful</a:t>
            </a:r>
          </a:p>
          <a:p>
            <a:pPr marL="793115"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/>
              <a:t>Inflatable rat and banner “achieve their effect by ‘mere persuasion, and the neutral who reacts is doing no more than what its customers honestly want it to do.’”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27188" y="25257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3557" name="Picture 7" descr="http://farm2.static.flickr.com/1229/1354701071_fc3d0cac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4400"/>
            <a:ext cx="3200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 and Picketing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Picketing is </a:t>
            </a:r>
            <a:r>
              <a:rPr lang="en-US" u="sng" dirty="0"/>
              <a:t>not </a:t>
            </a:r>
            <a:r>
              <a:rPr lang="en-US" dirty="0"/>
              <a:t>fully protected by the First Amendment. </a:t>
            </a:r>
          </a:p>
          <a:p>
            <a:r>
              <a:rPr lang="en-US" dirty="0"/>
              <a:t>Why? </a:t>
            </a:r>
          </a:p>
          <a:p>
            <a:pPr lvl="1"/>
            <a:r>
              <a:rPr lang="en-US" dirty="0"/>
              <a:t>Courts consider picketing to be free speech “plus”</a:t>
            </a:r>
          </a:p>
          <a:p>
            <a:pPr lvl="2"/>
            <a:r>
              <a:rPr lang="en-US" dirty="0"/>
              <a:t>Plus = physical or symbolic confrontation between union members, employers, or the public trying to enter the premises.</a:t>
            </a:r>
          </a:p>
          <a:p>
            <a:r>
              <a:rPr lang="en-US" dirty="0"/>
              <a:t>Picketing Regulated by the National Labor Relations Act </a:t>
            </a:r>
          </a:p>
          <a:p>
            <a:pPr lvl="1"/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7715"/>
            <a:ext cx="4724400" cy="27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Where can you lawfully banner, handbill, post scabby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/>
              <a:t>Public Property</a:t>
            </a:r>
          </a:p>
          <a:p>
            <a:pPr lvl="2">
              <a:lnSpc>
                <a:spcPct val="110000"/>
              </a:lnSpc>
            </a:pPr>
            <a:r>
              <a:rPr lang="en-US" altLang="en-US" sz="2400" dirty="0"/>
              <a:t>Public sidewalks, parks, street corner, etc. 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/>
              <a:t>Mall/Store/Building Parking Lot?</a:t>
            </a:r>
          </a:p>
          <a:p>
            <a:pPr lvl="2">
              <a:lnSpc>
                <a:spcPct val="110000"/>
              </a:lnSpc>
            </a:pPr>
            <a:r>
              <a:rPr lang="en-US" altLang="en-US" sz="2400" dirty="0"/>
              <a:t>U.S. Supreme Court in </a:t>
            </a:r>
            <a:r>
              <a:rPr lang="en-US" altLang="en-US" sz="2400" i="1" dirty="0"/>
              <a:t>Lechmere </a:t>
            </a:r>
            <a:r>
              <a:rPr lang="en-US" altLang="en-US" sz="2400" dirty="0"/>
              <a:t>– Employer may prohibit nonemployee efforts to communicate with employees on the employer’s property.  </a:t>
            </a:r>
          </a:p>
          <a:p>
            <a:pPr lvl="2">
              <a:lnSpc>
                <a:spcPct val="110000"/>
              </a:lnSpc>
            </a:pPr>
            <a:r>
              <a:rPr lang="en-US" altLang="en-US" sz="2400" dirty="0"/>
              <a:t>Employer’s rule must be nondiscriminatory – can’t allow Girl Scouts, but bar Union Organizers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CAB0D8-2D6C-49DA-8222-B00EACC1C62E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847928"/>
            <a:ext cx="9829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cap="none" dirty="0">
                <a:solidFill>
                  <a:schemeClr val="accent1">
                    <a:lumMod val="75000"/>
                  </a:schemeClr>
                </a:solidFill>
              </a:rPr>
              <a:t>Peaceful Publicity – Where? </a:t>
            </a:r>
          </a:p>
        </p:txBody>
      </p:sp>
    </p:spTree>
    <p:extLst>
      <p:ext uri="{BB962C8B-B14F-4D97-AF65-F5344CB8AC3E}">
        <p14:creationId xmlns:p14="http://schemas.microsoft.com/office/powerpoint/2010/main" val="19419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Only limitation is truth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Does not need to – and probably should not – be limited to labor issues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Can and should be aimed at secondary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Can call for a complete boycott of secondary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Can and should expose secondary’s problems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CAB0D8-2D6C-49DA-8222-B00EACC1C62E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847928"/>
            <a:ext cx="9829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cap="none" dirty="0">
                <a:solidFill>
                  <a:schemeClr val="accent1">
                    <a:lumMod val="75000"/>
                  </a:schemeClr>
                </a:solidFill>
              </a:rPr>
              <a:t>Peaceful Publicity - What Can You Say? </a:t>
            </a:r>
          </a:p>
        </p:txBody>
      </p:sp>
    </p:spTree>
    <p:extLst>
      <p:ext uri="{BB962C8B-B14F-4D97-AF65-F5344CB8AC3E}">
        <p14:creationId xmlns:p14="http://schemas.microsoft.com/office/powerpoint/2010/main" val="19047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301259" y="1793509"/>
            <a:ext cx="9636371" cy="4097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Research and Uncover Facts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Provide </a:t>
            </a:r>
            <a:r>
              <a:rPr lang="en-US" altLang="en-US" sz="2800" u="sng" dirty="0"/>
              <a:t>truthful</a:t>
            </a:r>
            <a:r>
              <a:rPr lang="en-US" altLang="en-US" sz="2800" dirty="0"/>
              <a:t> information that is important to the public, not just to the labor movement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800" dirty="0"/>
          </a:p>
          <a:p>
            <a:pPr marL="594360"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Health Board violations – unsanitary conditions  </a:t>
            </a:r>
          </a:p>
          <a:p>
            <a:pPr marL="594360"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Workforce issues </a:t>
            </a:r>
          </a:p>
          <a:p>
            <a:pPr marL="594360"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Financial practices</a:t>
            </a:r>
          </a:p>
          <a:p>
            <a:pPr marL="594360"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/>
              <a:t>Health and Safety problems 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9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F31AAC-F66B-4383-ADFE-08421AA005C4}"/>
              </a:ext>
            </a:extLst>
          </p:cNvPr>
          <p:cNvSpPr txBox="1">
            <a:spLocks noChangeArrowheads="1"/>
          </p:cNvSpPr>
          <p:nvPr/>
        </p:nvSpPr>
        <p:spPr>
          <a:xfrm>
            <a:off x="1301260" y="838200"/>
            <a:ext cx="9829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cap="none" dirty="0">
                <a:solidFill>
                  <a:schemeClr val="accent1">
                    <a:lumMod val="75000"/>
                  </a:schemeClr>
                </a:solidFill>
              </a:rPr>
              <a:t>Peaceful Publicity - What Can You Say?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301259" y="1793509"/>
            <a:ext cx="9636371" cy="4097337"/>
          </a:xfrm>
        </p:spPr>
        <p:txBody>
          <a:bodyPr anchor="ctr">
            <a:noAutofit/>
          </a:bodyPr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000" dirty="0"/>
              <a:t>Do NOT include false information in a handbill, on a banner, on a website, or in any other publicity</a:t>
            </a:r>
            <a:endParaRPr lang="en-US" altLang="en-US" sz="19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F31AAC-F66B-4383-ADFE-08421AA005C4}"/>
              </a:ext>
            </a:extLst>
          </p:cNvPr>
          <p:cNvSpPr txBox="1">
            <a:spLocks noChangeArrowheads="1"/>
          </p:cNvSpPr>
          <p:nvPr/>
        </p:nvSpPr>
        <p:spPr>
          <a:xfrm>
            <a:off x="1301260" y="838200"/>
            <a:ext cx="9829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cap="none" dirty="0">
                <a:solidFill>
                  <a:schemeClr val="accent1">
                    <a:lumMod val="75000"/>
                  </a:schemeClr>
                </a:solidFill>
              </a:rPr>
              <a:t>Peaceful Publicity - What CAN’T You Say? </a:t>
            </a:r>
          </a:p>
        </p:txBody>
      </p:sp>
    </p:spTree>
    <p:extLst>
      <p:ext uri="{BB962C8B-B14F-4D97-AF65-F5344CB8AC3E}">
        <p14:creationId xmlns:p14="http://schemas.microsoft.com/office/powerpoint/2010/main" val="37469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Defamation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846385"/>
            <a:ext cx="8915400" cy="381586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Definition: </a:t>
            </a:r>
          </a:p>
          <a:p>
            <a:pPr lvl="1"/>
            <a:r>
              <a:rPr lang="en-US" altLang="en-US" sz="2800" dirty="0"/>
              <a:t>Publication of </a:t>
            </a:r>
          </a:p>
          <a:p>
            <a:pPr lvl="1"/>
            <a:r>
              <a:rPr lang="en-US" altLang="en-US" sz="2800" dirty="0"/>
              <a:t>a </a:t>
            </a:r>
            <a:r>
              <a:rPr lang="en-US" altLang="en-US" sz="2800" u="sng" dirty="0"/>
              <a:t>false</a:t>
            </a:r>
            <a:r>
              <a:rPr lang="en-US" altLang="en-US" sz="2800" dirty="0"/>
              <a:t> statement </a:t>
            </a:r>
          </a:p>
          <a:p>
            <a:pPr lvl="1"/>
            <a:r>
              <a:rPr lang="en-US" altLang="en-US" sz="2800" dirty="0"/>
              <a:t>about a person </a:t>
            </a:r>
          </a:p>
          <a:p>
            <a:pPr lvl="1"/>
            <a:r>
              <a:rPr lang="en-US" altLang="en-US" sz="2800" dirty="0"/>
              <a:t>that tends to harm the reputation of the person, </a:t>
            </a:r>
          </a:p>
          <a:p>
            <a:pPr lvl="1"/>
            <a:r>
              <a:rPr lang="en-US" altLang="en-US" sz="2800" dirty="0"/>
              <a:t>and causes that person harm (note:  harm is sometimes assumed).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Defamation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846385"/>
            <a:ext cx="8915400" cy="381586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Libel and Slander</a:t>
            </a:r>
          </a:p>
          <a:p>
            <a:pPr eaLnBrk="1" hangingPunct="1"/>
            <a:endParaRPr lang="en-US" altLang="en-US" sz="3200" dirty="0"/>
          </a:p>
          <a:p>
            <a:pPr lvl="1" eaLnBrk="1" hangingPunct="1"/>
            <a:r>
              <a:rPr lang="en-US" altLang="en-US" sz="2800" dirty="0"/>
              <a:t>Subsets of defamation</a:t>
            </a:r>
          </a:p>
          <a:p>
            <a:pPr lvl="1" eaLnBrk="1" hangingPunct="1"/>
            <a:endParaRPr lang="en-US" altLang="en-US" sz="2800" dirty="0"/>
          </a:p>
          <a:p>
            <a:pPr lvl="2" eaLnBrk="1" hangingPunct="1"/>
            <a:r>
              <a:rPr lang="en-US" altLang="en-US" sz="2400" dirty="0"/>
              <a:t>Libel – written defamatory statement</a:t>
            </a:r>
          </a:p>
          <a:p>
            <a:pPr lvl="2" eaLnBrk="1" hangingPunct="1"/>
            <a:endParaRPr lang="en-US" altLang="en-US" sz="2400" dirty="0"/>
          </a:p>
          <a:p>
            <a:pPr lvl="2" eaLnBrk="1" hangingPunct="1"/>
            <a:r>
              <a:rPr lang="en-US" altLang="en-US" sz="2400" dirty="0"/>
              <a:t>Slander – oral defamatory statement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2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Defamation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 sz="260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45723" y="1600202"/>
            <a:ext cx="5550877" cy="407963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 </a:t>
            </a:r>
            <a:r>
              <a:rPr lang="en-US" altLang="en-US" sz="3200" u="sng" dirty="0"/>
              <a:t>true</a:t>
            </a:r>
            <a:r>
              <a:rPr lang="en-US" altLang="en-US" sz="3200" dirty="0"/>
              <a:t> statement cannot be defamatory</a:t>
            </a:r>
          </a:p>
          <a:p>
            <a:pPr eaLnBrk="1" hangingPunct="1"/>
            <a:endParaRPr lang="en-US" altLang="en-US" sz="3200" dirty="0"/>
          </a:p>
          <a:p>
            <a:pPr lvl="1" eaLnBrk="1" hangingPunct="1"/>
            <a:r>
              <a:rPr lang="en-US" altLang="en-US" sz="2800" dirty="0"/>
              <a:t>No matter how harmful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No matter how much the reputation of another is damaged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33797" name="Picture 12" descr="Seek$20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43112"/>
            <a:ext cx="3048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What is the source of your information?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Reputable?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Person’s own words?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Private vs. public?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Government?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First-hand?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Verifiable?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Double source and fact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Keep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Demonstrate fact check and verification</a:t>
            </a:r>
          </a:p>
        </p:txBody>
      </p:sp>
      <p:pic>
        <p:nvPicPr>
          <p:cNvPr id="1026" name="Picture 2" descr="National Enquirer Stevie Wonder Cover Story">
            <a:extLst>
              <a:ext uri="{FF2B5EF4-FFF2-40B4-BE49-F238E27FC236}">
                <a16:creationId xmlns:a16="http://schemas.microsoft.com/office/drawing/2014/main" id="{7A0357A0-9D17-4526-8C7C-C13F328769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38" y="2152527"/>
            <a:ext cx="3428999" cy="34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C86761F-2A33-4F5C-9F30-955C358EC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Assuring</a:t>
            </a:r>
            <a:r>
              <a:rPr lang="en-US" altLang="en-US" dirty="0">
                <a:solidFill>
                  <a:srgbClr val="0000FF"/>
                </a:solidFill>
                <a:latin typeface="Impact" panose="020B0806030902050204" pitchFamily="34" charset="0"/>
              </a:rPr>
              <a:t> </a:t>
            </a:r>
            <a:r>
              <a:rPr lang="en-US" altLang="en-US" dirty="0"/>
              <a:t>the truth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371601"/>
            <a:ext cx="4038600" cy="475932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Exaggerating the facts can transform a true statement of fact into a defamatory statement </a:t>
            </a:r>
          </a:p>
          <a:p>
            <a:r>
              <a:rPr lang="en-US" altLang="en-US" sz="2800"/>
              <a:t>Let the facts speak for themselves</a:t>
            </a:r>
          </a:p>
          <a:p>
            <a:r>
              <a:rPr lang="en-US" altLang="en-US" sz="2800"/>
              <a:t>Don’t interpret the facts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/>
              <a:t>Let the audience interpret</a:t>
            </a:r>
            <a:endParaRPr lang="en-US" altLang="en-US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9B53E5-23F3-48DC-8B4F-CF9577ED299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/>
          </a:p>
          <a:p>
            <a:r>
              <a:rPr lang="en-US" altLang="en-US" cap="none"/>
              <a:t>No Hyperbole</a:t>
            </a:r>
            <a:endParaRPr lang="en-US" altLang="en-US" cap="none" dirty="0"/>
          </a:p>
        </p:txBody>
      </p:sp>
      <p:pic>
        <p:nvPicPr>
          <p:cNvPr id="3" name="Picture 2" descr="A person wearing a hat and holding his hands up&#10;&#10;Description automatically generated with medium confidence">
            <a:extLst>
              <a:ext uri="{FF2B5EF4-FFF2-40B4-BE49-F238E27FC236}">
                <a16:creationId xmlns:a16="http://schemas.microsoft.com/office/drawing/2014/main" id="{6A8B6FBE-DFEB-4901-B2C3-530CD68D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371601"/>
            <a:ext cx="5394960" cy="539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600201"/>
            <a:ext cx="4038600" cy="4530725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Putting a defamatory statement in the form of a question does not make it less defamatory</a:t>
            </a:r>
          </a:p>
          <a:p>
            <a:pPr lvl="1" eaLnBrk="1" hangingPunct="1"/>
            <a:endParaRPr lang="en-US" altLang="en-US" sz="2200" dirty="0"/>
          </a:p>
          <a:p>
            <a:r>
              <a:rPr lang="en-US" altLang="en-US" sz="2600" dirty="0"/>
              <a:t>Still an assertion of verifiable fact </a:t>
            </a:r>
          </a:p>
        </p:txBody>
      </p:sp>
      <p:pic>
        <p:nvPicPr>
          <p:cNvPr id="41989" name="Picture 7" descr="get-on-jeopar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798888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File:ProhibitionSign2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458AA26-F8E6-40E8-AA6D-BD7BDCE7FA0A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5334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  <a:p>
            <a:r>
              <a:rPr lang="en-US" altLang="en-US" cap="none" dirty="0"/>
              <a:t>Don’t Play Jeopardy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Picketing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dirty="0"/>
              <a:t>Section 7 of the NLRA:</a:t>
            </a:r>
          </a:p>
          <a:p>
            <a:pPr lvl="1"/>
            <a:r>
              <a:rPr lang="en-US" sz="2200" u="sng" dirty="0"/>
              <a:t>Employees shall have the right</a:t>
            </a:r>
            <a:r>
              <a:rPr lang="en-US" sz="2200" dirty="0"/>
              <a:t> to self-organization, </a:t>
            </a:r>
            <a:r>
              <a:rPr lang="en-US" sz="2200" u="sng" dirty="0"/>
              <a:t>to form, join, or assist labor organizations</a:t>
            </a:r>
            <a:r>
              <a:rPr lang="en-US" sz="2200" dirty="0"/>
              <a:t>, to bargain collectively through representatives of their own choosing, </a:t>
            </a:r>
            <a:r>
              <a:rPr lang="en-US" sz="2200" u="sng" dirty="0"/>
              <a:t>and to engage in other concerted activities</a:t>
            </a:r>
            <a:r>
              <a:rPr lang="en-US" sz="2200" dirty="0"/>
              <a:t> for the purpose of collective bargaining or other mutual aid or protection, and shall also have the right to refrain in such activities . . .”</a:t>
            </a:r>
          </a:p>
          <a:p>
            <a:r>
              <a:rPr lang="en-US" sz="2600" dirty="0"/>
              <a:t>Peaceful picketing is protected activity </a:t>
            </a:r>
            <a:r>
              <a:rPr lang="en-US" sz="2600" u="sng" dirty="0"/>
              <a:t>unless</a:t>
            </a:r>
            <a:r>
              <a:rPr lang="en-US" sz="2600" dirty="0"/>
              <a:t> prohibited by another section of the NLRA</a:t>
            </a:r>
          </a:p>
        </p:txBody>
      </p:sp>
    </p:spTree>
    <p:extLst>
      <p:ext uri="{BB962C8B-B14F-4D97-AF65-F5344CB8AC3E}">
        <p14:creationId xmlns:p14="http://schemas.microsoft.com/office/powerpoint/2010/main" val="34922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600201"/>
            <a:ext cx="4038600" cy="45307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A defamatory statement is a false statement of </a:t>
            </a:r>
            <a:r>
              <a:rPr lang="en-US" altLang="en-US" u="sng" dirty="0"/>
              <a:t>fact</a:t>
            </a:r>
            <a:r>
              <a:rPr lang="en-US" altLang="en-US" dirty="0"/>
              <a:t> that damages another person’s reputation</a:t>
            </a:r>
          </a:p>
          <a:p>
            <a:pPr lvl="1" eaLnBrk="1" hangingPunct="1"/>
            <a:r>
              <a:rPr lang="en-US" altLang="en-US" sz="2400" dirty="0"/>
              <a:t>Pure opinion that is not an assertion of a verifiable fact is generally not actionable</a:t>
            </a:r>
          </a:p>
          <a:p>
            <a:pPr lvl="1" eaLnBrk="1" hangingPunct="1"/>
            <a:r>
              <a:rPr lang="en-US" altLang="en-US" sz="2400" dirty="0"/>
              <a:t>“In my opinion” will </a:t>
            </a:r>
            <a:r>
              <a:rPr lang="en-US" altLang="en-US" sz="2400" u="sng" dirty="0"/>
              <a:t>not</a:t>
            </a:r>
            <a:r>
              <a:rPr lang="en-US" altLang="en-US" sz="2400" dirty="0"/>
              <a:t> save an otherwise defamatory statement</a:t>
            </a:r>
          </a:p>
        </p:txBody>
      </p:sp>
      <p:pic>
        <p:nvPicPr>
          <p:cNvPr id="47109" name="Picture 8" descr="unkn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9460F0-E4CE-442F-9DA7-4200E3E57ECB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5334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  <a:p>
            <a:r>
              <a:rPr lang="en-US" altLang="en-US" cap="none" dirty="0"/>
              <a:t>Opinion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Stick to the facts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Know that the facts are true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Leave the facts alone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09D5CD-6610-4908-BE07-9A9EEF123E65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5334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  <a:p>
            <a:r>
              <a:rPr lang="en-US" altLang="en-US" cap="none" dirty="0"/>
              <a:t>Defamation Takeaways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9862"/>
            <a:ext cx="8229600" cy="4601064"/>
          </a:xfrm>
        </p:spPr>
        <p:txBody>
          <a:bodyPr/>
          <a:lstStyle/>
          <a:p>
            <a:pPr eaLnBrk="1" hangingPunct="1"/>
            <a:r>
              <a:rPr lang="en-US" sz="2600" dirty="0"/>
              <a:t>J. Maki Construction Co. builds single family homes in Lake County, Illinois outside of Chicago</a:t>
            </a:r>
          </a:p>
          <a:p>
            <a:pPr eaLnBrk="1" hangingPunct="1"/>
            <a:r>
              <a:rPr lang="en-US" sz="2600" dirty="0"/>
              <a:t>Research uncovers newspaper article in which Maki homeowners complained about their leaky windows caused by improper installation</a:t>
            </a:r>
          </a:p>
          <a:p>
            <a:pPr eaLnBrk="1" hangingPunct="1"/>
            <a:r>
              <a:rPr lang="en-US" sz="2600" dirty="0"/>
              <a:t>Customers complain that leaky windows installed by Maki caused ice build up and water damage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6294DB-E52F-4CBE-813E-F6A8A1DEF788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  <a:p>
            <a:r>
              <a:rPr lang="en-US" altLang="en-US" cap="none" dirty="0"/>
              <a:t>Example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3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52954"/>
            <a:ext cx="8229600" cy="44664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"</a:t>
            </a:r>
            <a:r>
              <a:rPr lang="en-US" sz="2000" dirty="0"/>
              <a:t>ACCORDING TO THE NORTHWEST HERALD PAPER CONSIDER THIS BEFORE YOU BUY: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ONCE WAS A MAN NAMED MAKI, WHO DIDN'T WANT YOU TO KNOW HIS HOUSES WERE CRAPPY.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`IF MY HOMEBUYER HAS WINDOWS THAT LEAK, THEY WON'T TAKE A PEEK, AND SEE THE WHOLE HOUSE IS CRAPPY.'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SO SAID A MAN NAMED MAKI!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ONE `LUCKY' HOMEBUYER IN JOHNSBURG IS QUOTED; [sic] `THERE'S JUST </a:t>
            </a:r>
            <a:r>
              <a:rPr lang="en-US" sz="2000" i="1" dirty="0"/>
              <a:t>THE ONE</a:t>
            </a:r>
            <a:r>
              <a:rPr lang="en-US" sz="2000" dirty="0"/>
              <a:t> ISSUE: THE WINDOWS WERE INSTALLED INCORRECTLY.' [internet web address for Northwest Herald article]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AN INFORMED HOMEBUYER IS A SMARTER HOMEBUYER</a:t>
            </a:r>
            <a:r>
              <a:rPr lang="en-US" sz="2000" dirty="0"/>
              <a:t>."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524E83-90BA-4A48-B0BF-2905D07DC1D1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  <a:p>
            <a:r>
              <a:rPr lang="en-US" altLang="en-US" cap="none" dirty="0"/>
              <a:t>Example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4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J. Maki Construction Co. v. Chicago Regional Council of Carpenters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Case proceeded to jury:</a:t>
            </a:r>
          </a:p>
          <a:p>
            <a:pPr eaLnBrk="1" hangingPunct="1"/>
            <a:endParaRPr lang="en-US" sz="2800" dirty="0"/>
          </a:p>
          <a:p>
            <a:pPr lvl="1" eaLnBrk="1" hangingPunct="1"/>
            <a:r>
              <a:rPr lang="en-US" sz="2400" dirty="0"/>
              <a:t>Jury awarded $2,353,000 in damages to Maki and against Union and three organizers, who were named individually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On appeal, judgment was reversed, but case cost thousands to litigate and try  </a:t>
            </a:r>
          </a:p>
        </p:txBody>
      </p:sp>
      <p:pic>
        <p:nvPicPr>
          <p:cNvPr id="4" name="Picture 4" descr="captain_hyperbole">
            <a:extLst>
              <a:ext uri="{FF2B5EF4-FFF2-40B4-BE49-F238E27FC236}">
                <a16:creationId xmlns:a16="http://schemas.microsoft.com/office/drawing/2014/main" id="{2C55FFF5-DACF-4C2C-877B-9A4BC385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81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Content Placeholder 6"/>
          <p:cNvGraphicFramePr>
            <a:graphicFrameLocks noGrp="1" noChangeAspect="1"/>
          </p:cNvGraphicFramePr>
          <p:nvPr>
            <p:ph idx="4294967295"/>
          </p:nvPr>
        </p:nvGraphicFramePr>
        <p:xfrm>
          <a:off x="3276600" y="0"/>
          <a:ext cx="5410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33" imgH="7543800" progId="AcroExch.Document.7">
                  <p:embed/>
                </p:oleObj>
              </mc:Choice>
              <mc:Fallback>
                <p:oleObj name="Acrobat Document" r:id="rId2" imgW="5829233" imgH="7543800" progId="AcroExch.Document.7">
                  <p:embed/>
                  <p:pic>
                    <p:nvPicPr>
                      <p:cNvPr id="51202" name="Content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0"/>
                        <a:ext cx="5410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52227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200400" y="152400"/>
          <a:ext cx="5562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33" imgH="7543800" progId="AcroExch.Document.7">
                  <p:embed/>
                </p:oleObj>
              </mc:Choice>
              <mc:Fallback>
                <p:oleObj name="Acrobat Document" r:id="rId2" imgW="5829233" imgH="7543800" progId="AcroExch.Document.7">
                  <p:embed/>
                  <p:pic>
                    <p:nvPicPr>
                      <p:cNvPr id="52227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"/>
                        <a:ext cx="55626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Non-picketing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394200"/>
          </a:xfrm>
        </p:spPr>
        <p:txBody>
          <a:bodyPr anchor="ctr"/>
          <a:lstStyle/>
          <a:p>
            <a:pPr marL="45720" indent="0" algn="ctr">
              <a:buNone/>
            </a:pPr>
            <a:r>
              <a:rPr lang="en-US" sz="54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8235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534570"/>
            <a:ext cx="9604310" cy="144345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Picketing and </a:t>
            </a:r>
            <a:r>
              <a:rPr lang="en-US" sz="6000" dirty="0" err="1"/>
              <a:t>Handbilling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80939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Sherman Dunn, P.C.</a:t>
            </a:r>
          </a:p>
          <a:p>
            <a:pPr algn="r"/>
            <a:r>
              <a:rPr lang="en-US" dirty="0"/>
              <a:t>900 7</a:t>
            </a:r>
            <a:r>
              <a:rPr lang="en-US" baseline="30000" dirty="0"/>
              <a:t>th</a:t>
            </a:r>
            <a:r>
              <a:rPr lang="en-US" dirty="0"/>
              <a:t> Street, N.W., Suite 1000</a:t>
            </a:r>
          </a:p>
          <a:p>
            <a:pPr algn="r"/>
            <a:r>
              <a:rPr lang="en-US" dirty="0"/>
              <a:t>Washington, D.C. 20001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84637-BD7F-4019-95D7-2806BABEF8C0}"/>
              </a:ext>
            </a:extLst>
          </p:cNvPr>
          <p:cNvSpPr txBox="1"/>
          <p:nvPr/>
        </p:nvSpPr>
        <p:spPr>
          <a:xfrm>
            <a:off x="1293844" y="4272518"/>
            <a:ext cx="96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 </a:t>
            </a:r>
          </a:p>
        </p:txBody>
      </p:sp>
      <p:pic>
        <p:nvPicPr>
          <p:cNvPr id="4" name="Picture 8" descr="http://www.local47heatandfrostinsulators.com/Brown_Red_and_Green_Allied_Logo-1-1.JPG">
            <a:extLst>
              <a:ext uri="{FF2B5EF4-FFF2-40B4-BE49-F238E27FC236}">
                <a16:creationId xmlns:a16="http://schemas.microsoft.com/office/drawing/2014/main" id="{905279DE-5C08-79F5-9FEF-240103F0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3" y="1978025"/>
            <a:ext cx="2017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B2EB-3184-08A4-EFB0-120E1A5E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6F85-A502-5552-6030-8D2D76C5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Picketing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2457-17FE-18E6-064A-9C463FBA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600" dirty="0"/>
              <a:t>NLRA regulates:</a:t>
            </a:r>
          </a:p>
          <a:p>
            <a:pPr lvl="1"/>
            <a:r>
              <a:rPr lang="en-US" sz="2400" dirty="0"/>
              <a:t>Secondary picketing</a:t>
            </a:r>
          </a:p>
          <a:p>
            <a:pPr lvl="1"/>
            <a:r>
              <a:rPr lang="en-US" sz="2400" dirty="0"/>
              <a:t>Recognitional/Organizational picketing</a:t>
            </a:r>
          </a:p>
          <a:p>
            <a:pPr lvl="1"/>
            <a:r>
              <a:rPr lang="en-US" sz="2400" dirty="0"/>
              <a:t>Informational picketing</a:t>
            </a:r>
          </a:p>
          <a:p>
            <a:pPr lvl="1"/>
            <a:r>
              <a:rPr lang="en-US" sz="2400" dirty="0"/>
              <a:t>Area Standards picketing</a:t>
            </a:r>
          </a:p>
          <a:p>
            <a:pPr lvl="1"/>
            <a:r>
              <a:rPr lang="en-US" sz="2400" dirty="0"/>
              <a:t>Jurisdictional picketing</a:t>
            </a:r>
          </a:p>
        </p:txBody>
      </p:sp>
    </p:spTree>
    <p:extLst>
      <p:ext uri="{BB962C8B-B14F-4D97-AF65-F5344CB8AC3E}">
        <p14:creationId xmlns:p14="http://schemas.microsoft.com/office/powerpoint/2010/main" val="166682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Secondary Picketing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Taft-Hartley outlawed picketing and other activity directed at specific objectives – Commonly Called </a:t>
            </a:r>
            <a:r>
              <a:rPr lang="en-US" u="sng" dirty="0"/>
              <a:t>Secondary Activity or Secondary Boycotts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Employers in labor disputes are divided between </a:t>
            </a:r>
            <a:r>
              <a:rPr lang="en-US" u="sng" dirty="0"/>
              <a:t>primary </a:t>
            </a:r>
            <a:r>
              <a:rPr lang="en-US" dirty="0"/>
              <a:t>and </a:t>
            </a:r>
            <a:r>
              <a:rPr lang="en-US" u="sng" dirty="0"/>
              <a:t>secondary </a:t>
            </a:r>
            <a:r>
              <a:rPr lang="en-US" dirty="0"/>
              <a:t>employers. </a:t>
            </a:r>
          </a:p>
          <a:p>
            <a:pPr>
              <a:lnSpc>
                <a:spcPct val="70000"/>
              </a:lnSpc>
            </a:pPr>
            <a:r>
              <a:rPr lang="en-US" dirty="0"/>
              <a:t>Restrictions designed to shield secondary/“neutral” employers from certain </a:t>
            </a:r>
            <a:r>
              <a:rPr lang="en-US" u="sng" dirty="0"/>
              <a:t>improper</a:t>
            </a:r>
            <a:r>
              <a:rPr lang="en-US" dirty="0"/>
              <a:t> pressure related to the labor dispute.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06" y="1935902"/>
            <a:ext cx="5163701" cy="4071657"/>
          </a:xfrm>
        </p:spPr>
      </p:pic>
    </p:spTree>
    <p:extLst>
      <p:ext uri="{BB962C8B-B14F-4D97-AF65-F5344CB8AC3E}">
        <p14:creationId xmlns:p14="http://schemas.microsoft.com/office/powerpoint/2010/main" val="2137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NLRB V. DENVER BUILDING TRADES</a:t>
            </a:r>
            <a:r>
              <a:rPr lang="en-US" dirty="0"/>
              <a:t>, 341 U.S. 675 (1951)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Facts (1948 – Just after passage of Taft-Hartley amendments) </a:t>
            </a:r>
          </a:p>
          <a:p>
            <a:pPr lvl="1"/>
            <a:r>
              <a:rPr lang="en-US" dirty="0"/>
              <a:t>Large construction project in Denver</a:t>
            </a:r>
          </a:p>
          <a:p>
            <a:pPr lvl="1"/>
            <a:r>
              <a:rPr lang="en-US" dirty="0"/>
              <a:t>Every contractor on the project was union except for electrical contractor</a:t>
            </a:r>
          </a:p>
          <a:p>
            <a:pPr lvl="1"/>
            <a:r>
              <a:rPr lang="en-US" dirty="0"/>
              <a:t>Building Trades Council picketed the job stating: “This Job Unfair to Denver Building and Construction Trades Council”</a:t>
            </a:r>
          </a:p>
          <a:p>
            <a:pPr lvl="1"/>
            <a:r>
              <a:rPr lang="en-US" dirty="0"/>
              <a:t>All union employees walked off the job and stayed off</a:t>
            </a:r>
          </a:p>
          <a:p>
            <a:pPr lvl="1"/>
            <a:r>
              <a:rPr lang="en-US" dirty="0"/>
              <a:t>General Contractor replaced the electrical contractor with a union contractor</a:t>
            </a:r>
          </a:p>
          <a:p>
            <a:pPr lvl="1"/>
            <a:r>
              <a:rPr lang="en-US" dirty="0"/>
              <a:t>Work resumed, and non-union electrical contractor filed 8(b)(4) charge</a:t>
            </a:r>
          </a:p>
        </p:txBody>
      </p:sp>
    </p:spTree>
    <p:extLst>
      <p:ext uri="{BB962C8B-B14F-4D97-AF65-F5344CB8AC3E}">
        <p14:creationId xmlns:p14="http://schemas.microsoft.com/office/powerpoint/2010/main" val="22850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1876</TotalTime>
  <Words>3483</Words>
  <Application>Microsoft Office PowerPoint</Application>
  <PresentationFormat>Widescreen</PresentationFormat>
  <Paragraphs>428</Paragraphs>
  <Slides>68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Century Schoolbook</vt:lpstr>
      <vt:lpstr>Impact</vt:lpstr>
      <vt:lpstr>Times New Roman</vt:lpstr>
      <vt:lpstr>Wingdings</vt:lpstr>
      <vt:lpstr>Diamond Grid 16x9</vt:lpstr>
      <vt:lpstr>Acrobat Document</vt:lpstr>
      <vt:lpstr>Picketing and Handbilling</vt:lpstr>
      <vt:lpstr>Overview</vt:lpstr>
      <vt:lpstr>What is Picketing? </vt:lpstr>
      <vt:lpstr>The First Amendment Right of Free Speech </vt:lpstr>
      <vt:lpstr>First Amendment and Picketing</vt:lpstr>
      <vt:lpstr>Protected Picketing Activity</vt:lpstr>
      <vt:lpstr>Picketing Activity</vt:lpstr>
      <vt:lpstr>Restrictions on Secondary Picketing </vt:lpstr>
      <vt:lpstr>NLRB V. DENVER BUILDING TRADES, 341 U.S. 675 (1951)</vt:lpstr>
      <vt:lpstr>NLRB V. DENVER BUILDING TRADES, 341 U.S. 675 (1951)</vt:lpstr>
      <vt:lpstr>NLRB V. DENVER BUILDING TRADES, 341 U.S. 675 (1951)</vt:lpstr>
      <vt:lpstr>Primary v. Secondary Employers</vt:lpstr>
      <vt:lpstr>Primary v. Secondary Employers</vt:lpstr>
      <vt:lpstr>Restrictions on Secondary Activity</vt:lpstr>
      <vt:lpstr>Restrictions on Secondary Activity</vt:lpstr>
      <vt:lpstr>Restrictions on Secondary Activity</vt:lpstr>
      <vt:lpstr>Strikes</vt:lpstr>
      <vt:lpstr>OTHER REGULATED PICKETING</vt:lpstr>
      <vt:lpstr>Recognitional/Organizational Picketing</vt:lpstr>
      <vt:lpstr>Recognitional/Organizational Picketing</vt:lpstr>
      <vt:lpstr>Informational Picketing</vt:lpstr>
      <vt:lpstr>Informational Picketing</vt:lpstr>
      <vt:lpstr>Jurisdictional Picketing</vt:lpstr>
      <vt:lpstr>Picketing Non-Union Contractors </vt:lpstr>
      <vt:lpstr>Area Standards picketing</vt:lpstr>
      <vt:lpstr>Area Standards Picketing</vt:lpstr>
      <vt:lpstr>Area Standards Picketing</vt:lpstr>
      <vt:lpstr>Area Standards Picketing</vt:lpstr>
      <vt:lpstr>Unfair Labor Practice Picketing</vt:lpstr>
      <vt:lpstr>Common-Situs Picketing</vt:lpstr>
      <vt:lpstr>Common-situs picketing:  MOORE DRY DOCK, 92 NLRB 547 (1950)</vt:lpstr>
      <vt:lpstr>Common-situs picketing:  MOORE DRY DOCK, 92 NLRB 547 (1950)</vt:lpstr>
      <vt:lpstr>Common-situs picketing:  MOORE DRY DOCK, 92 NLRB 547 (1950)</vt:lpstr>
      <vt:lpstr>Common-situs picketing:  When contractor is present</vt:lpstr>
      <vt:lpstr>Common-situs picketing:  Where: Must be Reasonably Close to Primary </vt:lpstr>
      <vt:lpstr>Common-situs picketing:  Where: Must be Reasonably Close to Primary </vt:lpstr>
      <vt:lpstr>Common-situs picketing:  Where: Must be Reasonably Close to Primary </vt:lpstr>
      <vt:lpstr>Common-situs picketing:  Where: Must be Reasonably Close to Primary</vt:lpstr>
      <vt:lpstr>Ratboy Exercise</vt:lpstr>
      <vt:lpstr>Picketing Conclusion  </vt:lpstr>
      <vt:lpstr>Picketing</vt:lpstr>
      <vt:lpstr>Non-Confrontational Publicity</vt:lpstr>
      <vt:lpstr>Non-Confrontational Publicity</vt:lpstr>
      <vt:lpstr>Non-Confrontational Publicity</vt:lpstr>
      <vt:lpstr>Handbilling</vt:lpstr>
      <vt:lpstr>Handbilling</vt:lpstr>
      <vt:lpstr>Bannering</vt:lpstr>
      <vt:lpstr>Bannering</vt:lpstr>
      <vt:lpstr>Inflatable Rats</vt:lpstr>
      <vt:lpstr>PowerPoint Presentation</vt:lpstr>
      <vt:lpstr>PowerPoint Presentation</vt:lpstr>
      <vt:lpstr>PowerPoint Presentation</vt:lpstr>
      <vt:lpstr>PowerPoint Presentation</vt:lpstr>
      <vt:lpstr>Defamation</vt:lpstr>
      <vt:lpstr>Defamation</vt:lpstr>
      <vt:lpstr>Defamation</vt:lpstr>
      <vt:lpstr>Assuring the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J. Maki Construction Co. v. Chicago Regional Council of Carpenters</vt:lpstr>
      <vt:lpstr>PowerPoint Presentation</vt:lpstr>
      <vt:lpstr>PowerPoint Presentation</vt:lpstr>
      <vt:lpstr>Non-picketing communication</vt:lpstr>
      <vt:lpstr>Picketing and Handbilling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Recognition</dc:title>
  <dc:creator>Lucas Aubrey</dc:creator>
  <cp:lastModifiedBy>Lucas Aubrey</cp:lastModifiedBy>
  <cp:revision>46</cp:revision>
  <cp:lastPrinted>2021-11-12T20:58:06Z</cp:lastPrinted>
  <dcterms:created xsi:type="dcterms:W3CDTF">2021-10-29T12:45:35Z</dcterms:created>
  <dcterms:modified xsi:type="dcterms:W3CDTF">2024-03-06T14:53:52Z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