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55"/>
  </p:notesMasterIdLst>
  <p:handoutMasterIdLst>
    <p:handoutMasterId r:id="rId56"/>
  </p:handoutMasterIdLst>
  <p:sldIdLst>
    <p:sldId id="256" r:id="rId2"/>
    <p:sldId id="292" r:id="rId3"/>
    <p:sldId id="291" r:id="rId4"/>
    <p:sldId id="257" r:id="rId5"/>
    <p:sldId id="258" r:id="rId6"/>
    <p:sldId id="314" r:id="rId7"/>
    <p:sldId id="315" r:id="rId8"/>
    <p:sldId id="310" r:id="rId9"/>
    <p:sldId id="283" r:id="rId10"/>
    <p:sldId id="261" r:id="rId11"/>
    <p:sldId id="260" r:id="rId12"/>
    <p:sldId id="262" r:id="rId13"/>
    <p:sldId id="269" r:id="rId14"/>
    <p:sldId id="271" r:id="rId15"/>
    <p:sldId id="272" r:id="rId16"/>
    <p:sldId id="274" r:id="rId17"/>
    <p:sldId id="273" r:id="rId18"/>
    <p:sldId id="275" r:id="rId19"/>
    <p:sldId id="295" r:id="rId20"/>
    <p:sldId id="308" r:id="rId21"/>
    <p:sldId id="316" r:id="rId22"/>
    <p:sldId id="317" r:id="rId23"/>
    <p:sldId id="322" r:id="rId24"/>
    <p:sldId id="323" r:id="rId25"/>
    <p:sldId id="309" r:id="rId26"/>
    <p:sldId id="278" r:id="rId27"/>
    <p:sldId id="288" r:id="rId28"/>
    <p:sldId id="289" r:id="rId29"/>
    <p:sldId id="279" r:id="rId30"/>
    <p:sldId id="293" r:id="rId31"/>
    <p:sldId id="311" r:id="rId32"/>
    <p:sldId id="290" r:id="rId33"/>
    <p:sldId id="268" r:id="rId34"/>
    <p:sldId id="266" r:id="rId35"/>
    <p:sldId id="267" r:id="rId36"/>
    <p:sldId id="325" r:id="rId37"/>
    <p:sldId id="324" r:id="rId38"/>
    <p:sldId id="259" r:id="rId39"/>
    <p:sldId id="263" r:id="rId40"/>
    <p:sldId id="326" r:id="rId41"/>
    <p:sldId id="280" r:id="rId42"/>
    <p:sldId id="286" r:id="rId43"/>
    <p:sldId id="287" r:id="rId44"/>
    <p:sldId id="294" r:id="rId45"/>
    <p:sldId id="276" r:id="rId46"/>
    <p:sldId id="327" r:id="rId47"/>
    <p:sldId id="318" r:id="rId48"/>
    <p:sldId id="319" r:id="rId49"/>
    <p:sldId id="320" r:id="rId50"/>
    <p:sldId id="321" r:id="rId51"/>
    <p:sldId id="284" r:id="rId52"/>
    <p:sldId id="328" r:id="rId53"/>
    <p:sldId id="28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BAFDE-C286-47DF-88B4-D6990A2A839F}" v="135" dt="2024-03-01T20:00:18.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0117" autoAdjust="0"/>
  </p:normalViewPr>
  <p:slideViewPr>
    <p:cSldViewPr>
      <p:cViewPr varScale="1">
        <p:scale>
          <a:sx n="41" d="100"/>
          <a:sy n="41" d="100"/>
        </p:scale>
        <p:origin x="2226" y="4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32" y="7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1B6CC9-9518-F610-7274-7D051FA86B9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79DBD88-2242-40E3-9425-291252051104}" type="datetimeFigureOut">
              <a:rPr lang="en-US"/>
              <a:pPr>
                <a:defRPr/>
              </a:pPr>
              <a:t>3/2/2024</a:t>
            </a:fld>
            <a:endParaRPr lang="en-US"/>
          </a:p>
        </p:txBody>
      </p:sp>
      <p:sp>
        <p:nvSpPr>
          <p:cNvPr id="4" name="Footer Placeholder 3">
            <a:extLst>
              <a:ext uri="{FF2B5EF4-FFF2-40B4-BE49-F238E27FC236}">
                <a16:creationId xmlns:a16="http://schemas.microsoft.com/office/drawing/2014/main" id="{2E5BAC95-4D08-E6E0-F88A-730D8BCB84F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6158019D-1B6F-6A96-96EC-FDB2C8955EB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3487BC-D38F-46EC-B2DA-F58AD9A0107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5F6426-0BE0-9754-0612-022F5644B7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886CEC6-D891-D5A9-DE52-B3AEDDBAB1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E48E63-1499-4DED-93B1-DEC1796C4446}" type="datetimeFigureOut">
              <a:rPr lang="en-US"/>
              <a:pPr>
                <a:defRPr/>
              </a:pPr>
              <a:t>3/2/2024</a:t>
            </a:fld>
            <a:endParaRPr lang="en-US"/>
          </a:p>
        </p:txBody>
      </p:sp>
      <p:sp>
        <p:nvSpPr>
          <p:cNvPr id="4" name="Slide Image Placeholder 3">
            <a:extLst>
              <a:ext uri="{FF2B5EF4-FFF2-40B4-BE49-F238E27FC236}">
                <a16:creationId xmlns:a16="http://schemas.microsoft.com/office/drawing/2014/main" id="{F3C5F5DC-81C3-8BF2-D3E9-E1D131BFC1A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D418F31-6F5D-D125-E266-0BB50EF1EF3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95119D-B032-FA39-AA46-95E4BC7DB6F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88FBF91-6AFB-76AE-E975-59B8172D143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39398B2-A334-4072-85CE-256D438DF4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B03016F-FE7A-FAA0-E3F7-F70C76A8A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309B06C-AC43-7F79-58C3-4C7037254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Well, here we are again. And you have me for the rest of the day. I am not a parliamentarian. Though, really, I think that’s another way to make a few bucks. There is a National Association of Parliamentarians that has a test that costs money. You pass the test and pay your money; you’re a parliamentarian.</a:t>
            </a:r>
          </a:p>
          <a:p>
            <a:endParaRPr lang="en-US" altLang="en-US" dirty="0"/>
          </a:p>
          <a:p>
            <a:r>
              <a:rPr lang="en-US" altLang="en-US" dirty="0"/>
              <a:t>I was, however, President at Local 24 for 15 years and chaired my share of meetings and hearings.</a:t>
            </a:r>
          </a:p>
          <a:p>
            <a:endParaRPr lang="en-US" altLang="en-US" dirty="0"/>
          </a:p>
          <a:p>
            <a:r>
              <a:rPr lang="en-US" altLang="en-US" dirty="0"/>
              <a:t>I am currently the Maryland State Chair of Apprenticeship. I have had that position for 5 years. We meet bimonthly. Later this month will be my 31</a:t>
            </a:r>
            <a:r>
              <a:rPr lang="en-US" altLang="en-US" baseline="30000" dirty="0"/>
              <a:t>st</a:t>
            </a:r>
            <a:r>
              <a:rPr lang="en-US" altLang="en-US" dirty="0"/>
              <a:t> meeting as chair of that council.</a:t>
            </a:r>
          </a:p>
          <a:p>
            <a:endParaRPr lang="en-US" altLang="en-US" dirty="0"/>
          </a:p>
          <a:p>
            <a:r>
              <a:rPr lang="en-US" altLang="en-US" dirty="0"/>
              <a:t>With this experience, I have been given the task of presenting the information you need to help you chair meetings and produce the minutes at your local union.</a:t>
            </a:r>
          </a:p>
        </p:txBody>
      </p:sp>
      <p:sp>
        <p:nvSpPr>
          <p:cNvPr id="4" name="Slide Number Placeholder 3">
            <a:extLst>
              <a:ext uri="{FF2B5EF4-FFF2-40B4-BE49-F238E27FC236}">
                <a16:creationId xmlns:a16="http://schemas.microsoft.com/office/drawing/2014/main" id="{B813F638-4D5E-F040-4AAB-CD8B14E5F61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59FD89-A317-4A6F-8CDC-993713FF9A8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779F94C-B88C-538C-7F30-85C0324E6B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B94B65D-8B43-65B0-A4E2-966F3021B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Here is a list are tasks that the Chairman can complete in preparation for an organized and effective meeting.  These tasks include:  </a:t>
            </a:r>
          </a:p>
          <a:p>
            <a:pPr eaLnBrk="1" hangingPunct="1"/>
            <a:endParaRPr lang="en-US" altLang="en-US" dirty="0"/>
          </a:p>
          <a:p>
            <a:pPr eaLnBrk="1" hangingPunct="1">
              <a:buFontTx/>
              <a:buChar char="•"/>
            </a:pPr>
            <a:r>
              <a:rPr lang="en-US" altLang="en-US" dirty="0"/>
              <a:t>Arrive early and start meetings on time; </a:t>
            </a:r>
          </a:p>
          <a:p>
            <a:pPr eaLnBrk="1" hangingPunct="1">
              <a:buFontTx/>
              <a:buChar char="•"/>
            </a:pPr>
            <a:r>
              <a:rPr lang="en-US" altLang="en-US" dirty="0"/>
              <a:t>develop a well-prepared agenda and stick to it; </a:t>
            </a:r>
          </a:p>
          <a:p>
            <a:pPr eaLnBrk="1" hangingPunct="1">
              <a:buFontTx/>
              <a:buChar char="•"/>
            </a:pPr>
            <a:r>
              <a:rPr lang="en-US" altLang="en-US" dirty="0"/>
              <a:t>contact those members or committee chairs who have reports prior to the meeting; </a:t>
            </a:r>
          </a:p>
          <a:p>
            <a:pPr eaLnBrk="1" hangingPunct="1">
              <a:buFontTx/>
              <a:buChar char="•"/>
            </a:pPr>
            <a:r>
              <a:rPr lang="en-US" altLang="en-US" dirty="0"/>
              <a:t>be familiar with procedural aspects of the by-laws, the standing rules, and the customs of the group and parliamentary procedure; and </a:t>
            </a:r>
          </a:p>
          <a:p>
            <a:pPr eaLnBrk="1" hangingPunct="1">
              <a:buFontTx/>
              <a:buChar char="•"/>
            </a:pPr>
            <a:r>
              <a:rPr lang="en-US" altLang="en-US" dirty="0"/>
              <a:t>clarify motions and votes. </a:t>
            </a:r>
          </a:p>
        </p:txBody>
      </p:sp>
      <p:sp>
        <p:nvSpPr>
          <p:cNvPr id="4" name="Slide Number Placeholder 3">
            <a:extLst>
              <a:ext uri="{FF2B5EF4-FFF2-40B4-BE49-F238E27FC236}">
                <a16:creationId xmlns:a16="http://schemas.microsoft.com/office/drawing/2014/main" id="{6B77E448-1E8D-37E4-3244-37F9170DDF1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F9BB27-0C9A-4B1D-B477-BF900256BE83}"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FB07766-34E1-6EB7-0AD5-EFDD4376B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93EF638-689A-A7E1-0FC0-2F3670DA3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role we will discuss is the role of the Co-Chairman.   The Co-Chair serves in the absence of the Chair.  Therefore, he/she needs to be prepared to develop the agenda,  manage the meeting, and even direct the other members. In our organization, the Co-Chair would be the Vice President. The Vice President, according to our by-laws, is chair of the Executive Board meeting. While on a smaller scale, same rules apply to E-Board meetings.</a:t>
            </a:r>
          </a:p>
          <a:p>
            <a:pPr eaLnBrk="1" hangingPunct="1">
              <a:spcBef>
                <a:spcPct val="0"/>
              </a:spcBef>
            </a:pPr>
            <a:endParaRPr lang="en-US" altLang="en-US" dirty="0"/>
          </a:p>
          <a:p>
            <a:pPr eaLnBrk="1" hangingPunct="1">
              <a:spcBef>
                <a:spcPct val="0"/>
              </a:spcBef>
            </a:pPr>
            <a:r>
              <a:rPr lang="en-US" altLang="en-US" dirty="0"/>
              <a:t>In the absence of the Chairperson, someone must be prepared to continue with the business of the organization.  Generally, the Co-Chairperson serves in the absence of the Chair.  If the Chairperson is unable to oversee the meeting, create the agenda, or attend the meeting, the Co-Chair should be prepared to handle the Chair’s duties and responsibilities.   Additionally, all members need to be aware of the roles of the officers and be prepared to contribute to the effectiveness of the organization. It is a good idea to have some basic training about meetings and rules of order during apprenticeship training.</a:t>
            </a:r>
          </a:p>
        </p:txBody>
      </p:sp>
      <p:sp>
        <p:nvSpPr>
          <p:cNvPr id="47108" name="Slide Number Placeholder 3">
            <a:extLst>
              <a:ext uri="{FF2B5EF4-FFF2-40B4-BE49-F238E27FC236}">
                <a16:creationId xmlns:a16="http://schemas.microsoft.com/office/drawing/2014/main" id="{04A4005A-7FE0-1535-02F0-8E3FBA172B4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270EA-8DA6-4798-B433-64492283FFC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BBCD784-6F73-6F82-9165-6EB75F27D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350EC0B0-0F92-0B9B-36B3-C5DC1E42A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Secretary is the record keeper.  He/she has three main responsibilities, which include:  minutes, agenda, and record keeping.  As it relates to the minutes, the secretary is responsible for the 4 R’s, which include recording the minutes at the meeting, reviewing the minutes after the meeting, and making the necessary revisions to the minutes prior to returning the minutes to the members for approval.  The secretary is also responsible for assisting the Manager, the Chair, and the Co-Chair with preparing the agenda for the upcoming meetings.  Lastly, the Secretary is responsible for keeping the organization’s records.  These records include the minutes, duties of the officers, and any special assignments of the members and officers of the organization. I know most locals will keep materials and documents at the union hall for the Recording Secretary; it is important for the Recording Secretary to understand their responsibilities. I also agree that it is best to keep these materials on file at the Union Hall for safekeeping and security.</a:t>
            </a:r>
          </a:p>
          <a:p>
            <a:pPr eaLnBrk="1" hangingPunct="1"/>
            <a:endParaRPr lang="en-US" altLang="en-US" dirty="0"/>
          </a:p>
          <a:p>
            <a:pPr eaLnBrk="1" hangingPunct="1"/>
            <a:r>
              <a:rPr lang="en-US" altLang="en-US" dirty="0"/>
              <a:t>A good practice for the Recording secretary is to take notes during the meeting, keep the notes after the meeting, create a rough draft of the minutes from the notes, and meet with the manager and president (and whoever else at the Local Union) to finalize the minutes before the next meeting for approval</a:t>
            </a:r>
          </a:p>
        </p:txBody>
      </p:sp>
      <p:sp>
        <p:nvSpPr>
          <p:cNvPr id="4" name="Slide Number Placeholder 3">
            <a:extLst>
              <a:ext uri="{FF2B5EF4-FFF2-40B4-BE49-F238E27FC236}">
                <a16:creationId xmlns:a16="http://schemas.microsoft.com/office/drawing/2014/main" id="{651ABC4F-1EBC-BF32-269B-46A4E09B154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692388-3B40-48E7-9F94-06B7225F56B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E97BBC3-80F8-00D9-A02F-498D2AE9C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F0637E8-7AEE-D025-D18C-C90F9DF2C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So, Why are minutes important?  </a:t>
            </a:r>
          </a:p>
          <a:p>
            <a:pPr eaLnBrk="1" hangingPunct="1"/>
            <a:endParaRPr lang="en-US" altLang="en-US" dirty="0"/>
          </a:p>
          <a:p>
            <a:pPr eaLnBrk="1" hangingPunct="1"/>
            <a:r>
              <a:rPr lang="en-US" altLang="en-US" dirty="0"/>
              <a:t>Minutes are important because they are the permanent record of the organization.  The minutes are the method by which proposals, decisions, and reports are recorded.  They serve as the legal record of the meeting and may be subpoenaed at any time. By recording what occurs in the minutes, the organization has legal protection of what has been accomplished and who is accountable for performing assigned and required duties. Legal experts will maintain that if an action isn’t in the minutes, it did not happen.</a:t>
            </a:r>
          </a:p>
        </p:txBody>
      </p:sp>
      <p:sp>
        <p:nvSpPr>
          <p:cNvPr id="4" name="Slide Number Placeholder 3">
            <a:extLst>
              <a:ext uri="{FF2B5EF4-FFF2-40B4-BE49-F238E27FC236}">
                <a16:creationId xmlns:a16="http://schemas.microsoft.com/office/drawing/2014/main" id="{F56F371B-0D3F-2912-C7E0-F878AC6B8D6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824FF5-6D55-479D-9D52-C19A7BBA65E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05E27B6-1979-AF0F-579D-EB2ACD830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AF8648F-6DE1-BDFC-C36F-BC980281D0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There are different types of meetings.  These types include regular, special, adjourned regular, and adjourned special.   When recording the minutes of any of these types of meetings, the contents of the meeting minutes should include the following: </a:t>
            </a:r>
          </a:p>
          <a:p>
            <a:pPr eaLnBrk="1" hangingPunct="1"/>
            <a:r>
              <a:rPr lang="en-US" altLang="en-US" dirty="0"/>
              <a:t>type of meeting, name of the organization, date and place of meeting, presence of officers and members, the presence of the quorum, the time the meeting was called to order, and whether the minutes of the previous meeting were approved or corrected.  </a:t>
            </a:r>
          </a:p>
          <a:p>
            <a:pPr eaLnBrk="1" hangingPunct="1"/>
            <a:endParaRPr lang="en-US" altLang="en-US" dirty="0"/>
          </a:p>
        </p:txBody>
      </p:sp>
      <p:sp>
        <p:nvSpPr>
          <p:cNvPr id="4" name="Slide Number Placeholder 3">
            <a:extLst>
              <a:ext uri="{FF2B5EF4-FFF2-40B4-BE49-F238E27FC236}">
                <a16:creationId xmlns:a16="http://schemas.microsoft.com/office/drawing/2014/main" id="{E6FB29DF-3EBB-6136-F41D-3D4A2CD8826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6587A2-B15F-4EA1-A034-E441EE5D9F0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0693B44-5120-AFCB-873A-AF3D1530B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0E8B60B-FF7F-59ED-937C-5F5CCED81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 may feel compelled to write down every single word that is spoken in the meeting. Writing every spoken word is a transcript and not minutes. While this may be helpful when it comes to drafting the minutes, it is very difficult to keep up as the meeting progresses. There is specific information that should be provided in the meeting minutes.  The secretary should record (1) all adopted or defeated motions, (2) names of all members reporting to the meeting, (3) Names of the members who have been elected or appointed to an office, and (4) the number of votes on each side in a ballot or counted vote. </a:t>
            </a:r>
          </a:p>
          <a:p>
            <a:endParaRPr lang="en-US" altLang="en-US" dirty="0"/>
          </a:p>
          <a:p>
            <a:r>
              <a:rPr lang="en-US" altLang="en-US" dirty="0"/>
              <a:t> </a:t>
            </a:r>
          </a:p>
        </p:txBody>
      </p:sp>
      <p:sp>
        <p:nvSpPr>
          <p:cNvPr id="4" name="Slide Number Placeholder 3">
            <a:extLst>
              <a:ext uri="{FF2B5EF4-FFF2-40B4-BE49-F238E27FC236}">
                <a16:creationId xmlns:a16="http://schemas.microsoft.com/office/drawing/2014/main" id="{58E9ABE5-F7D3-76EA-2FAE-DFC534A9C89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B73EE-9B92-4AB3-891D-FDB28E01008C}"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9466BD5-4B99-9CCB-8C0F-DA50AFB60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CF5DB73-9E4A-799C-1A26-D6B8BCE3BA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the secretary is responsible for including pertinent information in the minutes for the effective operation of the organization, there are some things that should not be recorded in the minutes.  The information that should not be recorded in the minutes includes the following:  discussion or personal opinion, name of the seconder of the motion, motions withdrawn, and entire reports.  Nevertheless, reports that are provided by members or committee chairs could be attached to the minutes and should be kept on file.  </a:t>
            </a:r>
          </a:p>
          <a:p>
            <a:endParaRPr lang="en-US" altLang="en-US" dirty="0"/>
          </a:p>
          <a:p>
            <a:r>
              <a:rPr lang="en-US" altLang="en-US" dirty="0"/>
              <a:t>Throughout meetings, members may feel inclined to engage in discussion and provide their personal opinions about various subjects.  When a discussion is relevant and centered on the topic at hand, the discussion does not become a part of the minutes.  Once the discussion is over, any vote that is taken on behalf of the information discussed should be recorded in the minutes.  Before a vote is taken, a member of the organization must make a motion to act upon the request. </a:t>
            </a:r>
          </a:p>
        </p:txBody>
      </p:sp>
      <p:sp>
        <p:nvSpPr>
          <p:cNvPr id="4" name="Slide Number Placeholder 3">
            <a:extLst>
              <a:ext uri="{FF2B5EF4-FFF2-40B4-BE49-F238E27FC236}">
                <a16:creationId xmlns:a16="http://schemas.microsoft.com/office/drawing/2014/main" id="{D536EB84-7E8F-3E9B-32E5-77FA89DE337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F304E3-D648-44D0-83C8-01ED8DCDDE66}"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2DAC4B9-C6DF-0407-DCC1-6762970B9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8095D18-5354-8E57-4CEA-05708121B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Minutes do not have to be verbatim.  In cases where they are verbatim, as I mentioned before, that is a transcript, not notes.  Minutes are supposed to be short, to-the-point accounts of business transacted so that readers can quickly determine what was done.  The ultimate decider of what should and should not be done in the minutes is the body as a whole.  Draft minutes do not become official until voted on (or even changed) at the following meeting. </a:t>
            </a:r>
          </a:p>
          <a:p>
            <a:endParaRPr lang="en-US" altLang="en-US" dirty="0"/>
          </a:p>
          <a:p>
            <a:r>
              <a:rPr lang="en-US" altLang="en-US" dirty="0"/>
              <a:t>A good idea for a meeting template would be to take a basic agenda for the organization and leave space for each topic for the notes of that portion of the meeting.</a:t>
            </a:r>
          </a:p>
        </p:txBody>
      </p:sp>
      <p:sp>
        <p:nvSpPr>
          <p:cNvPr id="4" name="Slide Number Placeholder 3">
            <a:extLst>
              <a:ext uri="{FF2B5EF4-FFF2-40B4-BE49-F238E27FC236}">
                <a16:creationId xmlns:a16="http://schemas.microsoft.com/office/drawing/2014/main" id="{76BF0B6C-8CBF-0743-6D35-B14AF2DE0D8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5D1F7D-2DA2-4886-9ADC-B5EB12077CD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C447C82-E735-0ABE-0840-F52A9E79C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9E38B8BD-62BB-CD38-96C0-FFB50EC4B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are the keeper of the minutes, prepare the minutes template in advance because they will look very similar from meeting to meeting.  This will save time and provide consistency in providing the minutes to the body. </a:t>
            </a:r>
          </a:p>
          <a:p>
            <a:endParaRPr lang="en-US" altLang="en-US" dirty="0"/>
          </a:p>
          <a:p>
            <a:r>
              <a:rPr lang="en-US" altLang="en-US" dirty="0"/>
              <a:t>It is preferred that the written minutes be in a bound notebook so that pages can not be removed. Then, minutes can be typed up from those notes and submitted for approval by the membership at the next meeting. The book of written minutes is the </a:t>
            </a:r>
            <a:r>
              <a:rPr lang="en-US" altLang="en-US" u="sng" dirty="0"/>
              <a:t>notes</a:t>
            </a:r>
            <a:r>
              <a:rPr lang="en-US" altLang="en-US" dirty="0"/>
              <a:t> of the meetings. The typed minutes are what is submitted for approval and, therefore, become the official record.</a:t>
            </a:r>
          </a:p>
        </p:txBody>
      </p:sp>
      <p:sp>
        <p:nvSpPr>
          <p:cNvPr id="4" name="Slide Number Placeholder 3">
            <a:extLst>
              <a:ext uri="{FF2B5EF4-FFF2-40B4-BE49-F238E27FC236}">
                <a16:creationId xmlns:a16="http://schemas.microsoft.com/office/drawing/2014/main" id="{6B2AB250-2DCF-A106-A81E-855F7C35E13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F1CF57-79F9-4866-8501-A10AE4D50BB6}"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new to chairing a meeting, I looked all over the place for any kind of resource to help me be efficient, correct, and probably most importantly, confident in chairing a meeting. Recently, I found a set of training videos done by Susan Leahy, a Roberts Rules expert. They are free on YouTube. I decided to use some of them to help me wrap up certain sections of this training. The first is about minutes.</a:t>
            </a:r>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22</a:t>
            </a:fld>
            <a:endParaRPr lang="en-US" altLang="en-US"/>
          </a:p>
        </p:txBody>
      </p:sp>
    </p:spTree>
    <p:extLst>
      <p:ext uri="{BB962C8B-B14F-4D97-AF65-F5344CB8AC3E}">
        <p14:creationId xmlns:p14="http://schemas.microsoft.com/office/powerpoint/2010/main" val="361297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27DA048-1B58-28DB-1523-1E3B4472F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65A426D-D8B4-6D10-8B38-62FA6D1A6B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purpose of this training is to achieve the following:  (1) to provide insight about the history of Robert’s Rules of Order and parliamentary law; (2) to address the roles and responsibilities of the officers and (3) to review the meeting process and provide guidance on how to conduct an effective meeting. </a:t>
            </a:r>
          </a:p>
        </p:txBody>
      </p:sp>
      <p:sp>
        <p:nvSpPr>
          <p:cNvPr id="4" name="Slide Number Placeholder 3">
            <a:extLst>
              <a:ext uri="{FF2B5EF4-FFF2-40B4-BE49-F238E27FC236}">
                <a16:creationId xmlns:a16="http://schemas.microsoft.com/office/drawing/2014/main" id="{C9A63F9F-5E2C-E411-8001-7D1656867D0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A04FAD-B06F-43BF-9C11-D2A79C1F5D5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quick break.</a:t>
            </a:r>
          </a:p>
          <a:p>
            <a:r>
              <a:rPr lang="en-US" dirty="0"/>
              <a:t>10 minutes and we will then get started on our next topic – “The Meeting”</a:t>
            </a:r>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24</a:t>
            </a:fld>
            <a:endParaRPr lang="en-US" altLang="en-US"/>
          </a:p>
        </p:txBody>
      </p:sp>
    </p:spTree>
    <p:extLst>
      <p:ext uri="{BB962C8B-B14F-4D97-AF65-F5344CB8AC3E}">
        <p14:creationId xmlns:p14="http://schemas.microsoft.com/office/powerpoint/2010/main" val="114654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5DB2340-57A2-89D9-AF2B-A9369789F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577701A6-7797-9E63-BD1D-CCD950C95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97F8CAB-A819-BEC6-E26C-69C09C380E2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4C3C6E-9636-4C99-B495-1C5821A8A419}"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D1F6C2B-9654-4F3A-0E14-B7C43CBD01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A5133FF-1E2C-7CF9-A137-365D48F79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altLang="en-US" dirty="0"/>
              <a:t>Preparation is the key to an organized meeting.  There are certain logistical items that may be addressed before the meeting, which will minimize issues throughout the meeting. </a:t>
            </a:r>
          </a:p>
          <a:p>
            <a:endParaRPr lang="en-US" altLang="en-US" dirty="0"/>
          </a:p>
          <a:p>
            <a:r>
              <a:rPr lang="en-US" altLang="en-US" dirty="0"/>
              <a:t>The most important action is to secure a location for the meeting.  Should the location not be at the Local Union office, this would generally handled by the Business Manager, as the chief administrative officer of the Local.  Nevertheless, it is always good protocol to check with the Manager to make sure that the room is available.  Upon determining that the meeting location is available, arrive early to set up the meeting location.   At this point, you may decide if the agenda will be in a location for everyone to access or if you will distribute it at the time of the meeting.  Frankly, a basic agenda for a Local Union meeting is in the back of the International Constitution and Bylaws and should not need to be distributed but you can if you like.</a:t>
            </a:r>
          </a:p>
          <a:p>
            <a:endParaRPr lang="en-US" altLang="en-US" dirty="0"/>
          </a:p>
          <a:p>
            <a:r>
              <a:rPr lang="en-US" altLang="en-US" dirty="0"/>
              <a:t>Additionally, prepare a script if necessary.   A script is provided for you as a handout. (distribute and go over the script)</a:t>
            </a:r>
          </a:p>
          <a:p>
            <a:endParaRPr lang="en-US" altLang="en-US" dirty="0"/>
          </a:p>
          <a:p>
            <a:r>
              <a:rPr lang="en-US" altLang="en-US" dirty="0"/>
              <a:t>Meetings should be very consistent; therefore, once a script is developed for the meeting, then it stands that this is a document that may be used and revised for all meetings.  At any time, a member's rights may be taken away, or if there is an issue that requires a vote, notice of the meeting should be provided.  There are two mentions of notification in the International Constitution and Bylaws. The first is in Article XIX, Section 12 where it states Special local union meeting called with reasonable advance notice given to all members with time, place and purpose of said special meeting. The second is Article XX, Section 11(b) where it states local union nomination and election notice must be 15 days and 25 days respectively and further that both notices can be sent together if they are sent at least 15 days prior to date of the nomination. A good rule of thumb would be to use the 15 days of notice whenever possible and consult your local union attorney should something come up, that is so critical that it might not allow for 15 days of notice.</a:t>
            </a:r>
          </a:p>
          <a:p>
            <a:endParaRPr lang="en-US" altLang="en-US" dirty="0"/>
          </a:p>
          <a:p>
            <a:r>
              <a:rPr lang="en-US" altLang="en-US" dirty="0"/>
              <a:t>Remember, if you are the recorder or minutes, make sure that the minutes are ready for approval by the members at the time of the next meeting. </a:t>
            </a:r>
          </a:p>
        </p:txBody>
      </p:sp>
      <p:sp>
        <p:nvSpPr>
          <p:cNvPr id="4" name="Slide Number Placeholder 3">
            <a:extLst>
              <a:ext uri="{FF2B5EF4-FFF2-40B4-BE49-F238E27FC236}">
                <a16:creationId xmlns:a16="http://schemas.microsoft.com/office/drawing/2014/main" id="{78E536C5-31D2-A640-A6DC-E0A65202E46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060A21-1F25-43D3-853D-712515B72466}"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A341D5E-A29A-68FE-502F-5DABC7FCA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C3243B5-6341-01F2-D4BE-0C1D46C54F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you arrive for the meeting, make sure to determine the logistics and comfort level of the room. Set the room up by placing the sign-in sheet /roster in a location for everyone to access.  Also, make sure there are enough tables and chairs for all of the members.  </a:t>
            </a:r>
          </a:p>
          <a:p>
            <a:endParaRPr lang="en-US" altLang="en-US" dirty="0"/>
          </a:p>
          <a:p>
            <a:r>
              <a:rPr lang="en-US" altLang="en-US" dirty="0"/>
              <a:t>Again, it is a good idea to have a bound book to use for sign-in. You want to remove any doubt that the record is original. At 24, we always used two sign-in books: one for mechanics and one for apprentices though this is not required. It makes it easy when calling for mechanics when a counted vote is required. Many locals have the Sergeant at arms “watch over” the sign-in books.</a:t>
            </a:r>
          </a:p>
        </p:txBody>
      </p:sp>
      <p:sp>
        <p:nvSpPr>
          <p:cNvPr id="4" name="Slide Number Placeholder 3">
            <a:extLst>
              <a:ext uri="{FF2B5EF4-FFF2-40B4-BE49-F238E27FC236}">
                <a16:creationId xmlns:a16="http://schemas.microsoft.com/office/drawing/2014/main" id="{2D4C8CB8-95D2-718B-D24B-5A05B2595CC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964A5A-55CA-4460-9767-99507853C9D3}"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C1C05E7-CFB3-812E-08DC-8286E0150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656F509-1DED-2C71-3B65-79648490E6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purpose of the agenda is to allow for organization and structure in the meeting.  It provides for a fixed order of business.  The agenda should be created before the meeting.  The Chairman, Co-Chair, and Secretary are responsible for the agenda. However, all members of the organization may propose items for discussion. The following slides will provide examples of information that should be included in the agenda. </a:t>
            </a:r>
          </a:p>
        </p:txBody>
      </p:sp>
      <p:sp>
        <p:nvSpPr>
          <p:cNvPr id="4" name="Slide Number Placeholder 3">
            <a:extLst>
              <a:ext uri="{FF2B5EF4-FFF2-40B4-BE49-F238E27FC236}">
                <a16:creationId xmlns:a16="http://schemas.microsoft.com/office/drawing/2014/main" id="{D31DC336-3FF1-4758-2D3C-73C6E878F94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A6DA78-FF00-43D1-959A-4081B0F681E8}"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0C2E992-6640-D793-DBF3-30CEC02D99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7E1914-BE02-D755-4BE5-A504C4A51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altLang="en-US" dirty="0"/>
              <a:t>The Chairman will call the meeting to order.  To call the meeting to order, he/she may simply state, “The meeting will please come to order” or, “The meeting is now convened.”   The Chairman then says, “The Secretary will call the Roll.”  This helps to determine if there is a quorum to conduct business.  If there is a sign in book, you may rely on that for the roll but there must be a determination that a quorum is present.</a:t>
            </a:r>
          </a:p>
          <a:p>
            <a:endParaRPr lang="en-US" altLang="en-US" dirty="0"/>
          </a:p>
          <a:p>
            <a:r>
              <a:rPr lang="en-US" altLang="en-US" dirty="0"/>
              <a:t>The agenda is simply a plan of action on how to efficiently and effectively run the meeting.  Adopting the agenda makes the meeting binding.  When the members of the body adopt the agenda, this signifies that everybody is in agreement with the plan and is seeking to move forward in a productive manner.   After adopting the agenda, if there are any introductions of guest speakers, dignitaries, </a:t>
            </a:r>
            <a:r>
              <a:rPr lang="en-US" altLang="en-US" dirty="0" err="1"/>
              <a:t>etc</a:t>
            </a:r>
            <a:r>
              <a:rPr lang="en-US" altLang="en-US" dirty="0"/>
              <a:t>, the Chairman will recognize and welcome them to the meeting. </a:t>
            </a:r>
          </a:p>
          <a:p>
            <a:endParaRPr lang="en-US" altLang="en-US" dirty="0"/>
          </a:p>
          <a:p>
            <a:r>
              <a:rPr lang="en-US" altLang="en-US" dirty="0"/>
              <a:t>Because we have a “regular” or “normal” agenda within our International Constitution and Bylaws, there is no need to have the agenda approved at every regular union meeting. An agenda, however, for a special meeting with limited items of discussion or a regular meeting with a modified agenda should be approved before moving forward.</a:t>
            </a:r>
          </a:p>
          <a:p>
            <a:endParaRPr lang="en-US" altLang="en-US" dirty="0"/>
          </a:p>
          <a:p>
            <a:r>
              <a:rPr lang="en-US" altLang="en-US" dirty="0"/>
              <a:t>Examples:</a:t>
            </a:r>
          </a:p>
          <a:p>
            <a:pPr marL="228600" indent="-228600">
              <a:buAutoNum type="arabicPeriod"/>
            </a:pPr>
            <a:r>
              <a:rPr lang="en-US" altLang="en-US" dirty="0"/>
              <a:t>A specially called meeting to discuss terms and vote on a new contract would be called to discuss the contract only, and that is the only item on the agenda. The chair should state after calling the meeting to order that the only item on the agenda is the proposed contract and ask for approval. </a:t>
            </a:r>
          </a:p>
          <a:p>
            <a:pPr marL="228600" indent="-228600">
              <a:buAutoNum type="arabicPeriod"/>
            </a:pPr>
            <a:r>
              <a:rPr lang="en-US" altLang="en-US" dirty="0"/>
              <a:t>Another example in my experience was during the December meeting; we had a shortened agenda that only discussed required items of the month, and the rest of the agenda was postponed to hear from guests, distribute annual awards, and have a holiday party. I always asked for approval of the “suspension of the regular order of business”.</a:t>
            </a:r>
          </a:p>
        </p:txBody>
      </p:sp>
      <p:sp>
        <p:nvSpPr>
          <p:cNvPr id="4" name="Slide Number Placeholder 3">
            <a:extLst>
              <a:ext uri="{FF2B5EF4-FFF2-40B4-BE49-F238E27FC236}">
                <a16:creationId xmlns:a16="http://schemas.microsoft.com/office/drawing/2014/main" id="{B0715DD1-D91B-5369-FE37-DC9ADB3595C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33AEB-527B-47C7-9607-66A346DBBB0F}"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C74D279-8800-7129-5E15-4978FA931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B4EEB3F2-7E46-61C3-0F8E-64BC1A859F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minutes should be read aloud to the body.  The Chair will say, “The Secretary will read the minutes of the last meeting.”   After the minutes have been read and reviewed, the Chair will ask, “Are there any additions or corrections to the minutes?”  If not, the minutes stand approved as read.  If a change or addition is objected to by a member of the body, then there must be a motion to make that change.  Once the minutes have been read and following any corrections or additions, the minutes should be approved by the body.  Approval of the minutes requires a vote by the body.  </a:t>
            </a:r>
          </a:p>
          <a:p>
            <a:endParaRPr lang="en-US" altLang="en-US" dirty="0"/>
          </a:p>
          <a:p>
            <a:r>
              <a:rPr lang="en-US" altLang="en-US" dirty="0"/>
              <a:t>Many organizations refer to unfinished business as “old business.”  Unfinished business is items or topics of discussion that were carried over from the previous meeting.  Some items to consider when discussing Unfinished Business is open positions and other item discussed prior and needed research to find answers.  The Chair would say, “We have some unfinished business to take care of…”Just as there is “Unfinished Business,” there is also “New Business.”  The members of the body can introduce new items of business during this part of the meeting.   To open this part of the meeting, the Chair would say:  “Is there any new Business?”</a:t>
            </a:r>
          </a:p>
        </p:txBody>
      </p:sp>
      <p:sp>
        <p:nvSpPr>
          <p:cNvPr id="4" name="Slide Number Placeholder 3">
            <a:extLst>
              <a:ext uri="{FF2B5EF4-FFF2-40B4-BE49-F238E27FC236}">
                <a16:creationId xmlns:a16="http://schemas.microsoft.com/office/drawing/2014/main" id="{88E95E51-66A6-DD04-E707-E259484EB38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54DF7-34CC-4783-80AC-C645304592A5}"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4D7CACF-3400-9317-DB6A-0DD2DF3503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19A7BDE-D251-6AA3-4C81-E425B902B3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Reports are sometimes made by the Officers, the Principal, Faculty and even Students.  These reports can range from issues affecting the members to recommendations for how funds are spent for the organization. </a:t>
            </a:r>
          </a:p>
          <a:p>
            <a:r>
              <a:rPr lang="en-US" altLang="en-US"/>
              <a:t>Again, the open agenda will serve as the public comment.  Please note that during public comment, the member of the public only receives three minutes to speak during this time.  Lastly, upon completing all of the business at hand, a motion must be made to adjourn the meeting.  If no one makes a motion to adjourn, the Chair should ask for one by saying:  “Do I hear a motion to adjourn?”  It must be seconded and is then voted on without debate. </a:t>
            </a:r>
          </a:p>
        </p:txBody>
      </p:sp>
      <p:sp>
        <p:nvSpPr>
          <p:cNvPr id="4" name="Slide Number Placeholder 3">
            <a:extLst>
              <a:ext uri="{FF2B5EF4-FFF2-40B4-BE49-F238E27FC236}">
                <a16:creationId xmlns:a16="http://schemas.microsoft.com/office/drawing/2014/main" id="{1CF04977-1E8E-CD5C-AFB2-54F27CB31DF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66E6AA-F7E6-48A7-B259-DF38FF926E8A}"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E0E90A0-E7D3-8846-7371-83B1435DC6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835210F-F50E-E520-85C5-4AF5D08C0B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is meeting notice required? Our regularly scheduled meeting should be known by every member. Ot is posted in the Journal for each Local. So notice of a regular meeting isn’t necessarily required, though if you send a regular newsletter, dates of upcoming meetings aren’t a bad idea. Little CYA.</a:t>
            </a:r>
          </a:p>
          <a:p>
            <a:endParaRPr lang="en-US" altLang="en-US" dirty="0"/>
          </a:p>
          <a:p>
            <a:r>
              <a:rPr lang="en-US" altLang="en-US" dirty="0"/>
              <a:t>But, specifically, whenever the rights of a member will be taken or if an item requires a vote, a meeting notice must be posted and sent to the membership prior to the meeting.  Refer to the examples I provided earlier from the Constitution and Bylaws in Articles XIX and XX.</a:t>
            </a:r>
          </a:p>
        </p:txBody>
      </p:sp>
      <p:sp>
        <p:nvSpPr>
          <p:cNvPr id="4" name="Slide Number Placeholder 3">
            <a:extLst>
              <a:ext uri="{FF2B5EF4-FFF2-40B4-BE49-F238E27FC236}">
                <a16:creationId xmlns:a16="http://schemas.microsoft.com/office/drawing/2014/main" id="{14682C40-27F6-FBC0-385E-32B85109A94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6BCBDA-E12E-4C0A-9F8D-4E70DF85D544}"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90680D4-AF97-9D93-CEB6-E10766D88E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EBF3532-9BFF-C4D4-2294-CAB589788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altLang="en-US" dirty="0"/>
              <a:t>During the meeting, it is important to follow the agenda and even the script if there is one.  Everyone must adhere to parliamentary procedure by asking one person at a time and speaking one person at a time.  The Chair will recognize the speakers by saying, “The Chair recognizes….”  if a quorum is present and an item requires a vote, then there are procedures which must be followed to vote when taking a vote.  First, the member will state the question by stating, “I motion that…”  or “I move that….” and upon making a motion, the item must receive a second, or it dies.  After the motion, the Chair will state, “ It is moved and seconded that…. Are there questions or discussion?” Then the debate will begin.  Once the debate has ended, if no one objects, then the chair will proceed with the vote.  He will ask, “Are you ready for the question?”  He will then state the question or ask the secretary to read the motion.  “The question is on the adoption of …”  or “There is a motion to…..”</a:t>
            </a:r>
          </a:p>
          <a:p>
            <a:endParaRPr lang="en-US" altLang="en-US" dirty="0"/>
          </a:p>
          <a:p>
            <a:r>
              <a:rPr lang="en-US" altLang="en-US" dirty="0"/>
              <a:t>“All those in favor of the motion signify by saying AYE.”  “Those opposed say NO.”  The Chair will determine and announce the vote.  For example, “The AYEs have it, and the motion is adopted.”  or “The NOs have it, and the motion is lost.”</a:t>
            </a:r>
          </a:p>
          <a:p>
            <a:endParaRPr lang="en-US" altLang="en-US" dirty="0"/>
          </a:p>
          <a:p>
            <a:r>
              <a:rPr lang="en-US" altLang="en-US" dirty="0"/>
              <a:t>Should the outcome of the voice vote be in question, the chair may state, “I have doubt about the outcome; I would like a hand count or a standing count,” OR a member can ask for the same by stating a motion in a similar way. This is called the Division of the Assembly. It does not need a second and is not debatable. The vote is then taken by either hand or standing count. The chair can determine which they prefer</a:t>
            </a:r>
          </a:p>
          <a:p>
            <a:endParaRPr lang="en-US" altLang="en-US" dirty="0"/>
          </a:p>
          <a:p>
            <a:r>
              <a:rPr lang="en-US" altLang="en-US" dirty="0"/>
              <a:t>The chair would then say, “All those in favor of the motion will raise their right hand.”  Then the hands will be counted.  “Those opposed will raise their right hand.”  Then the hands will be counted.  The Chair will then announce the vote.  For example, “There are 5 in the affirmative and 3 in the negative.  The affirmative has it, and the motion is adopted.”  or “There are 3 in the affirmative and 5 in the negative.  The negative has it, and the motion is lost.”</a:t>
            </a:r>
          </a:p>
        </p:txBody>
      </p:sp>
      <p:sp>
        <p:nvSpPr>
          <p:cNvPr id="4" name="Slide Number Placeholder 3">
            <a:extLst>
              <a:ext uri="{FF2B5EF4-FFF2-40B4-BE49-F238E27FC236}">
                <a16:creationId xmlns:a16="http://schemas.microsoft.com/office/drawing/2014/main" id="{BFC43281-62C9-80BD-73AF-CE206A232B6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EE4F0A-30DF-4F68-BEB2-A56E91FC8FD4}"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A4DBE47-F2D5-D4FE-021E-1F2A59F77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3F6C618-0095-32D5-7EFA-EB0D2454E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According to Webster’s Dictionary, Parliamentary Law is the rules and precedence governing the proceedings of deliberative assemblies and other organizations.   Parliamentary law is necessary when conducting meetings.  It allows for productive and efficient meetings when officers and members abide by the rules.  Without parliamentary law, meetings could last for extended periods of time, and it may be difficult to accomplish the tasks at hand. </a:t>
            </a:r>
          </a:p>
          <a:p>
            <a:pPr eaLnBrk="1" hangingPunct="1">
              <a:spcBef>
                <a:spcPct val="0"/>
              </a:spcBef>
            </a:pPr>
            <a:endParaRPr lang="en-US" altLang="en-US" dirty="0"/>
          </a:p>
          <a:p>
            <a:pPr eaLnBrk="1" hangingPunct="1">
              <a:spcBef>
                <a:spcPct val="0"/>
              </a:spcBef>
            </a:pPr>
            <a:r>
              <a:rPr lang="en-US" altLang="en-US" dirty="0"/>
              <a:t>Let’s face it, long, drawn-out meetings suck! While it takes time to conduct business, it shouldn’t take longer than needed. An efficient, well-run meeting will hopefully mean better participation by your members.</a:t>
            </a:r>
          </a:p>
        </p:txBody>
      </p:sp>
      <p:sp>
        <p:nvSpPr>
          <p:cNvPr id="43012" name="Slide Number Placeholder 3">
            <a:extLst>
              <a:ext uri="{FF2B5EF4-FFF2-40B4-BE49-F238E27FC236}">
                <a16:creationId xmlns:a16="http://schemas.microsoft.com/office/drawing/2014/main" id="{27EA78C0-4861-3A94-321A-2D9BD2011C0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B943EE-08AB-4CBB-9FFF-B883A568EFD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3C3391A-6661-41EE-FAB0-9806C5A9D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230DA94-6044-1E34-70FF-0E0DAA6F7F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take a vote, a quorum must be present.  A quorum is defined as the number of people who must be present to legally conduct business. Our International Constitution and Bylaws Article XIX, Section 19 states that Seven (7) members shall constitute a quorum at local union meetings</a:t>
            </a:r>
          </a:p>
          <a:p>
            <a:endParaRPr lang="en-US" altLang="en-US" dirty="0"/>
          </a:p>
        </p:txBody>
      </p:sp>
      <p:sp>
        <p:nvSpPr>
          <p:cNvPr id="4" name="Slide Number Placeholder 3">
            <a:extLst>
              <a:ext uri="{FF2B5EF4-FFF2-40B4-BE49-F238E27FC236}">
                <a16:creationId xmlns:a16="http://schemas.microsoft.com/office/drawing/2014/main" id="{59CD2595-A02A-78E6-1497-1C642383A6B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1087AE-1B77-47AA-B795-B8E8C9A3B7E7}"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1804F36-0AA9-7F8E-B614-F37B39B6DE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2F24464-BE72-5980-DA0C-330E9FD640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Officers and Members must be cognizant of the fact that if there is no quorum, then there is no vote. Again, I stress the importance of our members to attend and participate. No vote should be taken without a quorum.  Two thirds vote is necessary when the rights of a member are taken away and when there is a change in something that has already been decided. </a:t>
            </a:r>
          </a:p>
          <a:p>
            <a:endParaRPr lang="en-US" altLang="en-US" dirty="0"/>
          </a:p>
          <a:p>
            <a:r>
              <a:rPr lang="en-US" altLang="en-US" dirty="0"/>
              <a:t>As we conclude this part of the presentation, I found another video from </a:t>
            </a:r>
            <a:r>
              <a:rPr lang="en-US" altLang="en-US" dirty="0" err="1"/>
              <a:t>Ms</a:t>
            </a:r>
            <a:r>
              <a:rPr lang="en-US" altLang="en-US" dirty="0"/>
              <a:t> </a:t>
            </a:r>
            <a:r>
              <a:rPr lang="en-US" altLang="en-US" dirty="0" err="1"/>
              <a:t>Laehy</a:t>
            </a:r>
            <a:r>
              <a:rPr lang="en-US" altLang="en-US" dirty="0"/>
              <a:t> that discusses the confidence needed to chair a meeting and “What to say…when”</a:t>
            </a:r>
          </a:p>
          <a:p>
            <a:endParaRPr lang="en-US" altLang="en-US" dirty="0"/>
          </a:p>
        </p:txBody>
      </p:sp>
      <p:sp>
        <p:nvSpPr>
          <p:cNvPr id="4" name="Slide Number Placeholder 3">
            <a:extLst>
              <a:ext uri="{FF2B5EF4-FFF2-40B4-BE49-F238E27FC236}">
                <a16:creationId xmlns:a16="http://schemas.microsoft.com/office/drawing/2014/main" id="{ED4C391E-2882-F4D6-A979-68A95185B92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E621C5-426A-4C3C-AC43-6CD4D5442125}"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we take another break before we get into MOTIONS?</a:t>
            </a:r>
          </a:p>
          <a:p>
            <a:r>
              <a:rPr lang="en-US" dirty="0"/>
              <a:t>See you in 10 minutes</a:t>
            </a:r>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37</a:t>
            </a:fld>
            <a:endParaRPr lang="en-US" altLang="en-US"/>
          </a:p>
        </p:txBody>
      </p:sp>
    </p:spTree>
    <p:extLst>
      <p:ext uri="{BB962C8B-B14F-4D97-AF65-F5344CB8AC3E}">
        <p14:creationId xmlns:p14="http://schemas.microsoft.com/office/powerpoint/2010/main" val="214688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E87A1CC-EB46-CFA3-FB48-4528223DDE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0F729EB-0991-F8C5-FDC4-BC33EC5963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several types of motions.  There are main motions and there are secondary motions.  A main motion allows the group to do work, while secondary motions are used while the main motion is on the floor.  </a:t>
            </a:r>
          </a:p>
        </p:txBody>
      </p:sp>
      <p:sp>
        <p:nvSpPr>
          <p:cNvPr id="4" name="Slide Number Placeholder 3">
            <a:extLst>
              <a:ext uri="{FF2B5EF4-FFF2-40B4-BE49-F238E27FC236}">
                <a16:creationId xmlns:a16="http://schemas.microsoft.com/office/drawing/2014/main" id="{132E95E2-F497-1A50-893F-0562A9CAAF3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8BEB65-68A4-4A3D-B89A-FB8AAD28AB39}"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E2CD7F3-91BC-F481-D42D-0A4F7822E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EC2BC6E-D456-8930-9BDB-9C5BE100E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Motions have several characteristics. Motions may be debated, amended, and adopted.  If a motion is debatable, this means that there may be a discussion of the motion.  If it may be amended, it may be changed to another motion.  If the motion is adopted, then it has been voted on and agreed upon by the members of the organization. </a:t>
            </a:r>
          </a:p>
        </p:txBody>
      </p:sp>
      <p:sp>
        <p:nvSpPr>
          <p:cNvPr id="4" name="Slide Number Placeholder 3">
            <a:extLst>
              <a:ext uri="{FF2B5EF4-FFF2-40B4-BE49-F238E27FC236}">
                <a16:creationId xmlns:a16="http://schemas.microsoft.com/office/drawing/2014/main" id="{71BD00DA-F981-8C4A-72DE-AB3AAB0ABD2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47C3CE-0D46-4AC0-BC3D-F5F1F64D18E5}"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Let’s look at the Motion Chart. And talk about the ranking of motions and working through situations that might arise.</a:t>
            </a:r>
          </a:p>
          <a:p>
            <a:r>
              <a:rPr lang="en-US" dirty="0"/>
              <a:t>Remember that a motion must be made and receive a second before the discussion starts. Any motion that does not receive a second dies. The thought is that if there isn’t enough interest to even receive a second from one other member, there isn’t enough interest to approve the motion, and there is no need to move forward. During the discussion, subsidiary or secondary motions can arise to help the body determine the outcome of the motion. These motions have an order or ranking. Once a subsidiary motion is made, any motion below it in the chart can not be made and would be “out of order”. So, let’s start at the bottom of the subsidiary motion list.</a:t>
            </a:r>
          </a:p>
          <a:p>
            <a:endParaRPr lang="en-US" dirty="0"/>
          </a:p>
          <a:p>
            <a:r>
              <a:rPr lang="en-US" dirty="0"/>
              <a:t>NOTE* #2 is missing. I blew it when I made the list and didn’t notice until Friday when I was finalizing this [presentation and after the sheet was sent for copies to be made.</a:t>
            </a:r>
          </a:p>
          <a:p>
            <a:endParaRPr lang="en-US" dirty="0"/>
          </a:p>
          <a:p>
            <a:r>
              <a:rPr lang="en-US" dirty="0"/>
              <a:t>Lowest in the rank in TABLE the motion. Also known as “postpone indefinitely”. Frankly, this is a way to kill the motion. Any motion that is tabled or postponed indefinitely will need a vote from the body to bring it back. It is the lowest because it gives members the ability to have other options to have a motion more likely to have further discussion and be adopted.</a:t>
            </a:r>
          </a:p>
          <a:p>
            <a:endParaRPr lang="en-US" dirty="0"/>
          </a:p>
          <a:p>
            <a:r>
              <a:rPr lang="en-US" dirty="0"/>
              <a:t>Next is the motion PREVIOUS QUESTION or CALL THE QUESTION. This motion requires the vote on the motion to happen now which means effectively limiting the debate on the motion. Therefore, it would need a two-thirds majority to be adopted. NOTE* this motion can be made at any time during the discussion of any motion in this list.</a:t>
            </a:r>
          </a:p>
          <a:p>
            <a:endParaRPr lang="en-US" dirty="0"/>
          </a:p>
          <a:p>
            <a:r>
              <a:rPr lang="en-US" dirty="0"/>
              <a:t>Next in the ranking list is to limit or to extend limits in debate. Some discussions are likely to have a long debate. Contract ratification, for example, would be prudent to set a time limit on debate to give every member the ability to have their voice heard. Once a limit is set, changes in that limit, higher or lower would also require a motion and vote. These require two-thirds as well.</a:t>
            </a:r>
          </a:p>
          <a:p>
            <a:endParaRPr lang="en-US" dirty="0"/>
          </a:p>
          <a:p>
            <a:r>
              <a:rPr lang="en-US" dirty="0"/>
              <a:t>Moving up the list is Postpone to a Certain Time (used to be called Table to a later date) but at some point, in a version of Roberts Rules, it was considered to close and confusing with Table indefinitely. This motion sets a certain time for a motion to be reconsidered. Perhaps there is some research that is requested during discussion; funding possibilities, logistics to adoption, etc. legitimate reasons to delay until answers can be researched and presented to the body.</a:t>
            </a:r>
          </a:p>
          <a:p>
            <a:endParaRPr lang="en-US" dirty="0"/>
          </a:p>
          <a:p>
            <a:r>
              <a:rPr lang="en-US" dirty="0"/>
              <a:t>The body can choose to Refer to Committee. Perhaps it’s a little more than just researching an answer, but there needs to be further discussion by a group of members. The bylaws determine how a committee is created. Our Constitution and Bylaws say it is the President’s responsibility to create and appoint members of a committee. </a:t>
            </a:r>
          </a:p>
          <a:p>
            <a:endParaRPr lang="en-US" dirty="0"/>
          </a:p>
          <a:p>
            <a:r>
              <a:rPr lang="en-US" dirty="0"/>
              <a:t>A motion can be amended. That is it can be changed. I will use one of the favorite motions that comes up every couple of years, the union vehicles. There is a motion that has been seconded to buy a new vehicle for the Business Manager. During the discussion, a member might want to limit the amount spent on a vehicle and could make an amendment to the motion to limit the amount to $30,000. then the discussion would start on the amendment. When that discussion ends, a vote is in order on the amendment. If it passes, the motion has been amended, and now the motion would be to Buy the business manager a new vehicle with a price limit of $30,000. The original motion was to buy the vehicle the amendment added the price limit. A primary amendment can have amendments as well. Use your imagination. If discussion is ongoing, changes will be presented, and some of them may be worthy of a motion to amend.</a:t>
            </a:r>
          </a:p>
          <a:p>
            <a:endParaRPr lang="en-US" dirty="0"/>
          </a:p>
          <a:p>
            <a:r>
              <a:rPr lang="en-US" dirty="0"/>
              <a:t>Now let’s talk about the Incidental Motions</a:t>
            </a:r>
          </a:p>
          <a:p>
            <a:r>
              <a:rPr lang="en-US" dirty="0"/>
              <a:t>Request for Information – in order to responsibly vote on a motion, members might request information. The chair determines how the request is handled. They may have the information readily available. But, in the case that the information isn’t available, this could lead to the request for a motion to postpone to a certain time. IE the next meeting</a:t>
            </a:r>
          </a:p>
          <a:p>
            <a:endParaRPr lang="en-US" dirty="0"/>
          </a:p>
          <a:p>
            <a:r>
              <a:rPr lang="en-US" dirty="0"/>
              <a:t>Point of Order – I haven’t heard it as much, but when I was young, a few, dare I say, slightly unruly members would use Point of Order to interrupt the discussion and try to get their point heard instead of waiting to be called upon like everyone else. Point of Order is a legitimate item to be brought up when it is in order. Perhaps the chair skips an item on the agenda or forgets to hear a report from a committee. These are legit Points of Order that should be heard by the chair. A member would then interrupt discussion by claiming a Point of Order and the chair would rule and the decision is final. There is no vote on a point of order.</a:t>
            </a:r>
          </a:p>
          <a:p>
            <a:endParaRPr lang="en-US" dirty="0"/>
          </a:p>
          <a:p>
            <a:r>
              <a:rPr lang="en-US" dirty="0"/>
              <a:t>That brings us to an Appeal. Members may disagree with the decision of the chair. They can call for an appeal. An appeal needs a second and majority to prevail. An example would be that a member makes a motion that the chair considers out of order. An appeal would determine if the chair’s decision is sustained or not. Decisions of the chair that are codified in bylaws may not be appealed. For example, a Local Union nomination, as stated in their bylaws, is the first Thursday in September. A motion to move the nomination to another date is not in order. As a side note the proper way to change that nomination date would be through a change in Local Bylaws to included proper notification and secret ballot vote.</a:t>
            </a:r>
          </a:p>
          <a:p>
            <a:endParaRPr lang="en-US" dirty="0"/>
          </a:p>
          <a:p>
            <a:r>
              <a:rPr lang="en-US" dirty="0"/>
              <a:t>The bring-back motions are rare and pretty self-explanatory. They are…</a:t>
            </a:r>
          </a:p>
          <a:p>
            <a:r>
              <a:rPr lang="en-US" dirty="0"/>
              <a:t>Reconsider, Rescind, Amend a previously adopted and to take from the table.</a:t>
            </a:r>
          </a:p>
          <a:p>
            <a:r>
              <a:rPr lang="en-US" dirty="0"/>
              <a:t>A motion that has previously been discussed and maybe even voted on will need a motion, second, and vote to be brought up again.</a:t>
            </a:r>
          </a:p>
          <a:p>
            <a:r>
              <a:rPr lang="en-US" dirty="0"/>
              <a:t>Two of them would need notification or otherwise require two-thirds to be adopted.</a:t>
            </a:r>
          </a:p>
          <a:p>
            <a:endParaRPr lang="en-US" dirty="0"/>
          </a:p>
          <a:p>
            <a:endParaRPr lang="en-US" dirty="0"/>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40</a:t>
            </a:fld>
            <a:endParaRPr lang="en-US" altLang="en-US"/>
          </a:p>
        </p:txBody>
      </p:sp>
    </p:spTree>
    <p:extLst>
      <p:ext uri="{BB962C8B-B14F-4D97-AF65-F5344CB8AC3E}">
        <p14:creationId xmlns:p14="http://schemas.microsoft.com/office/powerpoint/2010/main" val="151214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members making personal remarks – The chair would declare those members out of order and must restore order which can be difficult at times.</a:t>
            </a:r>
          </a:p>
          <a:p>
            <a:endParaRPr lang="en-US" dirty="0"/>
          </a:p>
          <a:p>
            <a:r>
              <a:rPr lang="en-US" dirty="0"/>
              <a:t>Members bringing up the same motion or essentially one like it – require a motion to reconsider</a:t>
            </a:r>
          </a:p>
          <a:p>
            <a:endParaRPr lang="en-US" dirty="0"/>
          </a:p>
          <a:p>
            <a:r>
              <a:rPr lang="en-US" dirty="0"/>
              <a:t>Putting a debatable issue to vote before the full debate is complete – if the chair calls for a vote and there is still people wanting to discuss the issue, a point of order could be used here. </a:t>
            </a:r>
          </a:p>
          <a:p>
            <a:endParaRPr lang="en-US" dirty="0"/>
          </a:p>
          <a:p>
            <a:r>
              <a:rPr lang="en-US" dirty="0"/>
              <a:t>Debates are not directed to motions but to motives, principles, and personalities. The members must always address the chair. Debate and discussion is not personal. The chair must keep the debate focused on the business at hand.</a:t>
            </a:r>
          </a:p>
          <a:p>
            <a:endParaRPr lang="en-US" dirty="0"/>
          </a:p>
          <a:p>
            <a:r>
              <a:rPr lang="en-US" dirty="0"/>
              <a:t>Members yelling out in opposition or Members not being recognized by the Chair</a:t>
            </a:r>
          </a:p>
          <a:p>
            <a:r>
              <a:rPr lang="en-US" dirty="0"/>
              <a:t> – again, the chair is responsible for keeping order. Confidence comes with experience.</a:t>
            </a:r>
          </a:p>
          <a:p>
            <a:endParaRPr lang="en-US" dirty="0"/>
          </a:p>
          <a:p>
            <a:endParaRPr lang="en-US" dirty="0"/>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45</a:t>
            </a:fld>
            <a:endParaRPr lang="en-US" altLang="en-US"/>
          </a:p>
        </p:txBody>
      </p:sp>
    </p:spTree>
    <p:extLst>
      <p:ext uri="{BB962C8B-B14F-4D97-AF65-F5344CB8AC3E}">
        <p14:creationId xmlns:p14="http://schemas.microsoft.com/office/powerpoint/2010/main" val="3846037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these to resources with me at every meeting I chair along with our International Constitution and Bylaws as well as Local Bylaws.</a:t>
            </a:r>
          </a:p>
          <a:p>
            <a:endParaRPr lang="en-US" dirty="0"/>
          </a:p>
          <a:p>
            <a:r>
              <a:rPr lang="en-US" dirty="0"/>
              <a:t>You can’t always count on legal counsel for advice about rules of order. As I mentioned earlier, I chair the MD State Apprenticeship Council. We have an assistant state attorney at every meeting. When it comes to rules of order, she is clueless and counts on me to know procedure a determine order. She readily points out that she is an attorney not a parliamentarian. </a:t>
            </a:r>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52</a:t>
            </a:fld>
            <a:endParaRPr lang="en-US" altLang="en-US"/>
          </a:p>
        </p:txBody>
      </p:sp>
    </p:spTree>
    <p:extLst>
      <p:ext uri="{BB962C8B-B14F-4D97-AF65-F5344CB8AC3E}">
        <p14:creationId xmlns:p14="http://schemas.microsoft.com/office/powerpoint/2010/main" val="2477969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ready to go to the National Association of Parliamentarians and take the test??</a:t>
            </a:r>
          </a:p>
        </p:txBody>
      </p:sp>
      <p:sp>
        <p:nvSpPr>
          <p:cNvPr id="4" name="Slide Number Placeholder 3"/>
          <p:cNvSpPr>
            <a:spLocks noGrp="1"/>
          </p:cNvSpPr>
          <p:nvPr>
            <p:ph type="sldNum" sz="quarter" idx="5"/>
          </p:nvPr>
        </p:nvSpPr>
        <p:spPr/>
        <p:txBody>
          <a:bodyPr/>
          <a:lstStyle/>
          <a:p>
            <a:fld id="{239398B2-A334-4072-85CE-256D438DF43F}" type="slidenum">
              <a:rPr lang="en-US" altLang="en-US" smtClean="0"/>
              <a:pPr/>
              <a:t>53</a:t>
            </a:fld>
            <a:endParaRPr lang="en-US" altLang="en-US"/>
          </a:p>
        </p:txBody>
      </p:sp>
    </p:spTree>
    <p:extLst>
      <p:ext uri="{BB962C8B-B14F-4D97-AF65-F5344CB8AC3E}">
        <p14:creationId xmlns:p14="http://schemas.microsoft.com/office/powerpoint/2010/main" val="128740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3F3F2D0-6B41-19E7-85FF-FE31A76B4C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A17C67B9-7733-57CB-16DE-184B77C2A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dirty="0"/>
              <a:t>Thomas Jefferson drafted The Manual of Parliamentary Practice.  The purpose was for a uniform system of rules.  His desire was to prevent needless haggling over government procedures and to help assist government decision-making.  His system, while it had a great purpose, was too complex for the everyday citizen when attempting to conduct business in non-legislative settings.  </a:t>
            </a:r>
          </a:p>
          <a:p>
            <a:pPr eaLnBrk="1" hangingPunct="1">
              <a:spcBef>
                <a:spcPct val="0"/>
              </a:spcBef>
            </a:pPr>
            <a:endParaRPr lang="en-US" altLang="en-US" dirty="0"/>
          </a:p>
          <a:p>
            <a:pPr eaLnBrk="1" hangingPunct="1">
              <a:spcBef>
                <a:spcPct val="0"/>
              </a:spcBef>
            </a:pPr>
            <a:r>
              <a:rPr lang="en-US" altLang="en-US" dirty="0"/>
              <a:t>Henry Martyn Robert was the country’s leading Parliamentarian.  Mr. Robert was an engineer in the Army and later rose to the rank of Army Brigadier General.   Frustrated by attending meetings where there were several interruptions and off-topic conversations, he felt the need to design a tool for non-legislative organizations where the meetings would be conducted more efficiently and effectively.   </a:t>
            </a:r>
          </a:p>
          <a:p>
            <a:pPr eaLnBrk="1" hangingPunct="1">
              <a:spcBef>
                <a:spcPct val="0"/>
              </a:spcBef>
            </a:pPr>
            <a:r>
              <a:rPr lang="en-US" altLang="en-US" dirty="0"/>
              <a:t>The first publication of Robert’s Rules of Order was in 1876.  He decided to author this document after being asked to preside over a meeting and experiencing embarrassment because he was unsure of how to conduct the meeting.  Additionally, he observed that wherever he went in the country, there was a different method of presiding over a meeting, leaving organizations more focused on procedure than on the substance of the meeting.   He decided at this point to design a set of rules for the use of “ordinary societies.”  People could belong to more than one organization without needing to learn new procedural rules. Since the creation of his book, there have been many editions which deal with current topics and issues.  The latest edition is Robert’s Rules of Order Newly Revised 12</a:t>
            </a:r>
            <a:r>
              <a:rPr lang="en-US" altLang="en-US" baseline="30000" dirty="0"/>
              <a:t>th</a:t>
            </a:r>
            <a:r>
              <a:rPr lang="en-US" altLang="en-US" dirty="0"/>
              <a:t> Edition, which was published in 2020. What we have provided you is Roberts Rules of Order In Brief; it’s the Cliff’s Notes of Roberts Rules, a good reference manual should you need it. We also have some handouts for you to use in the future as well.</a:t>
            </a:r>
          </a:p>
        </p:txBody>
      </p:sp>
      <p:sp>
        <p:nvSpPr>
          <p:cNvPr id="44036" name="Slide Number Placeholder 3">
            <a:extLst>
              <a:ext uri="{FF2B5EF4-FFF2-40B4-BE49-F238E27FC236}">
                <a16:creationId xmlns:a16="http://schemas.microsoft.com/office/drawing/2014/main" id="{D8B6854E-52D1-3BD9-8814-96BFCAE36D8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D23A76-6984-4BFB-B514-26863AC76F69}"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277C426-A03F-2F4D-D4DB-8ABD5FDC0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477E348-3E03-5190-F19A-5C4A2A5D5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Robert’s Rules of Order protects the majority, the minority, individuals, and absentees.  Let’s take a look in more detail at these individual categories.  The majority is the number greater than half the total.  While everyone may not agree, it is essential for more than half of the individuals who are a part of the organization to agree.  The minority is the smaller part of group opposed to the majority.  Sometimes, when a viewpoint is different from everyone else, it is difficult to be heard.  Nevertheless, Robert’s Rules of Order gives everyone a voice.  </a:t>
            </a:r>
          </a:p>
          <a:p>
            <a:pPr eaLnBrk="1" hangingPunct="1">
              <a:spcBef>
                <a:spcPct val="0"/>
              </a:spcBef>
            </a:pPr>
            <a:endParaRPr lang="en-US" altLang="en-US" dirty="0"/>
          </a:p>
          <a:p>
            <a:pPr eaLnBrk="1" hangingPunct="1">
              <a:spcBef>
                <a:spcPct val="0"/>
              </a:spcBef>
            </a:pPr>
            <a:r>
              <a:rPr lang="en-US" altLang="en-US" dirty="0"/>
              <a:t>An individual member of the Local would be the Business Manager, a member of the E-Board, a mechanic, or an apprentice, among others, as classified by our Union’s bylaws.  These individuals collectively make up the voice of the individuals who are a part of the organization.  Lastly, an absentee is an individual member who, for some unforeseen or foreseeable reason, will not be present at the meeting.   Members still have rights even if they are absent. Even so, I can’t stress enough how important it is to attend and participate!  </a:t>
            </a:r>
          </a:p>
        </p:txBody>
      </p:sp>
      <p:sp>
        <p:nvSpPr>
          <p:cNvPr id="45060" name="Slide Number Placeholder 3">
            <a:extLst>
              <a:ext uri="{FF2B5EF4-FFF2-40B4-BE49-F238E27FC236}">
                <a16:creationId xmlns:a16="http://schemas.microsoft.com/office/drawing/2014/main" id="{67A39FF5-17FD-83C2-E14C-A4BFD1F6DAC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E1D26A-B75C-45B6-9954-EBBC35A9554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19354DB-499B-C27C-ECCB-072904869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FFB4667-F20C-A7E9-73CD-C2E94D5885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talk about the officers as it pertains to a Local Union’s meetings</a:t>
            </a:r>
          </a:p>
        </p:txBody>
      </p:sp>
      <p:sp>
        <p:nvSpPr>
          <p:cNvPr id="4" name="Slide Number Placeholder 3">
            <a:extLst>
              <a:ext uri="{FF2B5EF4-FFF2-40B4-BE49-F238E27FC236}">
                <a16:creationId xmlns:a16="http://schemas.microsoft.com/office/drawing/2014/main" id="{EC416C61-E264-F028-B23D-72776CE73AA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F80392-5E9E-4AF4-B3CD-8BD33A3850CC}"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245735F-21CB-B812-AE39-E87967A80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4E09275-11EB-24C5-F23D-8DCB4686C4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International constitution and by-laws provide guidance on the roles and responsibilities of the officers.  Throughout this training, I will address the roles and responsibilities of the Local Union President, Vice President, and Recording Secretary. I know Vice Presidents are not in this training, but it's important for them to get the basics of these rules as well; they are the chair of the Executive Board meetings and possibly the next President. I also understand the Recording Secretaries are probably not here either. They provide the minutes. It is imperative that they understand their responsibilities. Please share the knowledge you gain here with the VP and Recording Secretary.</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The duties of the Local Union President can be found in the International Constitution and Bylaws Article XXI, Section 1.</a:t>
            </a:r>
          </a:p>
          <a:p>
            <a:pPr marL="171450" indent="-171450" eaLnBrk="1" hangingPunct="1">
              <a:buFont typeface="Arial" panose="020B0604020202020204" pitchFamily="34" charset="0"/>
              <a:buChar char="•"/>
            </a:pPr>
            <a:r>
              <a:rPr lang="en-US" altLang="en-US" dirty="0"/>
              <a:t>The duties of the Local Union Vice President can be found in the International Constitution and Bylaws Article XXI, Section 2.</a:t>
            </a:r>
          </a:p>
          <a:p>
            <a:pPr marL="171450" indent="-171450" eaLnBrk="1" hangingPunct="1">
              <a:buFont typeface="Arial" panose="020B0604020202020204" pitchFamily="34" charset="0"/>
              <a:buChar char="•"/>
            </a:pPr>
            <a:r>
              <a:rPr lang="en-US" altLang="en-US" dirty="0"/>
              <a:t>The duties of the Local Union Recording Secretary can be found in the International Constitution and Bylaws Article XXI, Section 4</a:t>
            </a:r>
          </a:p>
          <a:p>
            <a:pPr marL="171450" indent="-171450" eaLnBrk="1" hangingPunct="1">
              <a:buFont typeface="Arial" panose="020B0604020202020204" pitchFamily="34" charset="0"/>
              <a:buChar char="•"/>
            </a:pPr>
            <a:r>
              <a:rPr lang="en-US" altLang="en-US" dirty="0"/>
              <a:t>Section 3 of that Article states that in the absence of both the President and Vice President, a chairman to preside over the meeting shall be chosen by the membership. That should make for an interesting meeting!</a:t>
            </a:r>
          </a:p>
        </p:txBody>
      </p:sp>
      <p:sp>
        <p:nvSpPr>
          <p:cNvPr id="4" name="Slide Number Placeholder 3">
            <a:extLst>
              <a:ext uri="{FF2B5EF4-FFF2-40B4-BE49-F238E27FC236}">
                <a16:creationId xmlns:a16="http://schemas.microsoft.com/office/drawing/2014/main" id="{D133C639-EDFA-D709-D4D8-33E15A8DA65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CF9678-FEE4-457A-B484-C6CE00231F58}"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2B5CC09-3DCC-84A9-F154-DCF261DAA8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731DDD4-3993-3452-52B0-9CF43F038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role of the Local Union President is very important because one of his/her main responsibilities is to Chair the Local’s meetings.  In doing so, he/she must make sure to exhibit the following qualities:  They should be calm, objective, fair, and impartial.  In serving in a leadership role, it is the responsibility of the Chairman to refrain from dominating the meeting and to operate in a diplomatic fashion.  The Chairman must ensure that the concerns of the officers and members are heard and that the group is able to address the issues before the organization. </a:t>
            </a:r>
          </a:p>
        </p:txBody>
      </p:sp>
      <p:sp>
        <p:nvSpPr>
          <p:cNvPr id="4" name="Slide Number Placeholder 3">
            <a:extLst>
              <a:ext uri="{FF2B5EF4-FFF2-40B4-BE49-F238E27FC236}">
                <a16:creationId xmlns:a16="http://schemas.microsoft.com/office/drawing/2014/main" id="{D2414035-7F8E-DA5B-6812-ABACA0215FB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EAC11D-6F48-430F-BC82-D95F4C8C492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028E11D-B644-0ED1-F6F0-B132264D68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EDAF68C-6BCF-2660-8183-BABB57B0A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serving as the overseer of the meeting, the Chairman is like a conductor.  His or her role is to ensure that there is order in the meeting.  Some of the responsibilities include enforcing the rules and conducting business in a professional, expedient, and impartial manner.  </a:t>
            </a:r>
          </a:p>
          <a:p>
            <a:pPr eaLnBrk="1" hangingPunct="1">
              <a:spcBef>
                <a:spcPct val="0"/>
              </a:spcBef>
            </a:pPr>
            <a:endParaRPr lang="en-US" altLang="en-US" dirty="0"/>
          </a:p>
          <a:p>
            <a:pPr eaLnBrk="1" hangingPunct="1">
              <a:spcBef>
                <a:spcPct val="0"/>
              </a:spcBef>
            </a:pPr>
            <a:r>
              <a:rPr lang="en-US" altLang="en-US" dirty="0"/>
              <a:t>Additionally, he is to ensure that the group is focused and that there are no irrelevant conversations during the meeting.  Throughout the meeting, he/she clarifies motions and votes to ensure that members conduct the business of the organization.  </a:t>
            </a:r>
          </a:p>
        </p:txBody>
      </p:sp>
      <p:sp>
        <p:nvSpPr>
          <p:cNvPr id="46084" name="Slide Number Placeholder 3">
            <a:extLst>
              <a:ext uri="{FF2B5EF4-FFF2-40B4-BE49-F238E27FC236}">
                <a16:creationId xmlns:a16="http://schemas.microsoft.com/office/drawing/2014/main" id="{DDADF539-37B5-0762-BE46-DB86C85194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C4CADC-60DD-4A7E-8BA6-A62C09A3F10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pPr>
              <a:defRPr/>
            </a:pPr>
            <a:fld id="{929A71BD-BD9A-4E19-B501-64ECDC005920}" type="datetimeFigureOut">
              <a:rPr lang="en-US" smtClean="0"/>
              <a:pPr>
                <a:defRPr/>
              </a:pPr>
              <a:t>3/2/2024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532D14-E48A-4100-A439-CEF42C088219}" type="slidenum">
              <a:rPr lang="en-US" altLang="en-US" smtClean="0"/>
              <a:pPr/>
              <a:t>‹#›</a:t>
            </a:fld>
            <a:endParaRPr lang="en-US" altLang="en-US"/>
          </a:p>
        </p:txBody>
      </p:sp>
    </p:spTree>
    <p:extLst>
      <p:ext uri="{BB962C8B-B14F-4D97-AF65-F5344CB8AC3E}">
        <p14:creationId xmlns:p14="http://schemas.microsoft.com/office/powerpoint/2010/main" val="1018116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FD187A-E3EF-4BB5-9EA4-24FF035AC978}" type="datetimeFigureOut">
              <a:rPr lang="en-US" smtClean="0"/>
              <a:pPr>
                <a:defRPr/>
              </a:pPr>
              <a:t>3/2/2024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FDD4A70-5667-498E-ADBA-C37227BC7782}" type="slidenum">
              <a:rPr lang="en-US" altLang="en-US" smtClean="0"/>
              <a:pPr/>
              <a:t>‹#›</a:t>
            </a:fld>
            <a:endParaRPr lang="en-US" alt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4991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1F5225-5116-4E63-824C-C465183DC74A}" type="datetimeFigureOut">
              <a:rPr lang="en-US" smtClean="0"/>
              <a:pPr>
                <a:defRPr/>
              </a:pPr>
              <a:t>3/2/2024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F124759-BE8A-4605-A56B-C818EB097C24}" type="slidenum">
              <a:rPr lang="en-US" altLang="en-US" smtClean="0"/>
              <a:pPr/>
              <a:t>‹#›</a:t>
            </a:fld>
            <a:endParaRPr lang="en-US" alt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6694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5A6CE7-C6CB-41E2-B6E1-B6CA48FB0959}" type="datetimeFigureOut">
              <a:rPr lang="en-US" smtClean="0"/>
              <a:pPr>
                <a:defRPr/>
              </a:pPr>
              <a:t>3/2/2024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474638-CF8B-4E99-9928-2B7D451519B9}" type="slidenum">
              <a:rPr lang="en-US" altLang="en-US" smtClean="0"/>
              <a:pPr/>
              <a:t>‹#›</a:t>
            </a:fld>
            <a:endParaRPr lang="en-US" alt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1226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89F8F1A-30FA-4418-9104-C412A0266029}" type="datetimeFigureOut">
              <a:rPr lang="en-US" smtClean="0"/>
              <a:pPr>
                <a:defRPr/>
              </a:pPr>
              <a:t>3/2/2024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B9427C-9025-4B63-9B87-46EDFE8E8ECE}" type="slidenum">
              <a:rPr lang="en-US" altLang="en-US" smtClean="0"/>
              <a:pPr/>
              <a:t>‹#›</a:t>
            </a:fld>
            <a:endParaRPr lang="en-US" alt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7487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37DA8B7-0688-4380-A845-8F8E56535D29}" type="datetimeFigureOut">
              <a:rPr lang="en-US" smtClean="0"/>
              <a:pPr>
                <a:defRPr/>
              </a:pPr>
              <a:t>3/2/2024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33658FB-BF3C-47FB-9774-B878EC9ADF7A}" type="slidenum">
              <a:rPr lang="en-US" altLang="en-US" smtClean="0"/>
              <a:pPr/>
              <a:t>‹#›</a:t>
            </a:fld>
            <a:endParaRPr lang="en-US" alt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8892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12E4658-31B0-4781-9BDC-3600302F5F01}" type="datetimeFigureOut">
              <a:rPr lang="en-US" smtClean="0"/>
              <a:pPr>
                <a:defRPr/>
              </a:pPr>
              <a:t>3/2/2024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4222794-5279-4649-83F2-218815D9711B}" type="slidenum">
              <a:rPr lang="en-US" altLang="en-US" smtClean="0"/>
              <a:pPr/>
              <a:t>‹#›</a:t>
            </a:fld>
            <a:endParaRPr lang="en-US" alt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0965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F15A1A4-12A6-4901-9842-0CCB113A05B7}" type="datetimeFigureOut">
              <a:rPr lang="en-US" smtClean="0"/>
              <a:pPr>
                <a:defRPr/>
              </a:pPr>
              <a:t>3/2/2024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6C59A-F54E-4973-86DF-0035ABFC00A4}" type="slidenum">
              <a:rPr lang="en-US" altLang="en-US" smtClean="0"/>
              <a:pPr/>
              <a:t>‹#›</a:t>
            </a:fld>
            <a:endParaRPr lang="en-US" alt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152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A20919-99CA-44EA-802B-85A417237DD0}" type="datetimeFigureOut">
              <a:rPr lang="en-US" smtClean="0"/>
              <a:pPr>
                <a:defRPr/>
              </a:pPr>
              <a:t>3/2/2024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B30261B-52C7-499B-A827-6BBF53C3FCAE}" type="slidenum">
              <a:rPr lang="en-US" altLang="en-US" smtClean="0"/>
              <a:pPr/>
              <a:t>‹#›</a:t>
            </a:fld>
            <a:endParaRPr lang="en-US" alt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64844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F5AA972-51A1-4EC3-8E52-2F1046C63991}" type="datetimeFigureOut">
              <a:rPr lang="en-US" smtClean="0"/>
              <a:pPr>
                <a:defRPr/>
              </a:pPr>
              <a:t>3/2/2024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82EE94-10C4-4B06-92E5-C8782D59F4B7}" type="slidenum">
              <a:rPr lang="en-US" altLang="en-US" smtClean="0"/>
              <a:pPr/>
              <a:t>‹#›</a:t>
            </a:fld>
            <a:endParaRPr lang="en-US" altLang="en-US"/>
          </a:p>
        </p:txBody>
      </p:sp>
    </p:spTree>
    <p:extLst>
      <p:ext uri="{BB962C8B-B14F-4D97-AF65-F5344CB8AC3E}">
        <p14:creationId xmlns:p14="http://schemas.microsoft.com/office/powerpoint/2010/main" val="2067980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96FA4-DE6E-4DF2-B44C-621C2FFF202A}" type="datetimeFigureOut">
              <a:rPr lang="en-US" smtClean="0"/>
              <a:pPr>
                <a:defRPr/>
              </a:pPr>
              <a:t>3/2/2024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F1B9F6B-3CBB-436B-886D-D6C0ABD7F1D0}" type="slidenum">
              <a:rPr lang="en-US" altLang="en-US" smtClean="0"/>
              <a:pPr/>
              <a:t>‹#›</a:t>
            </a:fld>
            <a:endParaRPr lang="en-US" altLang="en-US"/>
          </a:p>
        </p:txBody>
      </p:sp>
    </p:spTree>
    <p:extLst>
      <p:ext uri="{BB962C8B-B14F-4D97-AF65-F5344CB8AC3E}">
        <p14:creationId xmlns:p14="http://schemas.microsoft.com/office/powerpoint/2010/main" val="35724063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a:defRPr/>
            </a:pPr>
            <a:fld id="{F12E4658-31B0-4781-9BDC-3600302F5F01}" type="datetimeFigureOut">
              <a:rPr lang="en-US" smtClean="0"/>
              <a:pPr>
                <a:defRPr/>
              </a:pPr>
              <a:t>3/2/2024</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14222794-5279-4649-83F2-218815D9711B}" type="slidenum">
              <a:rPr lang="en-US" altLang="en-US" smtClean="0"/>
              <a:pPr/>
              <a:t>‹#›</a:t>
            </a:fld>
            <a:endParaRPr lang="en-US" altLang="en-US"/>
          </a:p>
        </p:txBody>
      </p:sp>
    </p:spTree>
    <p:extLst>
      <p:ext uri="{BB962C8B-B14F-4D97-AF65-F5344CB8AC3E}">
        <p14:creationId xmlns:p14="http://schemas.microsoft.com/office/powerpoint/2010/main" val="389145723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879_iNYSGzg?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247270&amp;picture=coffee-break-tim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els.erasmuspl.eu/ltt-event-in-slovakia-agend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pixabay.com/de/newsletter-banner-schriftzug-124763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ixabay.com/en/conference-meeting-government-29438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uvLDlPlxaRg?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publicdomainpictures.net/view-image.php?image=12995&amp;picture=eine-pause&amp;jazyk=D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3FW0mIvdtrU?feature=oembe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owl.excelsior.edu/writing-process/prewriting-strategies/prewriting-strategies-asking-defining-ques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BBF02FC-601B-AED7-461E-FFF1B8C476FC}"/>
              </a:ext>
            </a:extLst>
          </p:cNvPr>
          <p:cNvSpPr>
            <a:spLocks noGrp="1"/>
          </p:cNvSpPr>
          <p:nvPr>
            <p:ph type="ctrTitle"/>
          </p:nvPr>
        </p:nvSpPr>
        <p:spPr/>
        <p:txBody>
          <a:bodyPr/>
          <a:lstStyle/>
          <a:p>
            <a:pPr eaLnBrk="1" hangingPunct="1"/>
            <a:r>
              <a:rPr lang="en-US" altLang="en-US"/>
              <a:t>Robert’s Rules of Order</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1CFBBFE-A4D7-9508-B40C-9BBD2C457E04}"/>
              </a:ext>
            </a:extLst>
          </p:cNvPr>
          <p:cNvSpPr>
            <a:spLocks noGrp="1"/>
          </p:cNvSpPr>
          <p:nvPr>
            <p:ph type="title"/>
          </p:nvPr>
        </p:nvSpPr>
        <p:spPr/>
        <p:txBody>
          <a:bodyPr/>
          <a:lstStyle/>
          <a:p>
            <a:pPr eaLnBrk="1" hangingPunct="1"/>
            <a:r>
              <a:rPr lang="en-US" altLang="en-US" u="sng"/>
              <a:t>Chairman’s Demeanor </a:t>
            </a:r>
          </a:p>
        </p:txBody>
      </p:sp>
      <p:sp>
        <p:nvSpPr>
          <p:cNvPr id="14339" name="Content Placeholder 2">
            <a:extLst>
              <a:ext uri="{FF2B5EF4-FFF2-40B4-BE49-F238E27FC236}">
                <a16:creationId xmlns:a16="http://schemas.microsoft.com/office/drawing/2014/main" id="{34B0AEED-6714-6FFC-8D19-266CA5BF89FF}"/>
              </a:ext>
            </a:extLst>
          </p:cNvPr>
          <p:cNvSpPr>
            <a:spLocks noGrp="1"/>
          </p:cNvSpPr>
          <p:nvPr>
            <p:ph idx="1"/>
          </p:nvPr>
        </p:nvSpPr>
        <p:spPr/>
        <p:txBody>
          <a:bodyPr/>
          <a:lstStyle/>
          <a:p>
            <a:pPr lvl="1" eaLnBrk="1" hangingPunct="1"/>
            <a:endParaRPr lang="en-US" altLang="en-US"/>
          </a:p>
          <a:p>
            <a:pPr lvl="2" eaLnBrk="1" hangingPunct="1">
              <a:buFont typeface="Wingdings 2" panose="05020102010507070707" pitchFamily="18" charset="2"/>
              <a:buNone/>
            </a:pPr>
            <a:endParaRPr lang="en-US" altLang="en-US"/>
          </a:p>
          <a:p>
            <a:pPr lvl="3" eaLnBrk="1" hangingPunct="1">
              <a:buFont typeface="Wingdings 2" panose="05020102010507070707" pitchFamily="18" charset="2"/>
              <a:buNone/>
            </a:pPr>
            <a:endParaRPr lang="en-US" altLang="en-US"/>
          </a:p>
          <a:p>
            <a:pPr eaLnBrk="1" hangingPunct="1">
              <a:buFont typeface="Georgia" panose="02040502050405020303" pitchFamily="18" charset="0"/>
              <a:buNone/>
            </a:pPr>
            <a:endParaRPr lang="en-US" altLang="en-US"/>
          </a:p>
        </p:txBody>
      </p:sp>
      <p:pic>
        <p:nvPicPr>
          <p:cNvPr id="14340" name="Picture 6" descr="C:\Documents and Settings\jacksons8\Local Settings\Temporary Internet Files\Content.IE5\7JPP6E7U\dglxasset[1].aspx">
            <a:extLst>
              <a:ext uri="{FF2B5EF4-FFF2-40B4-BE49-F238E27FC236}">
                <a16:creationId xmlns:a16="http://schemas.microsoft.com/office/drawing/2014/main" id="{56217534-5202-C4AF-2E3B-EED5E7346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312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Elbow Connector 10">
            <a:extLst>
              <a:ext uri="{FF2B5EF4-FFF2-40B4-BE49-F238E27FC236}">
                <a16:creationId xmlns:a16="http://schemas.microsoft.com/office/drawing/2014/main" id="{25A07206-135A-399E-EA74-86F0F3A0B133}"/>
              </a:ext>
            </a:extLst>
          </p:cNvPr>
          <p:cNvCxnSpPr/>
          <p:nvPr/>
        </p:nvCxnSpPr>
        <p:spPr>
          <a:xfrm flipV="1">
            <a:off x="381000" y="5410200"/>
            <a:ext cx="1828800" cy="990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16902407-E08F-CB22-E8D6-049ABAE88750}"/>
              </a:ext>
            </a:extLst>
          </p:cNvPr>
          <p:cNvCxnSpPr/>
          <p:nvPr/>
        </p:nvCxnSpPr>
        <p:spPr>
          <a:xfrm flipV="1">
            <a:off x="2133600" y="4419600"/>
            <a:ext cx="1752600" cy="990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12685370-6F21-D8D5-73B4-659D5A1F1F78}"/>
              </a:ext>
            </a:extLst>
          </p:cNvPr>
          <p:cNvCxnSpPr/>
          <p:nvPr/>
        </p:nvCxnSpPr>
        <p:spPr>
          <a:xfrm flipV="1">
            <a:off x="3200400" y="3200400"/>
            <a:ext cx="1524000" cy="1219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3D91E98-47C3-2F89-C40F-9E710F9EADCD}"/>
              </a:ext>
            </a:extLst>
          </p:cNvPr>
          <p:cNvSpPr/>
          <p:nvPr/>
        </p:nvSpPr>
        <p:spPr>
          <a:xfrm>
            <a:off x="304800" y="5562600"/>
            <a:ext cx="914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Calm	</a:t>
            </a:r>
          </a:p>
        </p:txBody>
      </p:sp>
      <p:sp>
        <p:nvSpPr>
          <p:cNvPr id="39" name="Rectangle 38">
            <a:extLst>
              <a:ext uri="{FF2B5EF4-FFF2-40B4-BE49-F238E27FC236}">
                <a16:creationId xmlns:a16="http://schemas.microsoft.com/office/drawing/2014/main" id="{D7CF7D4D-FE51-FF8D-50CF-914C2F311D38}"/>
              </a:ext>
            </a:extLst>
          </p:cNvPr>
          <p:cNvSpPr/>
          <p:nvPr/>
        </p:nvSpPr>
        <p:spPr>
          <a:xfrm>
            <a:off x="1371600" y="45720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Objective</a:t>
            </a:r>
          </a:p>
        </p:txBody>
      </p:sp>
      <p:sp>
        <p:nvSpPr>
          <p:cNvPr id="40" name="Rectangle 39">
            <a:extLst>
              <a:ext uri="{FF2B5EF4-FFF2-40B4-BE49-F238E27FC236}">
                <a16:creationId xmlns:a16="http://schemas.microsoft.com/office/drawing/2014/main" id="{8AEF7BA4-98BF-8FF4-06A4-F062EBA80120}"/>
              </a:ext>
            </a:extLst>
          </p:cNvPr>
          <p:cNvSpPr/>
          <p:nvPr/>
        </p:nvSpPr>
        <p:spPr>
          <a:xfrm>
            <a:off x="2971800" y="3581400"/>
            <a:ext cx="914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Fair	</a:t>
            </a:r>
          </a:p>
        </p:txBody>
      </p:sp>
      <p:sp>
        <p:nvSpPr>
          <p:cNvPr id="41" name="Rectangle 40">
            <a:extLst>
              <a:ext uri="{FF2B5EF4-FFF2-40B4-BE49-F238E27FC236}">
                <a16:creationId xmlns:a16="http://schemas.microsoft.com/office/drawing/2014/main" id="{3DF22201-8A63-1EA8-B1E7-C21946EAE426}"/>
              </a:ext>
            </a:extLst>
          </p:cNvPr>
          <p:cNvSpPr/>
          <p:nvPr/>
        </p:nvSpPr>
        <p:spPr>
          <a:xfrm>
            <a:off x="3962400" y="23622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Impartial	</a:t>
            </a:r>
          </a:p>
        </p:txBody>
      </p:sp>
      <p:cxnSp>
        <p:nvCxnSpPr>
          <p:cNvPr id="52" name="Elbow Connector 51">
            <a:extLst>
              <a:ext uri="{FF2B5EF4-FFF2-40B4-BE49-F238E27FC236}">
                <a16:creationId xmlns:a16="http://schemas.microsoft.com/office/drawing/2014/main" id="{60758BDF-571B-96A9-137A-8FDFEBF76D48}"/>
              </a:ext>
            </a:extLst>
          </p:cNvPr>
          <p:cNvCxnSpPr/>
          <p:nvPr/>
        </p:nvCxnSpPr>
        <p:spPr>
          <a:xfrm flipV="1">
            <a:off x="4724400" y="2514600"/>
            <a:ext cx="1143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071C9F-231C-8EBA-23FC-2032E641C3F1}"/>
              </a:ext>
            </a:extLst>
          </p:cNvPr>
          <p:cNvSpPr>
            <a:spLocks noGrp="1"/>
          </p:cNvSpPr>
          <p:nvPr>
            <p:ph type="title"/>
          </p:nvPr>
        </p:nvSpPr>
        <p:spPr/>
        <p:txBody>
          <a:bodyPr/>
          <a:lstStyle/>
          <a:p>
            <a:pPr eaLnBrk="1" hangingPunct="1"/>
            <a:r>
              <a:rPr lang="en-US" altLang="en-US" u="sng"/>
              <a:t>Chairman’s Role </a:t>
            </a:r>
          </a:p>
        </p:txBody>
      </p:sp>
      <p:sp>
        <p:nvSpPr>
          <p:cNvPr id="15363" name="Content Placeholder 2">
            <a:extLst>
              <a:ext uri="{FF2B5EF4-FFF2-40B4-BE49-F238E27FC236}">
                <a16:creationId xmlns:a16="http://schemas.microsoft.com/office/drawing/2014/main" id="{23359AB7-8772-5C9A-E344-B1653E329719}"/>
              </a:ext>
            </a:extLst>
          </p:cNvPr>
          <p:cNvSpPr>
            <a:spLocks noGrp="1"/>
          </p:cNvSpPr>
          <p:nvPr>
            <p:ph sz="half" idx="1"/>
          </p:nvPr>
        </p:nvSpPr>
        <p:spPr/>
        <p:txBody>
          <a:bodyPr>
            <a:normAutofit fontScale="92500"/>
          </a:bodyPr>
          <a:lstStyle/>
          <a:p>
            <a:pPr lvl="1" eaLnBrk="1" hangingPunct="1"/>
            <a:r>
              <a:rPr lang="en-US" altLang="en-US" sz="2300" dirty="0"/>
              <a:t>Maintain order</a:t>
            </a:r>
          </a:p>
          <a:p>
            <a:pPr lvl="1" eaLnBrk="1" hangingPunct="1"/>
            <a:r>
              <a:rPr lang="en-US" altLang="en-US" sz="2300" dirty="0"/>
              <a:t>Enforce the rules</a:t>
            </a:r>
          </a:p>
          <a:p>
            <a:pPr lvl="1" eaLnBrk="1" hangingPunct="1"/>
            <a:r>
              <a:rPr lang="en-US" altLang="en-US" sz="2300" dirty="0"/>
              <a:t>Operate in an expedient and impartial manner</a:t>
            </a:r>
          </a:p>
          <a:p>
            <a:pPr lvl="1" eaLnBrk="1" hangingPunct="1"/>
            <a:r>
              <a:rPr lang="en-US" altLang="en-US" sz="2300" dirty="0"/>
              <a:t>Conduct business in a calm and objective manner</a:t>
            </a:r>
          </a:p>
          <a:p>
            <a:pPr lvl="1" eaLnBrk="1" hangingPunct="1"/>
            <a:r>
              <a:rPr lang="en-US" altLang="en-US" sz="2300" dirty="0"/>
              <a:t>Focus the group and not allow irrelevant discussion</a:t>
            </a:r>
          </a:p>
          <a:p>
            <a:pPr lvl="1" eaLnBrk="1" hangingPunct="1"/>
            <a:r>
              <a:rPr lang="en-US" altLang="en-US" sz="2300" dirty="0"/>
              <a:t>Provide clarification when needed</a:t>
            </a:r>
          </a:p>
        </p:txBody>
      </p:sp>
      <p:pic>
        <p:nvPicPr>
          <p:cNvPr id="15364" name="Picture 2" descr="C:\Documents and Settings\jacksons8\Local Settings\Temporary Internet Files\Content.IE5\Z2NUNAGH\dglxasset[1].jpg">
            <a:extLst>
              <a:ext uri="{FF2B5EF4-FFF2-40B4-BE49-F238E27FC236}">
                <a16:creationId xmlns:a16="http://schemas.microsoft.com/office/drawing/2014/main" id="{3A2431C7-F20B-A8CA-A6E1-03497D490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27EE352-6C65-FCC8-2C3F-129D2C169AF3}"/>
              </a:ext>
            </a:extLst>
          </p:cNvPr>
          <p:cNvSpPr>
            <a:spLocks noGrp="1"/>
          </p:cNvSpPr>
          <p:nvPr>
            <p:ph type="title"/>
          </p:nvPr>
        </p:nvSpPr>
        <p:spPr/>
        <p:txBody>
          <a:bodyPr/>
          <a:lstStyle/>
          <a:p>
            <a:pPr eaLnBrk="1" hangingPunct="1"/>
            <a:r>
              <a:rPr lang="en-US" altLang="en-US" u="sng"/>
              <a:t>Chairman’s Responsibilities</a:t>
            </a:r>
          </a:p>
        </p:txBody>
      </p:sp>
      <p:sp>
        <p:nvSpPr>
          <p:cNvPr id="5" name="Content Placeholder 4">
            <a:extLst>
              <a:ext uri="{FF2B5EF4-FFF2-40B4-BE49-F238E27FC236}">
                <a16:creationId xmlns:a16="http://schemas.microsoft.com/office/drawing/2014/main" id="{741C5118-CCF9-0F81-9089-0FDE3CA826DE}"/>
              </a:ext>
            </a:extLst>
          </p:cNvPr>
          <p:cNvSpPr>
            <a:spLocks noGrp="1"/>
          </p:cNvSpPr>
          <p:nvPr>
            <p:ph idx="1"/>
          </p:nvPr>
        </p:nvSpPr>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a:t>Arrive early and start meetings on time</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dirty="0"/>
              <a:t>Develop a well-prepared agenda and stick to it</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dirty="0"/>
              <a:t>Contact those with reports prior to the meeting</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dirty="0"/>
              <a:t>To be familiar with procedural rules of the by-laws, the standing rules, and the customs of the group and parliamentary procedure</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dirty="0"/>
              <a:t>Clarify motions and votes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267213B-B803-C7F1-3265-C06C66CA29B9}"/>
              </a:ext>
            </a:extLst>
          </p:cNvPr>
          <p:cNvSpPr>
            <a:spLocks noGrp="1"/>
          </p:cNvSpPr>
          <p:nvPr>
            <p:ph type="title"/>
          </p:nvPr>
        </p:nvSpPr>
        <p:spPr/>
        <p:txBody>
          <a:bodyPr/>
          <a:lstStyle/>
          <a:p>
            <a:pPr eaLnBrk="1" hangingPunct="1"/>
            <a:r>
              <a:rPr lang="en-US" altLang="en-US" u="sng" dirty="0"/>
              <a:t>Co-Chair’s Role</a:t>
            </a:r>
          </a:p>
        </p:txBody>
      </p:sp>
      <p:sp>
        <p:nvSpPr>
          <p:cNvPr id="17411" name="Content Placeholder 2">
            <a:extLst>
              <a:ext uri="{FF2B5EF4-FFF2-40B4-BE49-F238E27FC236}">
                <a16:creationId xmlns:a16="http://schemas.microsoft.com/office/drawing/2014/main" id="{D326A874-09A5-6FDC-1CA3-CDD4EB796E95}"/>
              </a:ext>
            </a:extLst>
          </p:cNvPr>
          <p:cNvSpPr>
            <a:spLocks noGrp="1"/>
          </p:cNvSpPr>
          <p:nvPr>
            <p:ph sz="half" idx="1"/>
          </p:nvPr>
        </p:nvSpPr>
        <p:spPr/>
        <p:txBody>
          <a:bodyPr/>
          <a:lstStyle/>
          <a:p>
            <a:pPr eaLnBrk="1" hangingPunct="1"/>
            <a:r>
              <a:rPr lang="en-US" altLang="en-US" sz="3200"/>
              <a:t>Serves in the absence of the Chair</a:t>
            </a:r>
          </a:p>
          <a:p>
            <a:pPr eaLnBrk="1" hangingPunct="1"/>
            <a:endParaRPr lang="en-US" altLang="en-US" sz="3200"/>
          </a:p>
          <a:p>
            <a:pPr eaLnBrk="1" hangingPunct="1"/>
            <a:r>
              <a:rPr lang="en-US" altLang="en-US" sz="3200"/>
              <a:t>Completes any reports he/she is assigned</a:t>
            </a:r>
          </a:p>
          <a:p>
            <a:pPr eaLnBrk="1" hangingPunct="1"/>
            <a:endParaRPr lang="en-US" altLang="en-US"/>
          </a:p>
          <a:p>
            <a:pPr eaLnBrk="1" hangingPunct="1">
              <a:buFont typeface="Georgia" panose="02040502050405020303" pitchFamily="18" charset="0"/>
              <a:buNone/>
            </a:pPr>
            <a:endParaRPr lang="en-US" alt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7A0CE1C-05CB-373E-B20C-B9D4436ABCA0}"/>
              </a:ext>
            </a:extLst>
          </p:cNvPr>
          <p:cNvSpPr>
            <a:spLocks noGrp="1"/>
          </p:cNvSpPr>
          <p:nvPr>
            <p:ph type="title"/>
          </p:nvPr>
        </p:nvSpPr>
        <p:spPr/>
        <p:txBody>
          <a:bodyPr/>
          <a:lstStyle/>
          <a:p>
            <a:pPr eaLnBrk="1" hangingPunct="1"/>
            <a:r>
              <a:rPr lang="en-US" altLang="en-US" u="sng"/>
              <a:t>Role of the Secretary</a:t>
            </a:r>
          </a:p>
        </p:txBody>
      </p:sp>
      <p:sp>
        <p:nvSpPr>
          <p:cNvPr id="3" name="Content Placeholder 2">
            <a:extLst>
              <a:ext uri="{FF2B5EF4-FFF2-40B4-BE49-F238E27FC236}">
                <a16:creationId xmlns:a16="http://schemas.microsoft.com/office/drawing/2014/main" id="{F50C39F4-217A-B90F-31F8-A413894E80FE}"/>
              </a:ext>
            </a:extLst>
          </p:cNvPr>
          <p:cNvSpPr>
            <a:spLocks noGrp="1"/>
          </p:cNvSpPr>
          <p:nvPr>
            <p:ph sz="half" idx="1"/>
          </p:nvPr>
        </p:nvSpPr>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en-US" dirty="0"/>
              <a:t>Responsible for </a:t>
            </a:r>
            <a:r>
              <a:rPr lang="en-US" b="1" dirty="0">
                <a:solidFill>
                  <a:schemeClr val="tx1"/>
                </a:solidFill>
              </a:rPr>
              <a:t>minutes</a:t>
            </a:r>
            <a:r>
              <a:rPr lang="en-US" dirty="0"/>
              <a:t> of the meeting and executive board</a:t>
            </a:r>
          </a:p>
          <a:p>
            <a:pPr marL="658368" lvl="1" indent="-246888" eaLnBrk="1" fontAlgn="auto" hangingPunct="1">
              <a:spcAft>
                <a:spcPts val="0"/>
              </a:spcAft>
              <a:buFont typeface="Georgia"/>
              <a:buChar char="▫"/>
              <a:defRPr/>
            </a:pPr>
            <a:r>
              <a:rPr lang="en-US" dirty="0"/>
              <a:t>Recording</a:t>
            </a:r>
          </a:p>
          <a:p>
            <a:pPr marL="658368" lvl="1" indent="-246888" eaLnBrk="1" fontAlgn="auto" hangingPunct="1">
              <a:spcAft>
                <a:spcPts val="0"/>
              </a:spcAft>
              <a:buFont typeface="Georgia"/>
              <a:buChar char="▫"/>
              <a:defRPr/>
            </a:pPr>
            <a:r>
              <a:rPr lang="en-US" dirty="0"/>
              <a:t>Reviewing</a:t>
            </a:r>
          </a:p>
          <a:p>
            <a:pPr marL="658368" lvl="1" indent="-246888" eaLnBrk="1" fontAlgn="auto" hangingPunct="1">
              <a:spcAft>
                <a:spcPts val="0"/>
              </a:spcAft>
              <a:buFont typeface="Georgia"/>
              <a:buChar char="▫"/>
              <a:defRPr/>
            </a:pPr>
            <a:r>
              <a:rPr lang="en-US" dirty="0"/>
              <a:t>Revising</a:t>
            </a:r>
          </a:p>
          <a:p>
            <a:pPr marL="658368" lvl="1" indent="-246888" eaLnBrk="1" fontAlgn="auto" hangingPunct="1">
              <a:spcAft>
                <a:spcPts val="0"/>
              </a:spcAft>
              <a:buFont typeface="Georgia"/>
              <a:buChar char="▫"/>
              <a:defRPr/>
            </a:pPr>
            <a:r>
              <a:rPr lang="en-US" dirty="0">
                <a:solidFill>
                  <a:schemeClr val="accent6">
                    <a:lumMod val="75000"/>
                  </a:schemeClr>
                </a:solidFill>
              </a:rPr>
              <a:t>Returning </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dirty="0"/>
              <a:t>Assisting with the preparation and dissemination of the </a:t>
            </a:r>
            <a:r>
              <a:rPr lang="en-US" b="1" dirty="0">
                <a:solidFill>
                  <a:schemeClr val="tx1"/>
                </a:solidFill>
              </a:rPr>
              <a:t>agenda</a:t>
            </a:r>
          </a:p>
          <a:p>
            <a:pPr marL="365760" indent="-256032" eaLnBrk="1" fontAlgn="auto" hangingPunct="1">
              <a:spcAft>
                <a:spcPts val="0"/>
              </a:spcAft>
              <a:buClr>
                <a:schemeClr val="accent3"/>
              </a:buClr>
              <a:buFont typeface="Georgia"/>
              <a:buChar char="•"/>
              <a:defRPr/>
            </a:pPr>
            <a:endParaRPr lang="en-US" dirty="0"/>
          </a:p>
          <a:p>
            <a:pPr marL="365760" indent="-256032" eaLnBrk="1" fontAlgn="auto" hangingPunct="1">
              <a:spcAft>
                <a:spcPts val="0"/>
              </a:spcAft>
              <a:buClr>
                <a:schemeClr val="accent3"/>
              </a:buClr>
              <a:buFont typeface="Georgia"/>
              <a:buChar char="•"/>
              <a:defRPr/>
            </a:pPr>
            <a:r>
              <a:rPr lang="en-US" dirty="0"/>
              <a:t>Keeping </a:t>
            </a:r>
            <a:r>
              <a:rPr lang="en-US" dirty="0">
                <a:solidFill>
                  <a:schemeClr val="tx1"/>
                </a:solidFill>
              </a:rPr>
              <a:t>records</a:t>
            </a:r>
          </a:p>
          <a:p>
            <a:pPr marL="658368" lvl="1" indent="-246888" eaLnBrk="1" fontAlgn="auto" hangingPunct="1">
              <a:spcAft>
                <a:spcPts val="0"/>
              </a:spcAft>
              <a:buFont typeface="Georgia"/>
              <a:buChar char="▫"/>
              <a:defRPr/>
            </a:pPr>
            <a:r>
              <a:rPr lang="en-US" dirty="0"/>
              <a:t>Minutes</a:t>
            </a:r>
          </a:p>
          <a:p>
            <a:pPr marL="658368" lvl="1" indent="-246888" eaLnBrk="1" fontAlgn="auto" hangingPunct="1">
              <a:spcAft>
                <a:spcPts val="0"/>
              </a:spcAft>
              <a:buFont typeface="Georgia"/>
              <a:buChar char="▫"/>
              <a:defRPr/>
            </a:pPr>
            <a:r>
              <a:rPr lang="en-US" dirty="0"/>
              <a:t>Duties</a:t>
            </a:r>
          </a:p>
          <a:p>
            <a:pPr marL="658368" lvl="1" indent="-246888" eaLnBrk="1" fontAlgn="auto" hangingPunct="1">
              <a:spcAft>
                <a:spcPts val="0"/>
              </a:spcAft>
              <a:buFont typeface="Georgia"/>
              <a:buChar char="▫"/>
              <a:defRPr/>
            </a:pPr>
            <a:r>
              <a:rPr lang="en-US" dirty="0"/>
              <a:t>Special Assignments</a:t>
            </a:r>
          </a:p>
          <a:p>
            <a:pPr marL="658368" lvl="1" indent="-246888" eaLnBrk="1" fontAlgn="auto" hangingPunct="1">
              <a:spcAft>
                <a:spcPts val="0"/>
              </a:spcAft>
              <a:buFont typeface="Georgia"/>
              <a:buChar char="▫"/>
              <a:defRPr/>
            </a:pP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580865D-FF1D-D127-4DB1-82F054400BA6}"/>
              </a:ext>
            </a:extLst>
          </p:cNvPr>
          <p:cNvSpPr>
            <a:spLocks noGrp="1"/>
          </p:cNvSpPr>
          <p:nvPr>
            <p:ph type="title"/>
          </p:nvPr>
        </p:nvSpPr>
        <p:spPr/>
        <p:txBody>
          <a:bodyPr/>
          <a:lstStyle/>
          <a:p>
            <a:pPr eaLnBrk="1" hangingPunct="1"/>
            <a:r>
              <a:rPr lang="en-US" altLang="en-US" u="sng"/>
              <a:t>The Importance of Minutes</a:t>
            </a:r>
          </a:p>
        </p:txBody>
      </p:sp>
      <p:sp>
        <p:nvSpPr>
          <p:cNvPr id="19459" name="Content Placeholder 2">
            <a:extLst>
              <a:ext uri="{FF2B5EF4-FFF2-40B4-BE49-F238E27FC236}">
                <a16:creationId xmlns:a16="http://schemas.microsoft.com/office/drawing/2014/main" id="{26D5EF4E-CA73-9A89-BD68-00F5185C5D1B}"/>
              </a:ext>
            </a:extLst>
          </p:cNvPr>
          <p:cNvSpPr>
            <a:spLocks noGrp="1"/>
          </p:cNvSpPr>
          <p:nvPr>
            <p:ph idx="1"/>
          </p:nvPr>
        </p:nvSpPr>
        <p:spPr/>
        <p:txBody>
          <a:bodyPr/>
          <a:lstStyle/>
          <a:p>
            <a:pPr eaLnBrk="1" hangingPunct="1"/>
            <a:r>
              <a:rPr lang="en-US" altLang="en-US" dirty="0"/>
              <a:t>They constitute the permanent record of proposals, decisions and reports of members of the executive board</a:t>
            </a:r>
          </a:p>
          <a:p>
            <a:pPr eaLnBrk="1" hangingPunct="1">
              <a:buFont typeface="Georgia" panose="02040502050405020303" pitchFamily="18" charset="0"/>
              <a:buNone/>
            </a:pPr>
            <a:endParaRPr lang="en-US" altLang="en-US" dirty="0"/>
          </a:p>
          <a:p>
            <a:pPr eaLnBrk="1" hangingPunct="1"/>
            <a:r>
              <a:rPr lang="en-US" altLang="en-US" dirty="0"/>
              <a:t>Legal record of the meeting</a:t>
            </a:r>
          </a:p>
          <a:p>
            <a:pPr eaLnBrk="1" hangingPunct="1"/>
            <a:endParaRPr lang="en-US" altLang="en-US" dirty="0"/>
          </a:p>
          <a:p>
            <a:pPr eaLnBrk="1" hangingPunct="1"/>
            <a:r>
              <a:rPr lang="en-US" altLang="en-US" dirty="0"/>
              <a:t>May be subpoenaed</a:t>
            </a:r>
          </a:p>
          <a:p>
            <a:pPr eaLnBrk="1" hangingPunct="1"/>
            <a:endParaRPr lang="en-US" altLang="en-US" dirty="0"/>
          </a:p>
          <a:p>
            <a:pPr eaLnBrk="1" hangingPunct="1"/>
            <a:r>
              <a:rPr lang="en-US" altLang="en-US" dirty="0"/>
              <a:t>Not in the Minutes</a:t>
            </a:r>
          </a:p>
          <a:p>
            <a:pPr lvl="1"/>
            <a:r>
              <a:rPr lang="en-US" altLang="en-US" dirty="0"/>
              <a:t>It didn’t happen!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26F196-310C-8CF6-6AE1-046D2D2D1A98}"/>
              </a:ext>
            </a:extLst>
          </p:cNvPr>
          <p:cNvSpPr>
            <a:spLocks noGrp="1"/>
          </p:cNvSpPr>
          <p:nvPr>
            <p:ph type="title"/>
          </p:nvPr>
        </p:nvSpPr>
        <p:spPr>
          <a:xfrm>
            <a:off x="3723967" y="365760"/>
            <a:ext cx="4498259" cy="1325562"/>
          </a:xfrm>
        </p:spPr>
        <p:txBody>
          <a:bodyPr>
            <a:normAutofit/>
          </a:bodyPr>
          <a:lstStyle/>
          <a:p>
            <a:pPr eaLnBrk="1" hangingPunct="1"/>
            <a:r>
              <a:rPr lang="en-US" altLang="en-US" u="sng"/>
              <a:t>Contents of Meeting Minutes</a:t>
            </a:r>
          </a:p>
        </p:txBody>
      </p:sp>
      <p:sp>
        <p:nvSpPr>
          <p:cNvPr id="20489" name="Rectangle 20488">
            <a:extLst>
              <a:ext uri="{FF2B5EF4-FFF2-40B4-BE49-F238E27FC236}">
                <a16:creationId xmlns:a16="http://schemas.microsoft.com/office/drawing/2014/main" id="{653E8C2D-4F5A-49E0-8155-C1699A478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485" name="Picture 20484" descr="Blurry conference table and chairs">
            <a:extLst>
              <a:ext uri="{FF2B5EF4-FFF2-40B4-BE49-F238E27FC236}">
                <a16:creationId xmlns:a16="http://schemas.microsoft.com/office/drawing/2014/main" id="{8C234FE9-FD83-7026-EAA0-59D575E356F5}"/>
              </a:ext>
            </a:extLst>
          </p:cNvPr>
          <p:cNvPicPr>
            <a:picLocks noChangeAspect="1"/>
          </p:cNvPicPr>
          <p:nvPr/>
        </p:nvPicPr>
        <p:blipFill rotWithShape="1">
          <a:blip r:embed="rId3"/>
          <a:srcRect l="33486" r="35883" b="-1"/>
          <a:stretch/>
        </p:blipFill>
        <p:spPr>
          <a:xfrm>
            <a:off x="342900" y="10"/>
            <a:ext cx="3147083" cy="6857990"/>
          </a:xfrm>
          <a:prstGeom prst="rect">
            <a:avLst/>
          </a:prstGeom>
        </p:spPr>
      </p:pic>
      <p:sp>
        <p:nvSpPr>
          <p:cNvPr id="20483" name="Content Placeholder 2">
            <a:extLst>
              <a:ext uri="{FF2B5EF4-FFF2-40B4-BE49-F238E27FC236}">
                <a16:creationId xmlns:a16="http://schemas.microsoft.com/office/drawing/2014/main" id="{3BED4AB3-AE2C-E1DC-3F77-216BE3E3DF6C}"/>
              </a:ext>
            </a:extLst>
          </p:cNvPr>
          <p:cNvSpPr>
            <a:spLocks noGrp="1"/>
          </p:cNvSpPr>
          <p:nvPr>
            <p:ph idx="1"/>
          </p:nvPr>
        </p:nvSpPr>
        <p:spPr>
          <a:xfrm>
            <a:off x="3723967" y="1828800"/>
            <a:ext cx="4511678" cy="4351337"/>
          </a:xfrm>
        </p:spPr>
        <p:txBody>
          <a:bodyPr>
            <a:normAutofit/>
          </a:bodyPr>
          <a:lstStyle/>
          <a:p>
            <a:pPr eaLnBrk="1" hangingPunct="1"/>
            <a:r>
              <a:rPr lang="en-US" altLang="en-US" sz="1900"/>
              <a:t>Kind of Meeting</a:t>
            </a:r>
          </a:p>
          <a:p>
            <a:pPr eaLnBrk="1" hangingPunct="1"/>
            <a:r>
              <a:rPr lang="en-US" altLang="en-US" sz="1900"/>
              <a:t>Name of the organization</a:t>
            </a:r>
          </a:p>
          <a:p>
            <a:pPr eaLnBrk="1" hangingPunct="1"/>
            <a:r>
              <a:rPr lang="en-US" altLang="en-US" sz="1900"/>
              <a:t>Date and place of meeting</a:t>
            </a:r>
          </a:p>
          <a:p>
            <a:pPr eaLnBrk="1" hangingPunct="1"/>
            <a:r>
              <a:rPr lang="en-US" altLang="en-US" sz="1900"/>
              <a:t>Presence of the chairman and secretary</a:t>
            </a:r>
          </a:p>
          <a:p>
            <a:pPr eaLnBrk="1" hangingPunct="1"/>
            <a:r>
              <a:rPr lang="en-US" altLang="en-US" sz="1900"/>
              <a:t>Presence of the quorum</a:t>
            </a:r>
          </a:p>
          <a:p>
            <a:pPr eaLnBrk="1" hangingPunct="1"/>
            <a:r>
              <a:rPr lang="en-US" altLang="en-US" sz="1900"/>
              <a:t>Time the meeting was called to order</a:t>
            </a:r>
          </a:p>
          <a:p>
            <a:pPr eaLnBrk="1" hangingPunct="1"/>
            <a:r>
              <a:rPr lang="en-US" altLang="en-US" sz="1900"/>
              <a:t>Whether the minutes of the previous meeting were approved or corrected</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5813197-FE02-D629-FF27-9C9393E65391}"/>
              </a:ext>
            </a:extLst>
          </p:cNvPr>
          <p:cNvSpPr>
            <a:spLocks noGrp="1"/>
          </p:cNvSpPr>
          <p:nvPr>
            <p:ph type="title"/>
          </p:nvPr>
        </p:nvSpPr>
        <p:spPr/>
        <p:txBody>
          <a:bodyPr/>
          <a:lstStyle/>
          <a:p>
            <a:pPr eaLnBrk="1" hangingPunct="1"/>
            <a:r>
              <a:rPr lang="en-US" altLang="en-US" u="sng"/>
              <a:t>What to Record in the Minutes</a:t>
            </a:r>
          </a:p>
        </p:txBody>
      </p:sp>
      <p:sp>
        <p:nvSpPr>
          <p:cNvPr id="21507" name="Content Placeholder 2">
            <a:extLst>
              <a:ext uri="{FF2B5EF4-FFF2-40B4-BE49-F238E27FC236}">
                <a16:creationId xmlns:a16="http://schemas.microsoft.com/office/drawing/2014/main" id="{73028963-20FC-CA98-02D5-B1881213456E}"/>
              </a:ext>
            </a:extLst>
          </p:cNvPr>
          <p:cNvSpPr>
            <a:spLocks noGrp="1"/>
          </p:cNvSpPr>
          <p:nvPr>
            <p:ph idx="1"/>
          </p:nvPr>
        </p:nvSpPr>
        <p:spPr/>
        <p:txBody>
          <a:bodyPr/>
          <a:lstStyle/>
          <a:p>
            <a:pPr eaLnBrk="1" hangingPunct="1"/>
            <a:r>
              <a:rPr lang="en-US" altLang="en-US"/>
              <a:t>All adopted or defeated motions</a:t>
            </a:r>
          </a:p>
          <a:p>
            <a:pPr eaLnBrk="1" hangingPunct="1"/>
            <a:endParaRPr lang="en-US" altLang="en-US"/>
          </a:p>
          <a:p>
            <a:pPr eaLnBrk="1" hangingPunct="1"/>
            <a:r>
              <a:rPr lang="en-US" altLang="en-US"/>
              <a:t>Names of all members reporting </a:t>
            </a:r>
          </a:p>
          <a:p>
            <a:pPr eaLnBrk="1" hangingPunct="1"/>
            <a:endParaRPr lang="en-US" altLang="en-US"/>
          </a:p>
          <a:p>
            <a:pPr eaLnBrk="1" hangingPunct="1"/>
            <a:r>
              <a:rPr lang="en-US" altLang="en-US"/>
              <a:t>Names of all those elected or appointed</a:t>
            </a:r>
          </a:p>
          <a:p>
            <a:pPr eaLnBrk="1" hangingPunct="1"/>
            <a:endParaRPr lang="en-US" altLang="en-US"/>
          </a:p>
          <a:p>
            <a:pPr eaLnBrk="1" hangingPunct="1"/>
            <a:r>
              <a:rPr lang="en-US" altLang="en-US"/>
              <a:t>Number of votes on each side in a ballot or counted vote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C6DC3A3-44F4-CA64-ECA4-B56BB5411339}"/>
              </a:ext>
            </a:extLst>
          </p:cNvPr>
          <p:cNvSpPr>
            <a:spLocks noGrp="1"/>
          </p:cNvSpPr>
          <p:nvPr>
            <p:ph type="title"/>
          </p:nvPr>
        </p:nvSpPr>
        <p:spPr>
          <a:xfrm>
            <a:off x="457200" y="677862"/>
            <a:ext cx="8229600" cy="914401"/>
          </a:xfrm>
        </p:spPr>
        <p:txBody>
          <a:bodyPr/>
          <a:lstStyle/>
          <a:p>
            <a:pPr eaLnBrk="1" hangingPunct="1"/>
            <a:r>
              <a:rPr lang="en-US" altLang="en-US" u="sng" dirty="0"/>
              <a:t>What </a:t>
            </a:r>
            <a:r>
              <a:rPr lang="en-US" altLang="en-US" u="sng" dirty="0">
                <a:solidFill>
                  <a:srgbClr val="FF0000"/>
                </a:solidFill>
              </a:rPr>
              <a:t>Not</a:t>
            </a:r>
            <a:r>
              <a:rPr lang="en-US" altLang="en-US" u="sng" dirty="0"/>
              <a:t> to Record</a:t>
            </a:r>
          </a:p>
        </p:txBody>
      </p:sp>
      <p:sp>
        <p:nvSpPr>
          <p:cNvPr id="22531" name="Content Placeholder 2">
            <a:extLst>
              <a:ext uri="{FF2B5EF4-FFF2-40B4-BE49-F238E27FC236}">
                <a16:creationId xmlns:a16="http://schemas.microsoft.com/office/drawing/2014/main" id="{5A68DA5E-CBF5-586D-B5DC-36E79701EC74}"/>
              </a:ext>
            </a:extLst>
          </p:cNvPr>
          <p:cNvSpPr>
            <a:spLocks noGrp="1"/>
          </p:cNvSpPr>
          <p:nvPr>
            <p:ph idx="1"/>
          </p:nvPr>
        </p:nvSpPr>
        <p:spPr/>
        <p:txBody>
          <a:bodyPr/>
          <a:lstStyle/>
          <a:p>
            <a:pPr eaLnBrk="1" hangingPunct="1"/>
            <a:r>
              <a:rPr lang="en-US" altLang="en-US" dirty="0"/>
              <a:t>Discussion or personal opinion</a:t>
            </a:r>
          </a:p>
          <a:p>
            <a:pPr eaLnBrk="1" hangingPunct="1"/>
            <a:r>
              <a:rPr lang="en-US" altLang="en-US" dirty="0"/>
              <a:t>Name of the seconder of the motion</a:t>
            </a:r>
          </a:p>
          <a:p>
            <a:pPr eaLnBrk="1" hangingPunct="1"/>
            <a:r>
              <a:rPr lang="en-US" altLang="en-US" dirty="0"/>
              <a:t>Motions withdrawn</a:t>
            </a:r>
          </a:p>
          <a:p>
            <a:pPr eaLnBrk="1" hangingPunct="1"/>
            <a:r>
              <a:rPr lang="en-US" altLang="en-US" dirty="0"/>
              <a:t>Entire reports </a:t>
            </a:r>
          </a:p>
          <a:p>
            <a:pPr lvl="1" eaLnBrk="1" hangingPunct="1"/>
            <a:r>
              <a:rPr lang="en-US" altLang="en-US" dirty="0"/>
              <a:t>Attach to the original of the minutes</a:t>
            </a:r>
          </a:p>
          <a:p>
            <a:pPr lvl="1" eaLnBrk="1" hangingPunct="1"/>
            <a:endParaRPr lang="en-US" altLang="en-US" dirty="0"/>
          </a:p>
          <a:p>
            <a:pPr eaLnBrk="1" hangingPunct="1"/>
            <a:r>
              <a:rPr lang="en-US" altLang="en-US" i="1" dirty="0"/>
              <a:t>Note:  Corrections to minutes may be made at any time but requires two thirds vote if the minutes are already adopted.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6885FAF-9DE0-F2A9-9D2A-F9533AB9FCD7}"/>
              </a:ext>
            </a:extLst>
          </p:cNvPr>
          <p:cNvSpPr>
            <a:spLocks noGrp="1"/>
          </p:cNvSpPr>
          <p:nvPr>
            <p:ph type="title"/>
          </p:nvPr>
        </p:nvSpPr>
        <p:spPr>
          <a:xfrm>
            <a:off x="3723967" y="365760"/>
            <a:ext cx="4498259" cy="1325562"/>
          </a:xfrm>
        </p:spPr>
        <p:txBody>
          <a:bodyPr>
            <a:normAutofit/>
          </a:bodyPr>
          <a:lstStyle/>
          <a:p>
            <a:r>
              <a:rPr lang="en-US" altLang="en-US" u="sng"/>
              <a:t>Drafting Minutes</a:t>
            </a:r>
          </a:p>
        </p:txBody>
      </p:sp>
      <p:sp>
        <p:nvSpPr>
          <p:cNvPr id="23561" name="Rectangle 23560">
            <a:extLst>
              <a:ext uri="{FF2B5EF4-FFF2-40B4-BE49-F238E27FC236}">
                <a16:creationId xmlns:a16="http://schemas.microsoft.com/office/drawing/2014/main" id="{653E8C2D-4F5A-49E0-8155-C1699A478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3557" name="Picture 23556" descr="Books, pens, and a wall clock">
            <a:extLst>
              <a:ext uri="{FF2B5EF4-FFF2-40B4-BE49-F238E27FC236}">
                <a16:creationId xmlns:a16="http://schemas.microsoft.com/office/drawing/2014/main" id="{C323C3B9-A38D-33B0-7D1B-C1063B42CC2C}"/>
              </a:ext>
            </a:extLst>
          </p:cNvPr>
          <p:cNvPicPr>
            <a:picLocks noChangeAspect="1"/>
          </p:cNvPicPr>
          <p:nvPr/>
        </p:nvPicPr>
        <p:blipFill rotWithShape="1">
          <a:blip r:embed="rId3"/>
          <a:srcRect l="58335" r="10690"/>
          <a:stretch/>
        </p:blipFill>
        <p:spPr>
          <a:xfrm>
            <a:off x="342900" y="10"/>
            <a:ext cx="3147083" cy="6857990"/>
          </a:xfrm>
          <a:prstGeom prst="rect">
            <a:avLst/>
          </a:prstGeom>
        </p:spPr>
      </p:pic>
      <p:sp>
        <p:nvSpPr>
          <p:cNvPr id="23555" name="Content Placeholder 2">
            <a:extLst>
              <a:ext uri="{FF2B5EF4-FFF2-40B4-BE49-F238E27FC236}">
                <a16:creationId xmlns:a16="http://schemas.microsoft.com/office/drawing/2014/main" id="{65DC7235-00A7-70DB-1913-5ED54DCCA3EF}"/>
              </a:ext>
            </a:extLst>
          </p:cNvPr>
          <p:cNvSpPr>
            <a:spLocks noGrp="1"/>
          </p:cNvSpPr>
          <p:nvPr>
            <p:ph idx="1"/>
          </p:nvPr>
        </p:nvSpPr>
        <p:spPr>
          <a:xfrm>
            <a:off x="3723967" y="1828800"/>
            <a:ext cx="4511678" cy="4351337"/>
          </a:xfrm>
        </p:spPr>
        <p:txBody>
          <a:bodyPr>
            <a:normAutofit/>
          </a:bodyPr>
          <a:lstStyle/>
          <a:p>
            <a:r>
              <a:rPr lang="en-US" altLang="en-US" sz="1700"/>
              <a:t>Minutes do not have to be verbatim.  </a:t>
            </a:r>
          </a:p>
          <a:p>
            <a:endParaRPr lang="en-US" altLang="en-US" sz="1700"/>
          </a:p>
          <a:p>
            <a:r>
              <a:rPr lang="en-US" altLang="en-US" sz="1700"/>
              <a:t>Minutes are supposed to be a short and to the point. </a:t>
            </a:r>
          </a:p>
          <a:p>
            <a:pPr>
              <a:buFont typeface="Georgia" panose="02040502050405020303" pitchFamily="18" charset="0"/>
              <a:buNone/>
            </a:pPr>
            <a:endParaRPr lang="en-US" altLang="en-US" sz="1700"/>
          </a:p>
          <a:p>
            <a:r>
              <a:rPr lang="en-US" altLang="en-US" sz="1700"/>
              <a:t>The body ultimately decides what should and should not be in the minutes by a vote. </a:t>
            </a:r>
          </a:p>
          <a:p>
            <a:endParaRPr lang="en-US" altLang="en-US" sz="1700"/>
          </a:p>
          <a:p>
            <a:r>
              <a:rPr lang="en-US" altLang="en-US" sz="1700"/>
              <a:t>Minutes are not official until voted on (or even changed) at the following meeting.</a:t>
            </a:r>
          </a:p>
          <a:p>
            <a:endParaRPr lang="en-US" altLang="en-US" sz="1700"/>
          </a:p>
          <a:p>
            <a:endParaRPr lang="en-US" altLang="en-US" sz="1700"/>
          </a:p>
          <a:p>
            <a:pPr>
              <a:buFont typeface="Georgia" panose="02040502050405020303" pitchFamily="18" charset="0"/>
              <a:buNone/>
            </a:pPr>
            <a:endParaRPr lang="en-US" altLang="en-US" sz="17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0AFACE7-0BAE-1F8F-F1B3-027C35B5C7B0}"/>
              </a:ext>
            </a:extLst>
          </p:cNvPr>
          <p:cNvSpPr>
            <a:spLocks noGrp="1"/>
          </p:cNvSpPr>
          <p:nvPr>
            <p:ph type="title"/>
          </p:nvPr>
        </p:nvSpPr>
        <p:spPr/>
        <p:txBody>
          <a:bodyPr/>
          <a:lstStyle/>
          <a:p>
            <a:pPr eaLnBrk="1" hangingPunct="1"/>
            <a:r>
              <a:rPr lang="en-US" altLang="en-US" u="sng"/>
              <a:t>Training Objectives</a:t>
            </a:r>
            <a:r>
              <a:rPr lang="en-US" altLang="en-US"/>
              <a:t>:</a:t>
            </a:r>
          </a:p>
        </p:txBody>
      </p:sp>
      <p:sp>
        <p:nvSpPr>
          <p:cNvPr id="6147" name="Content Placeholder 2">
            <a:extLst>
              <a:ext uri="{FF2B5EF4-FFF2-40B4-BE49-F238E27FC236}">
                <a16:creationId xmlns:a16="http://schemas.microsoft.com/office/drawing/2014/main" id="{A319CDCD-61C1-410A-2094-79CFFD1095D8}"/>
              </a:ext>
            </a:extLst>
          </p:cNvPr>
          <p:cNvSpPr>
            <a:spLocks noGrp="1"/>
          </p:cNvSpPr>
          <p:nvPr>
            <p:ph idx="1"/>
          </p:nvPr>
        </p:nvSpPr>
        <p:spPr/>
        <p:txBody>
          <a:bodyPr/>
          <a:lstStyle/>
          <a:p>
            <a:pPr eaLnBrk="1" hangingPunct="1"/>
            <a:r>
              <a:rPr lang="en-US" altLang="en-US"/>
              <a:t>To provide insight about the history of Robert’s Rules of Order and parliamentary law.</a:t>
            </a:r>
          </a:p>
          <a:p>
            <a:pPr eaLnBrk="1" hangingPunct="1">
              <a:buFont typeface="Georgia" panose="02040502050405020303" pitchFamily="18" charset="0"/>
              <a:buNone/>
            </a:pPr>
            <a:endParaRPr lang="en-US" altLang="en-US"/>
          </a:p>
          <a:p>
            <a:pPr eaLnBrk="1" hangingPunct="1"/>
            <a:r>
              <a:rPr lang="en-US" altLang="en-US"/>
              <a:t>To address the roles and responsibilities of the officers.</a:t>
            </a:r>
          </a:p>
          <a:p>
            <a:pPr eaLnBrk="1" hangingPunct="1">
              <a:buFont typeface="Georgia" panose="02040502050405020303" pitchFamily="18" charset="0"/>
              <a:buNone/>
            </a:pPr>
            <a:endParaRPr lang="en-US" altLang="en-US"/>
          </a:p>
          <a:p>
            <a:pPr eaLnBrk="1" hangingPunct="1"/>
            <a:r>
              <a:rPr lang="en-US" altLang="en-US"/>
              <a:t>To review the meeting process and provide guidance on how to conduct an effective meeting.</a:t>
            </a:r>
          </a:p>
          <a:p>
            <a:pPr eaLnBrk="1" hangingPunct="1">
              <a:buFont typeface="Georgia" panose="02040502050405020303" pitchFamily="18" charset="0"/>
              <a:buNone/>
            </a:pPr>
            <a:endParaRPr lang="en-US" alt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483F79A-1BE2-01CB-3F87-7ADA4E5B164F}"/>
              </a:ext>
            </a:extLst>
          </p:cNvPr>
          <p:cNvSpPr>
            <a:spLocks noGrp="1"/>
          </p:cNvSpPr>
          <p:nvPr>
            <p:ph type="title"/>
          </p:nvPr>
        </p:nvSpPr>
        <p:spPr/>
        <p:txBody>
          <a:bodyPr/>
          <a:lstStyle/>
          <a:p>
            <a:r>
              <a:rPr lang="en-US" altLang="en-US" u="sng"/>
              <a:t>Drafting Minutes</a:t>
            </a:r>
          </a:p>
        </p:txBody>
      </p:sp>
      <p:sp>
        <p:nvSpPr>
          <p:cNvPr id="24579" name="Content Placeholder 2">
            <a:extLst>
              <a:ext uri="{FF2B5EF4-FFF2-40B4-BE49-F238E27FC236}">
                <a16:creationId xmlns:a16="http://schemas.microsoft.com/office/drawing/2014/main" id="{8A3732FF-B243-FAE2-78CD-985FED8982BA}"/>
              </a:ext>
            </a:extLst>
          </p:cNvPr>
          <p:cNvSpPr>
            <a:spLocks noGrp="1"/>
          </p:cNvSpPr>
          <p:nvPr>
            <p:ph sz="half" idx="1"/>
          </p:nvPr>
        </p:nvSpPr>
        <p:spPr/>
        <p:txBody>
          <a:bodyPr>
            <a:normAutofit/>
          </a:bodyPr>
          <a:lstStyle/>
          <a:p>
            <a:endParaRPr lang="en-US" altLang="en-US" sz="1200" dirty="0"/>
          </a:p>
          <a:p>
            <a:pPr>
              <a:buFont typeface="Georgia" panose="02040502050405020303" pitchFamily="18" charset="0"/>
              <a:buNone/>
            </a:pPr>
            <a:endParaRPr lang="en-US" altLang="en-US" sz="1600" dirty="0"/>
          </a:p>
          <a:p>
            <a:pPr>
              <a:buFont typeface="Georgia" panose="02040502050405020303" pitchFamily="18" charset="0"/>
              <a:buNone/>
            </a:pPr>
            <a:r>
              <a:rPr lang="en-US" altLang="en-US" sz="2800" dirty="0"/>
              <a:t>Minutes are formulaic; therefore, it is advantageous to prepare a template in advance to save time. </a:t>
            </a:r>
          </a:p>
          <a:p>
            <a:pPr>
              <a:buFont typeface="Georgia" panose="02040502050405020303" pitchFamily="18" charset="0"/>
              <a:buNone/>
            </a:pPr>
            <a:endParaRPr lang="en-US" altLang="en-US" sz="2800" dirty="0"/>
          </a:p>
        </p:txBody>
      </p:sp>
      <p:sp>
        <p:nvSpPr>
          <p:cNvPr id="3" name="Content Placeholder 2">
            <a:extLst>
              <a:ext uri="{FF2B5EF4-FFF2-40B4-BE49-F238E27FC236}">
                <a16:creationId xmlns:a16="http://schemas.microsoft.com/office/drawing/2014/main" id="{FE47DEE3-3A0C-8871-2A8B-7D93A98AD92C}"/>
              </a:ext>
            </a:extLst>
          </p:cNvPr>
          <p:cNvSpPr>
            <a:spLocks noGrp="1"/>
          </p:cNvSpPr>
          <p:nvPr>
            <p:ph sz="half" idx="2"/>
          </p:nvPr>
        </p:nvSpPr>
        <p:spPr/>
        <p:txBody>
          <a:bodyPr>
            <a:normAutofit/>
          </a:bodyPr>
          <a:lstStyle/>
          <a:p>
            <a:r>
              <a:rPr lang="en-US" dirty="0"/>
              <a:t>Call to Order: time_____</a:t>
            </a:r>
          </a:p>
          <a:p>
            <a:r>
              <a:rPr lang="en-US" dirty="0"/>
              <a:t>Moment of silence: names______________</a:t>
            </a:r>
          </a:p>
          <a:p>
            <a:r>
              <a:rPr lang="en-US" dirty="0"/>
              <a:t>Minutes of previous meeting. Approved or corrected?</a:t>
            </a:r>
          </a:p>
          <a:p>
            <a:r>
              <a:rPr lang="en-US" dirty="0"/>
              <a:t>Report of E-Board. Approved?</a:t>
            </a:r>
          </a:p>
          <a:p>
            <a:r>
              <a:rPr lang="en-US" dirty="0"/>
              <a:t>Etc. through the entire agenda</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id="{19209BDA-C3E7-40D6-A138-4813C310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10" name="Rectangle 25609">
            <a:extLst>
              <a:ext uri="{FF2B5EF4-FFF2-40B4-BE49-F238E27FC236}">
                <a16:creationId xmlns:a16="http://schemas.microsoft.com/office/drawing/2014/main" id="{85949246-212C-4DB1-9061-7E53927B3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12" name="Rectangle 25611">
            <a:extLst>
              <a:ext uri="{FF2B5EF4-FFF2-40B4-BE49-F238E27FC236}">
                <a16:creationId xmlns:a16="http://schemas.microsoft.com/office/drawing/2014/main" id="{51EBB8E8-DF34-46B4-8697-0D8C8DB6D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53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ADDE9-9F63-D6FC-194F-4D58A637BA59}"/>
              </a:ext>
            </a:extLst>
          </p:cNvPr>
          <p:cNvSpPr>
            <a:spLocks noGrp="1"/>
          </p:cNvSpPr>
          <p:nvPr>
            <p:ph type="title"/>
          </p:nvPr>
        </p:nvSpPr>
        <p:spPr>
          <a:xfrm>
            <a:off x="674370" y="931862"/>
            <a:ext cx="4544971" cy="5087938"/>
          </a:xfrm>
        </p:spPr>
        <p:txBody>
          <a:bodyPr vert="horz" lIns="91440" tIns="27432" rIns="91440" bIns="45720" rtlCol="0" anchor="ctr">
            <a:normAutofit/>
          </a:bodyPr>
          <a:lstStyle/>
          <a:p>
            <a:pPr>
              <a:defRPr/>
            </a:pPr>
            <a:r>
              <a:rPr lang="en-US" sz="5200" spc="-50">
                <a:solidFill>
                  <a:srgbClr val="FFFFFF"/>
                </a:solidFill>
              </a:rPr>
              <a:t>True / False</a:t>
            </a:r>
          </a:p>
        </p:txBody>
      </p:sp>
      <p:sp useBgFill="1">
        <p:nvSpPr>
          <p:cNvPr id="25614" name="Rectangle 25613">
            <a:extLst>
              <a:ext uri="{FF2B5EF4-FFF2-40B4-BE49-F238E27FC236}">
                <a16:creationId xmlns:a16="http://schemas.microsoft.com/office/drawing/2014/main" id="{35417EB8-D7CD-427B-B5E9-9A88C85B4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616" name="Rectangle 25615">
            <a:extLst>
              <a:ext uri="{FF2B5EF4-FFF2-40B4-BE49-F238E27FC236}">
                <a16:creationId xmlns:a16="http://schemas.microsoft.com/office/drawing/2014/main" id="{ABB4B243-B5D9-4B56-B29F-6356B903B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5320" y="-2812"/>
            <a:ext cx="304431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Text Placeholder 2">
            <a:extLst>
              <a:ext uri="{FF2B5EF4-FFF2-40B4-BE49-F238E27FC236}">
                <a16:creationId xmlns:a16="http://schemas.microsoft.com/office/drawing/2014/main" id="{F005A2E7-A14C-3EC2-6C84-6A21C5FFF6D4}"/>
              </a:ext>
            </a:extLst>
          </p:cNvPr>
          <p:cNvSpPr>
            <a:spLocks noGrp="1"/>
          </p:cNvSpPr>
          <p:nvPr>
            <p:ph type="body" idx="1"/>
          </p:nvPr>
        </p:nvSpPr>
        <p:spPr>
          <a:xfrm>
            <a:off x="5691452" y="931862"/>
            <a:ext cx="2519098" cy="5087938"/>
          </a:xfrm>
          <a:noFill/>
        </p:spPr>
        <p:txBody>
          <a:bodyPr vert="horz" lIns="91440" tIns="45720" rIns="91440" bIns="45720" rtlCol="0" anchor="ctr">
            <a:normAutofit/>
          </a:bodyPr>
          <a:lstStyle/>
          <a:p>
            <a:r>
              <a:rPr lang="en-US" altLang="en-US" sz="1700">
                <a:solidFill>
                  <a:schemeClr val="tx1"/>
                </a:solidFill>
              </a:rPr>
              <a:t>The secretary shall transcribe the minutes verbatim for the members to review at the next meeting.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633" name="Rectangle 26632">
            <a:extLst>
              <a:ext uri="{FF2B5EF4-FFF2-40B4-BE49-F238E27FC236}">
                <a16:creationId xmlns:a16="http://schemas.microsoft.com/office/drawing/2014/main" id="{9EBB507A-4CD7-4FB2-A45B-AA83624A2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35" name="Rectangle 26634">
            <a:extLst>
              <a:ext uri="{FF2B5EF4-FFF2-40B4-BE49-F238E27FC236}">
                <a16:creationId xmlns:a16="http://schemas.microsoft.com/office/drawing/2014/main" id="{7ED360F3-9486-4724-8EB2-20E3BF28B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6637" name="Rectangle 26636">
            <a:extLst>
              <a:ext uri="{FF2B5EF4-FFF2-40B4-BE49-F238E27FC236}">
                <a16:creationId xmlns:a16="http://schemas.microsoft.com/office/drawing/2014/main" id="{3136C039-F5E0-42C7-AFB4-E1FC5B286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846963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4D12F1-AF1A-F4BE-35B8-206610C6CF35}"/>
              </a:ext>
            </a:extLst>
          </p:cNvPr>
          <p:cNvSpPr>
            <a:spLocks noGrp="1"/>
          </p:cNvSpPr>
          <p:nvPr>
            <p:ph type="title"/>
          </p:nvPr>
        </p:nvSpPr>
        <p:spPr>
          <a:xfrm>
            <a:off x="674370" y="3933072"/>
            <a:ext cx="7333202" cy="1152524"/>
          </a:xfrm>
        </p:spPr>
        <p:txBody>
          <a:bodyPr vert="horz" lIns="91440" tIns="27432" rIns="91440" bIns="45720" rtlCol="0" anchor="b">
            <a:normAutofit/>
          </a:bodyPr>
          <a:lstStyle/>
          <a:p>
            <a:pPr>
              <a:defRPr/>
            </a:pPr>
            <a:r>
              <a:rPr lang="en-US" sz="4200" spc="-50" dirty="0">
                <a:solidFill>
                  <a:schemeClr val="tx1"/>
                </a:solidFill>
              </a:rPr>
              <a:t>Answer:</a:t>
            </a:r>
          </a:p>
        </p:txBody>
      </p:sp>
      <p:sp>
        <p:nvSpPr>
          <p:cNvPr id="26627" name="Text Placeholder 2">
            <a:extLst>
              <a:ext uri="{FF2B5EF4-FFF2-40B4-BE49-F238E27FC236}">
                <a16:creationId xmlns:a16="http://schemas.microsoft.com/office/drawing/2014/main" id="{5322A654-6C32-2EC6-3161-13628E33AFFA}"/>
              </a:ext>
            </a:extLst>
          </p:cNvPr>
          <p:cNvSpPr>
            <a:spLocks noGrp="1"/>
          </p:cNvSpPr>
          <p:nvPr>
            <p:ph type="body" idx="1"/>
          </p:nvPr>
        </p:nvSpPr>
        <p:spPr>
          <a:xfrm>
            <a:off x="695115" y="5257564"/>
            <a:ext cx="7333202" cy="594360"/>
          </a:xfrm>
        </p:spPr>
        <p:txBody>
          <a:bodyPr vert="horz" lIns="91440" tIns="45720" rIns="91440" bIns="45720" rtlCol="0">
            <a:noAutofit/>
          </a:bodyPr>
          <a:lstStyle/>
          <a:p>
            <a:r>
              <a:rPr lang="en-US" altLang="en-US" sz="1800" dirty="0">
                <a:solidFill>
                  <a:schemeClr val="tx1">
                    <a:lumMod val="75000"/>
                  </a:schemeClr>
                </a:solidFill>
              </a:rPr>
              <a:t>False. In cases where minutes are verbatim, that is considered a transcript, not notes.  Minutes are supposed to be a short, to-the- point account of business transacted so that readers can quickly determine what was done. </a:t>
            </a:r>
          </a:p>
        </p:txBody>
      </p:sp>
      <p:sp>
        <p:nvSpPr>
          <p:cNvPr id="26639" name="Rectangle 26638">
            <a:extLst>
              <a:ext uri="{FF2B5EF4-FFF2-40B4-BE49-F238E27FC236}">
                <a16:creationId xmlns:a16="http://schemas.microsoft.com/office/drawing/2014/main" id="{7AB26B25-DCD4-4574-8050-200124370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6629" name="Picture 26628" descr="A hand holding a pen and shading circles on a sheet">
            <a:extLst>
              <a:ext uri="{FF2B5EF4-FFF2-40B4-BE49-F238E27FC236}">
                <a16:creationId xmlns:a16="http://schemas.microsoft.com/office/drawing/2014/main" id="{0F11D46A-CE8F-28C7-00A1-2FC77B66F074}"/>
              </a:ext>
            </a:extLst>
          </p:cNvPr>
          <p:cNvPicPr>
            <a:picLocks noChangeAspect="1"/>
          </p:cNvPicPr>
          <p:nvPr/>
        </p:nvPicPr>
        <p:blipFill rotWithShape="1">
          <a:blip r:embed="rId3"/>
          <a:srcRect t="4242" r="-2" b="5926"/>
          <a:stretch/>
        </p:blipFill>
        <p:spPr>
          <a:xfrm>
            <a:off x="344662" y="10"/>
            <a:ext cx="8124967" cy="425147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eeting Minutes Do's and Don'ts">
            <a:hlinkClick r:id="" action="ppaction://media"/>
            <a:extLst>
              <a:ext uri="{FF2B5EF4-FFF2-40B4-BE49-F238E27FC236}">
                <a16:creationId xmlns:a16="http://schemas.microsoft.com/office/drawing/2014/main" id="{CB1D2DBA-1D76-EE80-285B-D04A4FFF073D}"/>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133638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writing on a chalkboard">
            <a:extLst>
              <a:ext uri="{FF2B5EF4-FFF2-40B4-BE49-F238E27FC236}">
                <a16:creationId xmlns:a16="http://schemas.microsoft.com/office/drawing/2014/main" id="{B3A407A7-BF8A-C7AC-96B3-A394EC3184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219" y="1447800"/>
            <a:ext cx="7632391" cy="4267200"/>
          </a:xfrm>
          <a:prstGeom prst="rect">
            <a:avLst/>
          </a:prstGeom>
        </p:spPr>
      </p:pic>
    </p:spTree>
    <p:extLst>
      <p:ext uri="{BB962C8B-B14F-4D97-AF65-F5344CB8AC3E}">
        <p14:creationId xmlns:p14="http://schemas.microsoft.com/office/powerpoint/2010/main" val="32369409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4DB4D-130B-98E8-FF82-F148196E1915}"/>
              </a:ext>
            </a:extLst>
          </p:cNvPr>
          <p:cNvSpPr>
            <a:spLocks noGrp="1"/>
          </p:cNvSpPr>
          <p:nvPr>
            <p:ph type="title"/>
          </p:nvPr>
        </p:nvSpPr>
        <p:spPr>
          <a:ln>
            <a:miter lim="800000"/>
            <a:headEnd/>
            <a:tailEnd/>
          </a:ln>
        </p:spPr>
        <p:txBody>
          <a:bodyPr/>
          <a:lstStyle/>
          <a:p>
            <a:pPr algn="ctr">
              <a:defRPr/>
            </a:pPr>
            <a:r>
              <a:rPr lang="en-US" dirty="0"/>
              <a:t>The Meeting</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9861E602-B11E-F73D-74CB-AF68C2F6D0BD}"/>
              </a:ext>
            </a:extLst>
          </p:cNvPr>
          <p:cNvSpPr>
            <a:spLocks noGrp="1"/>
          </p:cNvSpPr>
          <p:nvPr>
            <p:ph type="title"/>
          </p:nvPr>
        </p:nvSpPr>
        <p:spPr>
          <a:xfrm>
            <a:off x="4815348" y="365760"/>
            <a:ext cx="3400535" cy="1325562"/>
          </a:xfrm>
        </p:spPr>
        <p:txBody>
          <a:bodyPr>
            <a:normAutofit/>
          </a:bodyPr>
          <a:lstStyle/>
          <a:p>
            <a:pPr eaLnBrk="1" hangingPunct="1"/>
            <a:r>
              <a:rPr lang="en-US" altLang="en-US" u="sng"/>
              <a:t>Before the Meeting</a:t>
            </a:r>
          </a:p>
        </p:txBody>
      </p:sp>
      <p:pic>
        <p:nvPicPr>
          <p:cNvPr id="28676" name="Picture 28675" descr="Calendar">
            <a:extLst>
              <a:ext uri="{FF2B5EF4-FFF2-40B4-BE49-F238E27FC236}">
                <a16:creationId xmlns:a16="http://schemas.microsoft.com/office/drawing/2014/main" id="{42240CF8-9106-6A04-F195-F8EE0064489A}"/>
              </a:ext>
            </a:extLst>
          </p:cNvPr>
          <p:cNvPicPr>
            <a:picLocks noChangeAspect="1"/>
          </p:cNvPicPr>
          <p:nvPr/>
        </p:nvPicPr>
        <p:blipFill rotWithShape="1">
          <a:blip r:embed="rId3"/>
          <a:srcRect l="29724" r="25784" b="-1"/>
          <a:stretch/>
        </p:blipFill>
        <p:spPr>
          <a:xfrm>
            <a:off x="20" y="10"/>
            <a:ext cx="4571094" cy="6857990"/>
          </a:xfrm>
          <a:prstGeom prst="rect">
            <a:avLst/>
          </a:prstGeom>
        </p:spPr>
      </p:pic>
      <p:sp>
        <p:nvSpPr>
          <p:cNvPr id="28680" name="Rectangle 28679">
            <a:extLst>
              <a:ext uri="{FF2B5EF4-FFF2-40B4-BE49-F238E27FC236}">
                <a16:creationId xmlns:a16="http://schemas.microsoft.com/office/drawing/2014/main" id="{BDA3EF5D-1AA5-4BA5-B881-C9E3832EB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tx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03B17D21-380D-287F-9B03-4AF76BF08F2F}"/>
              </a:ext>
            </a:extLst>
          </p:cNvPr>
          <p:cNvSpPr>
            <a:spLocks noGrp="1"/>
          </p:cNvSpPr>
          <p:nvPr>
            <p:ph idx="1"/>
          </p:nvPr>
        </p:nvSpPr>
        <p:spPr>
          <a:xfrm>
            <a:off x="4815347" y="1828800"/>
            <a:ext cx="3429001" cy="4351337"/>
          </a:xfrm>
        </p:spPr>
        <p:txBody>
          <a:bodyPr>
            <a:normAutofit/>
          </a:bodyPr>
          <a:lstStyle/>
          <a:p>
            <a:pPr marL="365760" indent="-256032" eaLnBrk="1" fontAlgn="auto" hangingPunct="1">
              <a:spcAft>
                <a:spcPts val="0"/>
              </a:spcAft>
              <a:buClr>
                <a:schemeClr val="accent3"/>
              </a:buClr>
              <a:buFont typeface="Georgia"/>
              <a:buChar char="•"/>
              <a:defRPr/>
            </a:pPr>
            <a:r>
              <a:rPr lang="en-US" sz="1500"/>
              <a:t>Secure Meeting Location</a:t>
            </a:r>
          </a:p>
          <a:p>
            <a:pPr marL="658368" lvl="1" indent="-246888" eaLnBrk="1" fontAlgn="auto" hangingPunct="1">
              <a:spcAft>
                <a:spcPts val="0"/>
              </a:spcAft>
              <a:buFont typeface="Georgia"/>
              <a:buChar char="▫"/>
              <a:defRPr/>
            </a:pPr>
            <a:r>
              <a:rPr lang="en-US" sz="1500"/>
              <a:t>Arrive early to set up meeting location</a:t>
            </a:r>
          </a:p>
          <a:p>
            <a:pPr marL="365760" indent="-256032" eaLnBrk="1" fontAlgn="auto" hangingPunct="1">
              <a:spcAft>
                <a:spcPts val="0"/>
              </a:spcAft>
              <a:buClr>
                <a:schemeClr val="accent3"/>
              </a:buClr>
              <a:buFont typeface="Georgia"/>
              <a:buChar char="•"/>
              <a:defRPr/>
            </a:pPr>
            <a:r>
              <a:rPr lang="en-US" sz="1500"/>
              <a:t>Prepare an Agenda </a:t>
            </a:r>
          </a:p>
          <a:p>
            <a:pPr marL="365760" indent="-256032" eaLnBrk="1" fontAlgn="auto" hangingPunct="1">
              <a:spcAft>
                <a:spcPts val="0"/>
              </a:spcAft>
              <a:buClr>
                <a:schemeClr val="accent3"/>
              </a:buClr>
              <a:buFont typeface="Georgia"/>
              <a:buChar char="•"/>
              <a:defRPr/>
            </a:pPr>
            <a:r>
              <a:rPr lang="en-US" sz="1500"/>
              <a:t>Prepare a script (if necessary)</a:t>
            </a:r>
          </a:p>
          <a:p>
            <a:pPr marL="365760" indent="-256032" eaLnBrk="1" fontAlgn="auto" hangingPunct="1">
              <a:spcAft>
                <a:spcPts val="0"/>
              </a:spcAft>
              <a:buClr>
                <a:schemeClr val="accent3"/>
              </a:buClr>
              <a:buFont typeface="Georgia"/>
              <a:buChar char="•"/>
              <a:defRPr/>
            </a:pPr>
            <a:r>
              <a:rPr lang="en-US" sz="1500"/>
              <a:t>Post Notice of Meeting</a:t>
            </a:r>
          </a:p>
          <a:p>
            <a:pPr marL="658368" lvl="1" indent="-246888" eaLnBrk="1" fontAlgn="auto" hangingPunct="1">
              <a:spcAft>
                <a:spcPts val="0"/>
              </a:spcAft>
              <a:buFont typeface="Georgia"/>
              <a:buChar char="▫"/>
              <a:defRPr/>
            </a:pPr>
            <a:r>
              <a:rPr lang="en-US" sz="1500"/>
              <a:t>Three days prior to meeting with agenda if the individual members will address an issue that requires  a vote</a:t>
            </a:r>
          </a:p>
          <a:p>
            <a:pPr marL="366268" indent="-246888" eaLnBrk="1" fontAlgn="auto" hangingPunct="1">
              <a:spcAft>
                <a:spcPts val="0"/>
              </a:spcAft>
              <a:buFont typeface="Georgia"/>
              <a:buChar char="▫"/>
              <a:defRPr/>
            </a:pPr>
            <a:r>
              <a:rPr lang="en-US" sz="1500"/>
              <a:t> Make sure minutes are ready for approval by members</a:t>
            </a:r>
          </a:p>
          <a:p>
            <a:pPr marL="365760" indent="-256032" eaLnBrk="1" fontAlgn="auto" hangingPunct="1">
              <a:spcAft>
                <a:spcPts val="0"/>
              </a:spcAft>
              <a:buClr>
                <a:schemeClr val="accent3"/>
              </a:buClr>
              <a:buFont typeface="Georgia"/>
              <a:buChar char="•"/>
              <a:defRPr/>
            </a:pPr>
            <a:endParaRPr lang="en-US" sz="1500"/>
          </a:p>
          <a:p>
            <a:pPr marL="658368" lvl="1" indent="-246888" eaLnBrk="1" fontAlgn="auto" hangingPunct="1">
              <a:spcAft>
                <a:spcPts val="0"/>
              </a:spcAft>
              <a:buFont typeface="Georgia"/>
              <a:buChar char="▫"/>
              <a:defRPr/>
            </a:pPr>
            <a:endParaRPr lang="en-US" sz="15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63EB83D-36B8-ACDE-E458-4D3B742B8A6E}"/>
              </a:ext>
            </a:extLst>
          </p:cNvPr>
          <p:cNvSpPr>
            <a:spLocks noGrp="1"/>
          </p:cNvSpPr>
          <p:nvPr>
            <p:ph type="title"/>
          </p:nvPr>
        </p:nvSpPr>
        <p:spPr/>
        <p:txBody>
          <a:bodyPr/>
          <a:lstStyle/>
          <a:p>
            <a:pPr eaLnBrk="1" hangingPunct="1"/>
            <a:r>
              <a:rPr lang="en-US" altLang="en-US"/>
              <a:t>Meeting Location</a:t>
            </a:r>
          </a:p>
        </p:txBody>
      </p:sp>
      <p:sp>
        <p:nvSpPr>
          <p:cNvPr id="29699" name="Content Placeholder 2">
            <a:extLst>
              <a:ext uri="{FF2B5EF4-FFF2-40B4-BE49-F238E27FC236}">
                <a16:creationId xmlns:a16="http://schemas.microsoft.com/office/drawing/2014/main" id="{6BFE1D10-659B-3A50-73F4-7ADFA15A2315}"/>
              </a:ext>
            </a:extLst>
          </p:cNvPr>
          <p:cNvSpPr>
            <a:spLocks noGrp="1"/>
          </p:cNvSpPr>
          <p:nvPr>
            <p:ph idx="1"/>
          </p:nvPr>
        </p:nvSpPr>
        <p:spPr/>
        <p:txBody>
          <a:bodyPr/>
          <a:lstStyle/>
          <a:p>
            <a:pPr eaLnBrk="1" hangingPunct="1"/>
            <a:r>
              <a:rPr lang="en-US" altLang="en-US"/>
              <a:t>Arrive early to determine logistics and comfort level of the room</a:t>
            </a:r>
          </a:p>
          <a:p>
            <a:pPr eaLnBrk="1" hangingPunct="1"/>
            <a:r>
              <a:rPr lang="en-US" altLang="en-US"/>
              <a:t>Set up room</a:t>
            </a:r>
          </a:p>
          <a:p>
            <a:pPr lvl="1" eaLnBrk="1" hangingPunct="1"/>
            <a:r>
              <a:rPr lang="en-US" altLang="en-US"/>
              <a:t>Sign in Sheet / Roster</a:t>
            </a:r>
          </a:p>
          <a:p>
            <a:pPr lvl="1" eaLnBrk="1" hangingPunct="1"/>
            <a:r>
              <a:rPr lang="en-US" altLang="en-US"/>
              <a:t>Tables &amp; Chairs</a:t>
            </a:r>
          </a:p>
          <a:p>
            <a:pPr lvl="1" eaLnBrk="1" hangingPunct="1"/>
            <a:r>
              <a:rPr lang="en-US" altLang="en-US"/>
              <a:t>Tent Cards with Member Names</a:t>
            </a:r>
          </a:p>
          <a:p>
            <a:pPr lvl="1" eaLnBrk="1" hangingPunct="1"/>
            <a:r>
              <a:rPr lang="en-US" altLang="en-US"/>
              <a:t>Speaker Cards (for the general public)</a:t>
            </a:r>
          </a:p>
          <a:p>
            <a:pPr lvl="1" eaLnBrk="1" hangingPunct="1"/>
            <a:r>
              <a:rPr lang="en-US" altLang="en-US"/>
              <a:t>Snacks (optional)</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5B52119-779F-35C8-88F1-C3CD36D82352}"/>
              </a:ext>
            </a:extLst>
          </p:cNvPr>
          <p:cNvSpPr>
            <a:spLocks noGrp="1"/>
          </p:cNvSpPr>
          <p:nvPr>
            <p:ph type="title"/>
          </p:nvPr>
        </p:nvSpPr>
        <p:spPr/>
        <p:txBody>
          <a:bodyPr/>
          <a:lstStyle/>
          <a:p>
            <a:pPr eaLnBrk="1" hangingPunct="1"/>
            <a:r>
              <a:rPr lang="en-US" altLang="en-US" u="sng"/>
              <a:t>Agenda</a:t>
            </a:r>
          </a:p>
        </p:txBody>
      </p:sp>
      <p:sp>
        <p:nvSpPr>
          <p:cNvPr id="30723" name="Content Placeholder 2">
            <a:extLst>
              <a:ext uri="{FF2B5EF4-FFF2-40B4-BE49-F238E27FC236}">
                <a16:creationId xmlns:a16="http://schemas.microsoft.com/office/drawing/2014/main" id="{91D5C99A-B684-5F2D-38D8-6A1F95B0C502}"/>
              </a:ext>
            </a:extLst>
          </p:cNvPr>
          <p:cNvSpPr>
            <a:spLocks noGrp="1"/>
          </p:cNvSpPr>
          <p:nvPr>
            <p:ph sz="half" idx="1"/>
          </p:nvPr>
        </p:nvSpPr>
        <p:spPr/>
        <p:txBody>
          <a:bodyPr/>
          <a:lstStyle/>
          <a:p>
            <a:pPr algn="ctr" eaLnBrk="1" hangingPunct="1">
              <a:buFont typeface="Georgia" panose="02040502050405020303" pitchFamily="18" charset="0"/>
              <a:buNone/>
            </a:pPr>
            <a:r>
              <a:rPr lang="en-US" altLang="en-US" sz="3600"/>
              <a:t>Purpose:</a:t>
            </a:r>
          </a:p>
          <a:p>
            <a:pPr algn="ctr" eaLnBrk="1" hangingPunct="1">
              <a:buFont typeface="Georgia" panose="02040502050405020303" pitchFamily="18" charset="0"/>
              <a:buNone/>
            </a:pPr>
            <a:endParaRPr lang="en-US" altLang="en-US" sz="3600"/>
          </a:p>
          <a:p>
            <a:pPr algn="ctr" eaLnBrk="1" hangingPunct="1">
              <a:buFont typeface="Georgia" panose="02040502050405020303" pitchFamily="18" charset="0"/>
              <a:buNone/>
            </a:pPr>
            <a:r>
              <a:rPr lang="en-US" altLang="en-US" sz="3600"/>
              <a:t>To follow fixed </a:t>
            </a:r>
          </a:p>
          <a:p>
            <a:pPr algn="ctr" eaLnBrk="1" hangingPunct="1">
              <a:buFont typeface="Georgia" panose="02040502050405020303" pitchFamily="18" charset="0"/>
              <a:buNone/>
            </a:pPr>
            <a:endParaRPr lang="en-US" altLang="en-US" sz="3600"/>
          </a:p>
          <a:p>
            <a:pPr algn="ctr" eaLnBrk="1" hangingPunct="1">
              <a:buFont typeface="Georgia" panose="02040502050405020303" pitchFamily="18" charset="0"/>
              <a:buNone/>
            </a:pPr>
            <a:r>
              <a:rPr lang="en-US" altLang="en-US" sz="3600"/>
              <a:t>order of business</a:t>
            </a:r>
          </a:p>
        </p:txBody>
      </p:sp>
      <p:pic>
        <p:nvPicPr>
          <p:cNvPr id="3" name="Picture 2" descr="A yellow agenda with black text&#10;&#10;Description automatically generated">
            <a:extLst>
              <a:ext uri="{FF2B5EF4-FFF2-40B4-BE49-F238E27FC236}">
                <a16:creationId xmlns:a16="http://schemas.microsoft.com/office/drawing/2014/main" id="{13E6EE90-DA9B-A924-8FF8-629E99C38B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29200" y="754148"/>
            <a:ext cx="2902778" cy="4998838"/>
          </a:xfrm>
          <a:prstGeom prst="rect">
            <a:avLst/>
          </a:prstGeom>
        </p:spPr>
      </p:pic>
      <p:sp>
        <p:nvSpPr>
          <p:cNvPr id="4" name="TextBox 3">
            <a:extLst>
              <a:ext uri="{FF2B5EF4-FFF2-40B4-BE49-F238E27FC236}">
                <a16:creationId xmlns:a16="http://schemas.microsoft.com/office/drawing/2014/main" id="{4B567A40-2EAE-4AF1-6195-A7A106D8BC22}"/>
              </a:ext>
            </a:extLst>
          </p:cNvPr>
          <p:cNvSpPr txBox="1"/>
          <p:nvPr/>
        </p:nvSpPr>
        <p:spPr>
          <a:xfrm>
            <a:off x="6970805" y="11987539"/>
            <a:ext cx="961173" cy="784830"/>
          </a:xfrm>
          <a:prstGeom prst="rect">
            <a:avLst/>
          </a:prstGeom>
          <a:noFill/>
        </p:spPr>
        <p:txBody>
          <a:bodyPr wrap="square" rtlCol="0">
            <a:spAutoFit/>
          </a:bodyPr>
          <a:lstStyle/>
          <a:p>
            <a:r>
              <a:rPr lang="en-US" sz="900">
                <a:hlinkClick r:id="rId4" tooltip="http://els.erasmuspl.eu/ltt-event-in-slovakia-agenda/"/>
              </a:rPr>
              <a:t>This Photo</a:t>
            </a:r>
            <a:r>
              <a:rPr lang="en-US" sz="900"/>
              <a:t> by Unknown Author is licensed under </a:t>
            </a:r>
            <a:r>
              <a:rPr lang="en-US" sz="900">
                <a:hlinkClick r:id="rId5" tooltip="https://creativecommons.org/licenses/by/3.0/"/>
              </a:rPr>
              <a:t>CC BY</a:t>
            </a:r>
            <a:endParaRPr lang="en-US" sz="9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86F1E85-8213-A130-0F83-4EDA0A78B8D3}"/>
              </a:ext>
            </a:extLst>
          </p:cNvPr>
          <p:cNvSpPr>
            <a:spLocks noGrp="1"/>
          </p:cNvSpPr>
          <p:nvPr>
            <p:ph type="title"/>
          </p:nvPr>
        </p:nvSpPr>
        <p:spPr>
          <a:xfrm>
            <a:off x="381000" y="762000"/>
            <a:ext cx="8229600" cy="1066800"/>
          </a:xfrm>
        </p:spPr>
        <p:txBody>
          <a:bodyPr/>
          <a:lstStyle/>
          <a:p>
            <a:pPr eaLnBrk="1" hangingPunct="1"/>
            <a:r>
              <a:rPr lang="en-US" altLang="en-US" u="sng">
                <a:solidFill>
                  <a:schemeClr val="tx1"/>
                </a:solidFill>
              </a:rPr>
              <a:t>Agenda</a:t>
            </a:r>
            <a:r>
              <a:rPr lang="en-US" altLang="en-US" u="sng"/>
              <a:t> Example </a:t>
            </a:r>
          </a:p>
        </p:txBody>
      </p:sp>
      <p:sp>
        <p:nvSpPr>
          <p:cNvPr id="31747" name="Content Placeholder 5">
            <a:extLst>
              <a:ext uri="{FF2B5EF4-FFF2-40B4-BE49-F238E27FC236}">
                <a16:creationId xmlns:a16="http://schemas.microsoft.com/office/drawing/2014/main" id="{2CF9E01E-3146-2213-BFC9-E955E6283690}"/>
              </a:ext>
            </a:extLst>
          </p:cNvPr>
          <p:cNvSpPr>
            <a:spLocks noGrp="1"/>
          </p:cNvSpPr>
          <p:nvPr>
            <p:ph idx="1"/>
          </p:nvPr>
        </p:nvSpPr>
        <p:spPr>
          <a:xfrm>
            <a:off x="457200" y="2743200"/>
            <a:ext cx="8229600" cy="3830638"/>
          </a:xfrm>
        </p:spPr>
        <p:txBody>
          <a:bodyPr/>
          <a:lstStyle/>
          <a:p>
            <a:pPr marL="623888" indent="-514350"/>
            <a:r>
              <a:rPr lang="en-US" altLang="en-US" dirty="0"/>
              <a:t>Meeting Call to Order / Determination of a Quorum </a:t>
            </a:r>
          </a:p>
          <a:p>
            <a:pPr marL="623888" indent="-514350"/>
            <a:endParaRPr lang="en-US" altLang="en-US" dirty="0"/>
          </a:p>
          <a:p>
            <a:pPr marL="623888" indent="-514350"/>
            <a:r>
              <a:rPr lang="en-US" altLang="en-US" dirty="0"/>
              <a:t>Adoption of Agenda </a:t>
            </a:r>
          </a:p>
          <a:p>
            <a:pPr marL="623888" indent="-514350"/>
            <a:endParaRPr lang="en-US" altLang="en-US" dirty="0"/>
          </a:p>
          <a:p>
            <a:pPr marL="623888" indent="-514350"/>
            <a:r>
              <a:rPr lang="en-US" altLang="en-US" dirty="0"/>
              <a:t>Introduction &amp; Welcome </a:t>
            </a:r>
          </a:p>
          <a:p>
            <a:pPr marL="898208" lvl="1" indent="-514350"/>
            <a:r>
              <a:rPr lang="en-US" altLang="en-US" dirty="0"/>
              <a:t>Pledge of Allegiance</a:t>
            </a:r>
          </a:p>
          <a:p>
            <a:pPr marL="898208" lvl="1" indent="-514350"/>
            <a:r>
              <a:rPr lang="en-US" altLang="en-US" dirty="0"/>
              <a:t>Moments of Silence</a:t>
            </a:r>
          </a:p>
          <a:p>
            <a:pPr marL="898208" lvl="1" indent="-514350"/>
            <a:r>
              <a:rPr lang="en-US" altLang="en-US" dirty="0"/>
              <a:t>Any guests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BC94CC5-BE17-4BE0-6D50-AA9259A87689}"/>
              </a:ext>
            </a:extLst>
          </p:cNvPr>
          <p:cNvSpPr>
            <a:spLocks noGrp="1"/>
          </p:cNvSpPr>
          <p:nvPr>
            <p:ph type="title"/>
          </p:nvPr>
        </p:nvSpPr>
        <p:spPr/>
        <p:txBody>
          <a:bodyPr/>
          <a:lstStyle/>
          <a:p>
            <a:pPr eaLnBrk="1" hangingPunct="1"/>
            <a:r>
              <a:rPr lang="en-US" altLang="en-US" u="sng"/>
              <a:t>Parliamentary Law</a:t>
            </a:r>
          </a:p>
        </p:txBody>
      </p:sp>
      <p:sp>
        <p:nvSpPr>
          <p:cNvPr id="7171" name="Content Placeholder 2">
            <a:extLst>
              <a:ext uri="{FF2B5EF4-FFF2-40B4-BE49-F238E27FC236}">
                <a16:creationId xmlns:a16="http://schemas.microsoft.com/office/drawing/2014/main" id="{88A1C8E0-60B3-D2F6-746B-FCDA0ABD1C25}"/>
              </a:ext>
            </a:extLst>
          </p:cNvPr>
          <p:cNvSpPr>
            <a:spLocks noGrp="1"/>
          </p:cNvSpPr>
          <p:nvPr>
            <p:ph idx="1"/>
          </p:nvPr>
        </p:nvSpPr>
        <p:spPr/>
        <p:txBody>
          <a:bodyPr/>
          <a:lstStyle/>
          <a:p>
            <a:pPr algn="ctr" eaLnBrk="1" hangingPunct="1">
              <a:buFont typeface="Georgia" panose="02040502050405020303" pitchFamily="18" charset="0"/>
              <a:buNone/>
            </a:pPr>
            <a:endParaRPr lang="en-US" altLang="en-US"/>
          </a:p>
          <a:p>
            <a:pPr algn="ctr" eaLnBrk="1" hangingPunct="1">
              <a:buFont typeface="Georgia" panose="02040502050405020303" pitchFamily="18" charset="0"/>
              <a:buNone/>
            </a:pPr>
            <a:endParaRPr lang="en-US" altLang="en-US"/>
          </a:p>
          <a:p>
            <a:pPr algn="ctr" eaLnBrk="1" hangingPunct="1">
              <a:buFont typeface="Georgia" panose="02040502050405020303" pitchFamily="18" charset="0"/>
              <a:buNone/>
            </a:pPr>
            <a:r>
              <a:rPr lang="en-US" altLang="en-US" sz="3600"/>
              <a:t>The rules and precedence governing the proceedings of deliberative assemblies and other organizations.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60A9A56-2205-959E-1874-498A5A89C348}"/>
              </a:ext>
            </a:extLst>
          </p:cNvPr>
          <p:cNvSpPr>
            <a:spLocks noGrp="1"/>
          </p:cNvSpPr>
          <p:nvPr>
            <p:ph type="title"/>
          </p:nvPr>
        </p:nvSpPr>
        <p:spPr>
          <a:xfrm>
            <a:off x="381000" y="762000"/>
            <a:ext cx="8229600" cy="1066800"/>
          </a:xfrm>
        </p:spPr>
        <p:txBody>
          <a:bodyPr/>
          <a:lstStyle/>
          <a:p>
            <a:pPr eaLnBrk="1" hangingPunct="1"/>
            <a:r>
              <a:rPr lang="en-US" altLang="en-US" u="sng">
                <a:solidFill>
                  <a:schemeClr val="tx1"/>
                </a:solidFill>
              </a:rPr>
              <a:t>Agenda</a:t>
            </a:r>
            <a:r>
              <a:rPr lang="en-US" altLang="en-US" u="sng"/>
              <a:t> Example (continued) </a:t>
            </a:r>
          </a:p>
        </p:txBody>
      </p:sp>
      <p:sp>
        <p:nvSpPr>
          <p:cNvPr id="6" name="Content Placeholder 5">
            <a:extLst>
              <a:ext uri="{FF2B5EF4-FFF2-40B4-BE49-F238E27FC236}">
                <a16:creationId xmlns:a16="http://schemas.microsoft.com/office/drawing/2014/main" id="{1CE85291-C111-8668-E668-C7DB9B1970CA}"/>
              </a:ext>
            </a:extLst>
          </p:cNvPr>
          <p:cNvSpPr>
            <a:spLocks noGrp="1"/>
          </p:cNvSpPr>
          <p:nvPr>
            <p:ph idx="1"/>
          </p:nvPr>
        </p:nvSpPr>
        <p:spPr>
          <a:xfrm>
            <a:off x="457200" y="2362200"/>
            <a:ext cx="8229600" cy="4211638"/>
          </a:xfrm>
        </p:spPr>
        <p:txBody>
          <a:bodyPr>
            <a:normAutofit/>
          </a:bodyPr>
          <a:lstStyle/>
          <a:p>
            <a:pPr marL="624078" indent="-514350">
              <a:spcAft>
                <a:spcPts val="0"/>
              </a:spcAft>
              <a:buClr>
                <a:schemeClr val="accent3"/>
              </a:buClr>
              <a:defRPr/>
            </a:pPr>
            <a:r>
              <a:rPr lang="en-US" dirty="0"/>
              <a:t>Reading / Adoption of the Minutes</a:t>
            </a:r>
          </a:p>
          <a:p>
            <a:pPr marL="624078" indent="-514350">
              <a:spcAft>
                <a:spcPts val="0"/>
              </a:spcAft>
              <a:buClr>
                <a:schemeClr val="accent3"/>
              </a:buClr>
              <a:defRPr/>
            </a:pPr>
            <a:endParaRPr lang="en-US" dirty="0"/>
          </a:p>
          <a:p>
            <a:pPr marL="624078" indent="-514350">
              <a:spcAft>
                <a:spcPts val="0"/>
              </a:spcAft>
              <a:buClr>
                <a:schemeClr val="accent3"/>
              </a:buClr>
              <a:defRPr/>
            </a:pPr>
            <a:r>
              <a:rPr lang="en-US" dirty="0"/>
              <a:t>Old Business  / Unfinished Business</a:t>
            </a:r>
          </a:p>
          <a:p>
            <a:pPr marL="1181862" lvl="2" indent="-514350">
              <a:spcAft>
                <a:spcPts val="0"/>
              </a:spcAft>
              <a:defRPr/>
            </a:pPr>
            <a:r>
              <a:rPr lang="en-US" dirty="0"/>
              <a:t>Open positions</a:t>
            </a:r>
          </a:p>
          <a:p>
            <a:pPr marL="1181862" lvl="2" indent="-514350">
              <a:spcAft>
                <a:spcPts val="0"/>
              </a:spcAft>
              <a:defRPr/>
            </a:pPr>
            <a:r>
              <a:rPr lang="en-US" dirty="0"/>
              <a:t>Prior discussions</a:t>
            </a:r>
          </a:p>
          <a:p>
            <a:pPr marL="1181862" lvl="2" indent="-514350">
              <a:spcAft>
                <a:spcPts val="0"/>
              </a:spcAft>
              <a:defRPr/>
            </a:pPr>
            <a:endParaRPr lang="en-US" dirty="0"/>
          </a:p>
          <a:p>
            <a:pPr marL="624078" indent="-514350">
              <a:spcAft>
                <a:spcPts val="0"/>
              </a:spcAft>
              <a:buClr>
                <a:schemeClr val="accent3"/>
              </a:buClr>
              <a:defRPr/>
            </a:pPr>
            <a:r>
              <a:rPr lang="en-US" dirty="0"/>
              <a:t>New Business </a:t>
            </a:r>
          </a:p>
          <a:p>
            <a:pPr marL="1181862" lvl="2" indent="-514350" eaLnBrk="1" fontAlgn="auto" hangingPunct="1">
              <a:spcAft>
                <a:spcPts val="0"/>
              </a:spcAft>
              <a:buFont typeface="Wingdings 2" panose="05020102010507070707" pitchFamily="18" charset="2"/>
              <a:buNone/>
              <a:defRPr/>
            </a:pPr>
            <a:r>
              <a:rPr lang="en-US" dirty="0"/>
              <a:t> </a:t>
            </a:r>
          </a:p>
          <a:p>
            <a:pPr marL="624078" indent="-514350" eaLnBrk="1" fontAlgn="auto" hangingPunct="1">
              <a:spcAft>
                <a:spcPts val="0"/>
              </a:spcAft>
              <a:buClr>
                <a:schemeClr val="accent3"/>
              </a:buClr>
              <a:buFont typeface="+mj-lt"/>
              <a:buAutoNum type="arabicPeriod"/>
              <a:defRPr/>
            </a:pPr>
            <a:endParaRPr lang="en-US" dirty="0"/>
          </a:p>
          <a:p>
            <a:pPr marL="624078" indent="-514350" eaLnBrk="1" fontAlgn="auto" hangingPunct="1">
              <a:spcAft>
                <a:spcPts val="0"/>
              </a:spcAft>
              <a:buClr>
                <a:schemeClr val="accent3"/>
              </a:buClr>
              <a:buFont typeface="+mj-lt"/>
              <a:buAutoNum type="arabicPeriod"/>
              <a:defRPr/>
            </a:pP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CDD9B00-6F3D-3378-9251-07B9A3744CAB}"/>
              </a:ext>
            </a:extLst>
          </p:cNvPr>
          <p:cNvSpPr>
            <a:spLocks noGrp="1"/>
          </p:cNvSpPr>
          <p:nvPr>
            <p:ph type="title"/>
          </p:nvPr>
        </p:nvSpPr>
        <p:spPr>
          <a:xfrm>
            <a:off x="381000" y="762000"/>
            <a:ext cx="8229600" cy="1066800"/>
          </a:xfrm>
        </p:spPr>
        <p:txBody>
          <a:bodyPr/>
          <a:lstStyle/>
          <a:p>
            <a:pPr eaLnBrk="1" hangingPunct="1"/>
            <a:r>
              <a:rPr lang="en-US" altLang="en-US" u="sng">
                <a:solidFill>
                  <a:schemeClr val="tx1"/>
                </a:solidFill>
              </a:rPr>
              <a:t>Agenda</a:t>
            </a:r>
            <a:r>
              <a:rPr lang="en-US" altLang="en-US" u="sng"/>
              <a:t> Example (continued) </a:t>
            </a:r>
          </a:p>
        </p:txBody>
      </p:sp>
      <p:sp>
        <p:nvSpPr>
          <p:cNvPr id="6" name="Content Placeholder 5">
            <a:extLst>
              <a:ext uri="{FF2B5EF4-FFF2-40B4-BE49-F238E27FC236}">
                <a16:creationId xmlns:a16="http://schemas.microsoft.com/office/drawing/2014/main" id="{4C368018-9311-0B16-13D8-4EFB8B510ADA}"/>
              </a:ext>
            </a:extLst>
          </p:cNvPr>
          <p:cNvSpPr>
            <a:spLocks noGrp="1"/>
          </p:cNvSpPr>
          <p:nvPr>
            <p:ph idx="1"/>
          </p:nvPr>
        </p:nvSpPr>
        <p:spPr>
          <a:xfrm>
            <a:off x="457200" y="1828800"/>
            <a:ext cx="8229600" cy="4745038"/>
          </a:xfrm>
        </p:spPr>
        <p:txBody>
          <a:bodyPr>
            <a:normAutofit/>
          </a:bodyPr>
          <a:lstStyle/>
          <a:p>
            <a:pPr marL="624078" indent="-514350" eaLnBrk="1" fontAlgn="auto" hangingPunct="1">
              <a:spcAft>
                <a:spcPts val="0"/>
              </a:spcAft>
              <a:buClr>
                <a:schemeClr val="accent3"/>
              </a:buClr>
              <a:buFont typeface="Georgia"/>
              <a:buNone/>
              <a:defRPr/>
            </a:pPr>
            <a:r>
              <a:rPr lang="en-US" dirty="0"/>
              <a:t> </a:t>
            </a:r>
          </a:p>
          <a:p>
            <a:pPr marL="624078" indent="-514350">
              <a:spcAft>
                <a:spcPts val="0"/>
              </a:spcAft>
              <a:buClr>
                <a:schemeClr val="accent3"/>
              </a:buClr>
              <a:defRPr/>
            </a:pPr>
            <a:r>
              <a:rPr lang="en-US" dirty="0"/>
              <a:t>Reports</a:t>
            </a:r>
          </a:p>
          <a:p>
            <a:pPr marL="898398" lvl="1" indent="-514350">
              <a:spcAft>
                <a:spcPts val="0"/>
              </a:spcAft>
              <a:buClr>
                <a:schemeClr val="accent3"/>
              </a:buClr>
              <a:defRPr/>
            </a:pPr>
            <a:r>
              <a:rPr lang="en-US" dirty="0"/>
              <a:t>E-Board	</a:t>
            </a:r>
          </a:p>
          <a:p>
            <a:pPr marL="898398" lvl="1" indent="-514350">
              <a:spcAft>
                <a:spcPts val="0"/>
              </a:spcAft>
              <a:buClr>
                <a:schemeClr val="accent3"/>
              </a:buClr>
              <a:defRPr/>
            </a:pPr>
            <a:r>
              <a:rPr lang="en-US" dirty="0"/>
              <a:t>Officers</a:t>
            </a:r>
          </a:p>
          <a:p>
            <a:pPr marL="898398" lvl="1" indent="-514350">
              <a:spcAft>
                <a:spcPts val="0"/>
              </a:spcAft>
              <a:buClr>
                <a:schemeClr val="accent3"/>
              </a:buClr>
              <a:defRPr/>
            </a:pPr>
            <a:r>
              <a:rPr lang="en-US" dirty="0"/>
              <a:t>Committees</a:t>
            </a:r>
          </a:p>
          <a:p>
            <a:pPr marL="898398" lvl="1" indent="-514350">
              <a:spcAft>
                <a:spcPts val="0"/>
              </a:spcAft>
              <a:buClr>
                <a:schemeClr val="accent3"/>
              </a:buClr>
              <a:defRPr/>
            </a:pPr>
            <a:r>
              <a:rPr lang="en-US" dirty="0"/>
              <a:t>Etc.</a:t>
            </a:r>
          </a:p>
          <a:p>
            <a:pPr marL="624078" indent="-514350">
              <a:spcAft>
                <a:spcPts val="0"/>
              </a:spcAft>
              <a:buClr>
                <a:schemeClr val="accent3"/>
              </a:buClr>
              <a:defRPr/>
            </a:pPr>
            <a:r>
              <a:rPr lang="en-US" dirty="0"/>
              <a:t>Other pertinent information</a:t>
            </a:r>
          </a:p>
          <a:p>
            <a:pPr marL="898398" lvl="1" indent="-514350">
              <a:spcAft>
                <a:spcPts val="0"/>
              </a:spcAft>
              <a:buClr>
                <a:schemeClr val="accent3"/>
              </a:buClr>
              <a:defRPr/>
            </a:pPr>
            <a:r>
              <a:rPr lang="en-US" dirty="0"/>
              <a:t>Good and Welfare</a:t>
            </a:r>
          </a:p>
          <a:p>
            <a:pPr marL="898398" lvl="1" indent="-514350">
              <a:spcAft>
                <a:spcPts val="0"/>
              </a:spcAft>
              <a:buClr>
                <a:schemeClr val="accent3"/>
              </a:buClr>
              <a:defRPr/>
            </a:pPr>
            <a:r>
              <a:rPr lang="en-US" dirty="0"/>
              <a:t>Receipts and expenditures</a:t>
            </a:r>
          </a:p>
          <a:p>
            <a:pPr marL="898398" lvl="1" indent="-514350">
              <a:spcAft>
                <a:spcPts val="0"/>
              </a:spcAft>
              <a:buClr>
                <a:schemeClr val="accent3"/>
              </a:buClr>
              <a:defRPr/>
            </a:pPr>
            <a:r>
              <a:rPr lang="en-US" dirty="0"/>
              <a:t>Etc.</a:t>
            </a:r>
          </a:p>
          <a:p>
            <a:pPr marL="624078" indent="-514350">
              <a:spcAft>
                <a:spcPts val="0"/>
              </a:spcAft>
              <a:buClr>
                <a:schemeClr val="accent3"/>
              </a:buClr>
              <a:defRPr/>
            </a:pPr>
            <a:endParaRPr lang="en-US" dirty="0"/>
          </a:p>
          <a:p>
            <a:pPr marL="624078" indent="-514350">
              <a:spcAft>
                <a:spcPts val="0"/>
              </a:spcAft>
              <a:buClr>
                <a:schemeClr val="accent3"/>
              </a:buClr>
              <a:defRPr/>
            </a:pPr>
            <a:r>
              <a:rPr lang="en-US" dirty="0"/>
              <a:t> Adjournment </a:t>
            </a:r>
          </a:p>
          <a:p>
            <a:pPr marL="624078" indent="-514350" eaLnBrk="1" fontAlgn="auto" hangingPunct="1">
              <a:spcAft>
                <a:spcPts val="0"/>
              </a:spcAft>
              <a:buClr>
                <a:schemeClr val="accent3"/>
              </a:buClr>
              <a:buFont typeface="+mj-lt"/>
              <a:buAutoNum type="arabicPeriod"/>
              <a:defRPr/>
            </a:pP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952E6D0-9EB0-44D5-E49B-374E16CC2CD5}"/>
              </a:ext>
            </a:extLst>
          </p:cNvPr>
          <p:cNvSpPr>
            <a:spLocks noGrp="1"/>
          </p:cNvSpPr>
          <p:nvPr>
            <p:ph type="title"/>
          </p:nvPr>
        </p:nvSpPr>
        <p:spPr>
          <a:xfrm>
            <a:off x="3723967" y="365760"/>
            <a:ext cx="4498259" cy="1325562"/>
          </a:xfrm>
        </p:spPr>
        <p:txBody>
          <a:bodyPr>
            <a:normAutofit/>
          </a:bodyPr>
          <a:lstStyle/>
          <a:p>
            <a:pPr eaLnBrk="1" hangingPunct="1"/>
            <a:r>
              <a:rPr lang="en-US" altLang="en-US" u="sng"/>
              <a:t>Meeting Notice </a:t>
            </a:r>
          </a:p>
        </p:txBody>
      </p:sp>
      <p:sp>
        <p:nvSpPr>
          <p:cNvPr id="34830" name="Rectangle 34829">
            <a:extLst>
              <a:ext uri="{FF2B5EF4-FFF2-40B4-BE49-F238E27FC236}">
                <a16:creationId xmlns:a16="http://schemas.microsoft.com/office/drawing/2014/main" id="{653E8C2D-4F5A-49E0-8155-C1699A478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19" name="Content Placeholder 6">
            <a:extLst>
              <a:ext uri="{FF2B5EF4-FFF2-40B4-BE49-F238E27FC236}">
                <a16:creationId xmlns:a16="http://schemas.microsoft.com/office/drawing/2014/main" id="{F837DEDB-83C9-67B3-30FA-A8ECE65CEF95}"/>
              </a:ext>
            </a:extLst>
          </p:cNvPr>
          <p:cNvSpPr>
            <a:spLocks noGrp="1"/>
          </p:cNvSpPr>
          <p:nvPr>
            <p:ph idx="1"/>
          </p:nvPr>
        </p:nvSpPr>
        <p:spPr>
          <a:xfrm>
            <a:off x="3723967" y="1828800"/>
            <a:ext cx="4511678" cy="4351337"/>
          </a:xfrm>
        </p:spPr>
        <p:txBody>
          <a:bodyPr>
            <a:normAutofit/>
          </a:bodyPr>
          <a:lstStyle/>
          <a:p>
            <a:pPr eaLnBrk="1" hangingPunct="1"/>
            <a:r>
              <a:rPr lang="en-US" altLang="en-US" dirty="0"/>
              <a:t>	Removal of rights of a member</a:t>
            </a:r>
          </a:p>
          <a:p>
            <a:pPr eaLnBrk="1" hangingPunct="1"/>
            <a:endParaRPr lang="en-US" altLang="en-US" dirty="0"/>
          </a:p>
          <a:p>
            <a:pPr eaLnBrk="1" hangingPunct="1"/>
            <a:r>
              <a:rPr lang="en-US" altLang="en-US" dirty="0"/>
              <a:t>	Topics requiring a vote</a:t>
            </a:r>
          </a:p>
          <a:p>
            <a:pPr eaLnBrk="1" hangingPunct="1"/>
            <a:endParaRPr lang="en-US" altLang="en-US" dirty="0"/>
          </a:p>
          <a:p>
            <a:pPr eaLnBrk="1" hangingPunct="1"/>
            <a:r>
              <a:rPr lang="en-US" altLang="en-US" dirty="0"/>
              <a:t>	Practice v. Protocol </a:t>
            </a:r>
          </a:p>
        </p:txBody>
      </p:sp>
      <p:pic>
        <p:nvPicPr>
          <p:cNvPr id="4" name="Picture 3" descr="A close up of a sign">
            <a:extLst>
              <a:ext uri="{FF2B5EF4-FFF2-40B4-BE49-F238E27FC236}">
                <a16:creationId xmlns:a16="http://schemas.microsoft.com/office/drawing/2014/main" id="{B39FDAF8-B583-5D26-B6B4-9905FC9DC6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00000">
            <a:off x="-2041213" y="2457361"/>
            <a:ext cx="7026844" cy="1932382"/>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C1D9633-5DDF-45DA-9148-99AB9B1F9661}"/>
              </a:ext>
            </a:extLst>
          </p:cNvPr>
          <p:cNvSpPr>
            <a:spLocks noGrp="1"/>
          </p:cNvSpPr>
          <p:nvPr>
            <p:ph type="title"/>
          </p:nvPr>
        </p:nvSpPr>
        <p:spPr/>
        <p:txBody>
          <a:bodyPr/>
          <a:lstStyle/>
          <a:p>
            <a:pPr eaLnBrk="1" hangingPunct="1"/>
            <a:r>
              <a:rPr lang="en-US" altLang="en-US" u="sng"/>
              <a:t>During the Meeting</a:t>
            </a:r>
          </a:p>
        </p:txBody>
      </p:sp>
      <p:sp>
        <p:nvSpPr>
          <p:cNvPr id="3" name="Content Placeholder 2">
            <a:extLst>
              <a:ext uri="{FF2B5EF4-FFF2-40B4-BE49-F238E27FC236}">
                <a16:creationId xmlns:a16="http://schemas.microsoft.com/office/drawing/2014/main" id="{A67F6C4B-E1A5-5289-059F-DE83AA6288F3}"/>
              </a:ext>
            </a:extLst>
          </p:cNvPr>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n-US" dirty="0"/>
              <a:t>Follow the Agenda / Script</a:t>
            </a:r>
          </a:p>
          <a:p>
            <a:pPr marL="365760" indent="-256032" eaLnBrk="1" fontAlgn="auto" hangingPunct="1">
              <a:spcAft>
                <a:spcPts val="0"/>
              </a:spcAft>
              <a:buClr>
                <a:schemeClr val="accent3"/>
              </a:buClr>
              <a:buFont typeface="Georgia"/>
              <a:buChar char="•"/>
              <a:defRPr/>
            </a:pPr>
            <a:r>
              <a:rPr lang="en-US" dirty="0"/>
              <a:t>Adhere to Parliamentary Procedure</a:t>
            </a:r>
          </a:p>
          <a:p>
            <a:pPr marL="658368" lvl="1" indent="-246888" eaLnBrk="1" fontAlgn="auto" hangingPunct="1">
              <a:spcAft>
                <a:spcPts val="0"/>
              </a:spcAft>
              <a:buFont typeface="Georgia"/>
              <a:buChar char="▫"/>
              <a:defRPr/>
            </a:pPr>
            <a:r>
              <a:rPr lang="en-US" dirty="0"/>
              <a:t>Members must be recognized by the Chair</a:t>
            </a:r>
          </a:p>
          <a:p>
            <a:pPr marL="658368" lvl="1" indent="-246888" eaLnBrk="1" fontAlgn="auto" hangingPunct="1">
              <a:spcAft>
                <a:spcPts val="0"/>
              </a:spcAft>
              <a:buFont typeface="Georgia"/>
              <a:buChar char="▫"/>
              <a:defRPr/>
            </a:pPr>
            <a:r>
              <a:rPr lang="en-US" dirty="0"/>
              <a:t>One question at a time, one speaker at a time</a:t>
            </a:r>
          </a:p>
          <a:p>
            <a:pPr marL="365760" indent="-256032" eaLnBrk="1" fontAlgn="auto" hangingPunct="1">
              <a:spcAft>
                <a:spcPts val="0"/>
              </a:spcAft>
              <a:buClr>
                <a:schemeClr val="accent3"/>
              </a:buClr>
              <a:buFont typeface="Georgia"/>
              <a:buChar char="•"/>
              <a:defRPr/>
            </a:pPr>
            <a:r>
              <a:rPr lang="en-US" dirty="0"/>
              <a:t>Confirm that a Quorum is Present</a:t>
            </a:r>
          </a:p>
          <a:p>
            <a:pPr marL="658368" lvl="1" indent="-246888" eaLnBrk="1" fontAlgn="auto" hangingPunct="1">
              <a:spcAft>
                <a:spcPts val="0"/>
              </a:spcAft>
              <a:buFont typeface="Georgia"/>
              <a:buChar char="▫"/>
              <a:defRPr/>
            </a:pPr>
            <a:r>
              <a:rPr lang="en-US" dirty="0">
                <a:solidFill>
                  <a:schemeClr val="accent6">
                    <a:lumMod val="75000"/>
                  </a:schemeClr>
                </a:solidFill>
              </a:rPr>
              <a:t>Majority must be present to conduct business</a:t>
            </a:r>
          </a:p>
          <a:p>
            <a:pPr marL="365760" indent="-256032" eaLnBrk="1" fontAlgn="auto" hangingPunct="1">
              <a:spcAft>
                <a:spcPts val="0"/>
              </a:spcAft>
              <a:buClr>
                <a:schemeClr val="accent3"/>
              </a:buClr>
              <a:buFont typeface="Georgia"/>
              <a:buChar char="•"/>
              <a:defRPr/>
            </a:pPr>
            <a:r>
              <a:rPr lang="en-US" dirty="0"/>
              <a:t>Vote on items before the assembly</a:t>
            </a:r>
          </a:p>
          <a:p>
            <a:pPr marL="365760" indent="-256032" eaLnBrk="1" fontAlgn="auto" hangingPunct="1">
              <a:spcAft>
                <a:spcPts val="0"/>
              </a:spcAft>
              <a:buClr>
                <a:schemeClr val="accent3"/>
              </a:buClr>
              <a:buFont typeface="Georgia"/>
              <a:buNone/>
              <a:defRPr/>
            </a:pPr>
            <a:endParaRPr lang="en-US" dirty="0"/>
          </a:p>
        </p:txBody>
      </p:sp>
      <p:pic>
        <p:nvPicPr>
          <p:cNvPr id="4" name="Picture 3" descr="A group of people standing in front of a podium&#10;&#10;Description automatically generated">
            <a:extLst>
              <a:ext uri="{FF2B5EF4-FFF2-40B4-BE49-F238E27FC236}">
                <a16:creationId xmlns:a16="http://schemas.microsoft.com/office/drawing/2014/main" id="{2AFEC721-B4B9-D4C8-FFE3-77E1FF60DB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399" y="4419600"/>
            <a:ext cx="7743487" cy="242331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a:extLst>
              <a:ext uri="{FF2B5EF4-FFF2-40B4-BE49-F238E27FC236}">
                <a16:creationId xmlns:a16="http://schemas.microsoft.com/office/drawing/2014/main" id="{E1354502-3FE9-798D-62C7-AF5F10E3C91A}"/>
              </a:ext>
            </a:extLst>
          </p:cNvPr>
          <p:cNvSpPr>
            <a:spLocks noGrp="1"/>
          </p:cNvSpPr>
          <p:nvPr>
            <p:ph type="title"/>
          </p:nvPr>
        </p:nvSpPr>
        <p:spPr/>
        <p:txBody>
          <a:bodyPr/>
          <a:lstStyle/>
          <a:p>
            <a:pPr eaLnBrk="1" hangingPunct="1"/>
            <a:r>
              <a:rPr lang="en-US" altLang="en-US" u="sng"/>
              <a:t>Quorum Defined</a:t>
            </a:r>
          </a:p>
        </p:txBody>
      </p:sp>
      <p:sp>
        <p:nvSpPr>
          <p:cNvPr id="36867" name="Content Placeholder 7">
            <a:extLst>
              <a:ext uri="{FF2B5EF4-FFF2-40B4-BE49-F238E27FC236}">
                <a16:creationId xmlns:a16="http://schemas.microsoft.com/office/drawing/2014/main" id="{E34B8398-A52A-02B6-BF00-FF4F454F656E}"/>
              </a:ext>
            </a:extLst>
          </p:cNvPr>
          <p:cNvSpPr>
            <a:spLocks noGrp="1"/>
          </p:cNvSpPr>
          <p:nvPr>
            <p:ph idx="4294967295"/>
          </p:nvPr>
        </p:nvSpPr>
        <p:spPr>
          <a:xfrm>
            <a:off x="946404" y="2249488"/>
            <a:ext cx="6978396" cy="2932112"/>
          </a:xfrm>
        </p:spPr>
        <p:txBody>
          <a:bodyPr/>
          <a:lstStyle/>
          <a:p>
            <a:pPr eaLnBrk="1" hangingPunct="1"/>
            <a:r>
              <a:rPr lang="en-US" altLang="en-US"/>
              <a:t>The number of people who must be present to legally transact business.  </a:t>
            </a:r>
          </a:p>
          <a:p>
            <a:pPr eaLnBrk="1" hangingPunct="1">
              <a:buFont typeface="Georgia" panose="02040502050405020303" pitchFamily="18" charset="0"/>
              <a:buNone/>
            </a:pPr>
            <a:endParaRPr lang="en-US" altLang="en-US"/>
          </a:p>
          <a:p>
            <a:pPr eaLnBrk="1" hangingPunct="1"/>
            <a:r>
              <a:rPr lang="en-US" altLang="en-US"/>
              <a:t>International Constitution and Bylaws Article XIX, Section 19</a:t>
            </a:r>
          </a:p>
          <a:p>
            <a:pPr lvl="1"/>
            <a:r>
              <a:rPr lang="en-US" altLang="en-US"/>
              <a:t>Seven </a:t>
            </a:r>
            <a:r>
              <a:rPr lang="en-US" altLang="en-US" dirty="0"/>
              <a:t>(7) members shall constitute a quorum at local union meetings</a:t>
            </a:r>
          </a:p>
        </p:txBody>
      </p:sp>
      <p:sp>
        <p:nvSpPr>
          <p:cNvPr id="8" name="Rectangle 7">
            <a:extLst>
              <a:ext uri="{FF2B5EF4-FFF2-40B4-BE49-F238E27FC236}">
                <a16:creationId xmlns:a16="http://schemas.microsoft.com/office/drawing/2014/main" id="{6A387AC9-D958-44C9-F970-0DF9D59AB1DE}"/>
              </a:ext>
            </a:extLst>
          </p:cNvPr>
          <p:cNvSpPr/>
          <p:nvPr/>
        </p:nvSpPr>
        <p:spPr>
          <a:xfrm>
            <a:off x="3276600" y="4648200"/>
            <a:ext cx="1815106" cy="1569660"/>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500" autoRev="1" fill="remove"/>
                                        <p:tgtEl>
                                          <p:spTgt spid="8"/>
                                        </p:tgtEl>
                                        <p:attrNameLst>
                                          <p:attrName>style.color</p:attrName>
                                        </p:attrNameLst>
                                      </p:cBhvr>
                                      <p:to>
                                        <a:schemeClr val="bg1"/>
                                      </p:to>
                                    </p:animClr>
                                    <p:animClr clrSpc="rgb" dir="cw">
                                      <p:cBhvr>
                                        <p:cTn id="7" dur="500" autoRev="1" fill="remove"/>
                                        <p:tgtEl>
                                          <p:spTgt spid="8"/>
                                        </p:tgtEl>
                                        <p:attrNameLst>
                                          <p:attrName>fillcolor</p:attrName>
                                        </p:attrNameLst>
                                      </p:cBhvr>
                                      <p:to>
                                        <a:schemeClr val="bg1"/>
                                      </p:to>
                                    </p:animClr>
                                    <p:set>
                                      <p:cBhvr>
                                        <p:cTn id="8" dur="500" autoRev="1" fill="remove"/>
                                        <p:tgtEl>
                                          <p:spTgt spid="8"/>
                                        </p:tgtEl>
                                        <p:attrNameLst>
                                          <p:attrName>fill.type</p:attrName>
                                        </p:attrNameLst>
                                      </p:cBhvr>
                                      <p:to>
                                        <p:strVal val="solid"/>
                                      </p:to>
                                    </p:set>
                                    <p:set>
                                      <p:cBhvr>
                                        <p:cTn id="9" dur="5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6AC5A71-C6F9-13D5-F077-5C5737EF9E11}"/>
              </a:ext>
            </a:extLst>
          </p:cNvPr>
          <p:cNvSpPr>
            <a:spLocks noGrp="1"/>
          </p:cNvSpPr>
          <p:nvPr>
            <p:ph type="title"/>
          </p:nvPr>
        </p:nvSpPr>
        <p:spPr/>
        <p:txBody>
          <a:bodyPr/>
          <a:lstStyle/>
          <a:p>
            <a:pPr eaLnBrk="1" hangingPunct="1"/>
            <a:r>
              <a:rPr lang="en-US" altLang="en-US" u="sng"/>
              <a:t>Quorum	</a:t>
            </a:r>
          </a:p>
        </p:txBody>
      </p:sp>
      <p:sp>
        <p:nvSpPr>
          <p:cNvPr id="37891" name="Content Placeholder 2">
            <a:extLst>
              <a:ext uri="{FF2B5EF4-FFF2-40B4-BE49-F238E27FC236}">
                <a16:creationId xmlns:a16="http://schemas.microsoft.com/office/drawing/2014/main" id="{5A3C3677-45D7-BCC9-5D19-77404BDDBAFF}"/>
              </a:ext>
            </a:extLst>
          </p:cNvPr>
          <p:cNvSpPr>
            <a:spLocks noGrp="1"/>
          </p:cNvSpPr>
          <p:nvPr>
            <p:ph idx="1"/>
          </p:nvPr>
        </p:nvSpPr>
        <p:spPr/>
        <p:txBody>
          <a:bodyPr/>
          <a:lstStyle/>
          <a:p>
            <a:pPr eaLnBrk="1" hangingPunct="1"/>
            <a:r>
              <a:rPr lang="en-US" altLang="en-US"/>
              <a:t>No quorum, no action taken!</a:t>
            </a:r>
          </a:p>
          <a:p>
            <a:pPr eaLnBrk="1" hangingPunct="1">
              <a:buFont typeface="Georgia" panose="02040502050405020303" pitchFamily="18" charset="0"/>
              <a:buNone/>
            </a:pPr>
            <a:endParaRPr lang="en-US" altLang="en-US">
              <a:solidFill>
                <a:srgbClr val="FF0000"/>
              </a:solidFill>
            </a:endParaRPr>
          </a:p>
          <a:p>
            <a:pPr eaLnBrk="1" hangingPunct="1"/>
            <a:r>
              <a:rPr lang="en-US" altLang="en-US"/>
              <a:t>Two thirds vote is necessary whenever you are taking away the rights of members or whenever you are changing something that has already been decided.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obert's Rules of Order - How to Be an Effective Chair (What to say when...)">
            <a:hlinkClick r:id="" action="ppaction://media"/>
            <a:extLst>
              <a:ext uri="{FF2B5EF4-FFF2-40B4-BE49-F238E27FC236}">
                <a16:creationId xmlns:a16="http://schemas.microsoft.com/office/drawing/2014/main" id="{DD157AB7-BCF6-8273-D045-C93BF8B9309C}"/>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127013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ck and arrows on a blue board&#10;&#10;Description automatically generated">
            <a:extLst>
              <a:ext uri="{FF2B5EF4-FFF2-40B4-BE49-F238E27FC236}">
                <a16:creationId xmlns:a16="http://schemas.microsoft.com/office/drawing/2014/main" id="{AC060DC1-F4E4-6D42-056D-69C48DDFDF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9903" y="914400"/>
            <a:ext cx="7977353" cy="5257800"/>
          </a:xfrm>
          <a:prstGeom prst="rect">
            <a:avLst/>
          </a:prstGeom>
        </p:spPr>
      </p:pic>
    </p:spTree>
    <p:extLst>
      <p:ext uri="{BB962C8B-B14F-4D97-AF65-F5344CB8AC3E}">
        <p14:creationId xmlns:p14="http://schemas.microsoft.com/office/powerpoint/2010/main" val="4275894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66387C6-07D1-1378-7873-A46E540D4E7B}"/>
              </a:ext>
            </a:extLst>
          </p:cNvPr>
          <p:cNvSpPr>
            <a:spLocks noGrp="1"/>
          </p:cNvSpPr>
          <p:nvPr>
            <p:ph type="title"/>
          </p:nvPr>
        </p:nvSpPr>
        <p:spPr/>
        <p:txBody>
          <a:bodyPr/>
          <a:lstStyle/>
          <a:p>
            <a:pPr eaLnBrk="1" hangingPunct="1"/>
            <a:r>
              <a:rPr lang="en-US" altLang="en-US" u="sng"/>
              <a:t>Types of Motions</a:t>
            </a:r>
          </a:p>
        </p:txBody>
      </p:sp>
      <p:sp>
        <p:nvSpPr>
          <p:cNvPr id="5" name="Text Placeholder 4">
            <a:extLst>
              <a:ext uri="{FF2B5EF4-FFF2-40B4-BE49-F238E27FC236}">
                <a16:creationId xmlns:a16="http://schemas.microsoft.com/office/drawing/2014/main" id="{4B327EDB-414F-8045-1A00-89626A4E30E0}"/>
              </a:ext>
            </a:extLst>
          </p:cNvPr>
          <p:cNvSpPr>
            <a:spLocks noGrp="1"/>
          </p:cNvSpPr>
          <p:nvPr>
            <p:ph type="body" idx="1"/>
          </p:nvPr>
        </p:nvSpPr>
        <p:spPr/>
        <p:txBody>
          <a:bodyPr/>
          <a:lstStyle/>
          <a:p>
            <a:pPr eaLnBrk="1" fontAlgn="auto" hangingPunct="1">
              <a:spcAft>
                <a:spcPts val="0"/>
              </a:spcAft>
              <a:buClr>
                <a:schemeClr val="accent3"/>
              </a:buClr>
              <a:buFont typeface="Georgia"/>
              <a:buNone/>
              <a:defRPr/>
            </a:pPr>
            <a:r>
              <a:rPr lang="en-US" dirty="0"/>
              <a:t>Main Motions	</a:t>
            </a:r>
          </a:p>
        </p:txBody>
      </p:sp>
      <p:sp>
        <p:nvSpPr>
          <p:cNvPr id="38917" name="Content Placeholder 2">
            <a:extLst>
              <a:ext uri="{FF2B5EF4-FFF2-40B4-BE49-F238E27FC236}">
                <a16:creationId xmlns:a16="http://schemas.microsoft.com/office/drawing/2014/main" id="{9140F37F-140C-D716-9197-F7A50994BE9B}"/>
              </a:ext>
            </a:extLst>
          </p:cNvPr>
          <p:cNvSpPr>
            <a:spLocks noGrp="1"/>
          </p:cNvSpPr>
          <p:nvPr>
            <p:ph sz="half" idx="2"/>
          </p:nvPr>
        </p:nvSpPr>
        <p:spPr/>
        <p:txBody>
          <a:bodyPr/>
          <a:lstStyle/>
          <a:p>
            <a:pPr eaLnBrk="1" hangingPunct="1"/>
            <a:r>
              <a:rPr lang="en-US" altLang="en-US"/>
              <a:t>A proposal that certain action be taken or an opinion be expressed by the group.</a:t>
            </a:r>
          </a:p>
          <a:p>
            <a:pPr eaLnBrk="1" hangingPunct="1"/>
            <a:r>
              <a:rPr lang="en-US" altLang="en-US"/>
              <a:t>Allows the group to do work</a:t>
            </a:r>
          </a:p>
          <a:p>
            <a:pPr eaLnBrk="1" hangingPunct="1"/>
            <a:r>
              <a:rPr lang="en-US" altLang="en-US"/>
              <a:t>“I move…”</a:t>
            </a:r>
          </a:p>
        </p:txBody>
      </p:sp>
      <p:sp>
        <p:nvSpPr>
          <p:cNvPr id="6" name="Text Placeholder 5">
            <a:extLst>
              <a:ext uri="{FF2B5EF4-FFF2-40B4-BE49-F238E27FC236}">
                <a16:creationId xmlns:a16="http://schemas.microsoft.com/office/drawing/2014/main" id="{5017F61B-7DF4-133C-66BF-53BE382F5149}"/>
              </a:ext>
            </a:extLst>
          </p:cNvPr>
          <p:cNvSpPr>
            <a:spLocks noGrp="1"/>
          </p:cNvSpPr>
          <p:nvPr>
            <p:ph type="body" sz="quarter" idx="3"/>
          </p:nvPr>
        </p:nvSpPr>
        <p:spPr/>
        <p:txBody>
          <a:bodyPr/>
          <a:lstStyle/>
          <a:p>
            <a:pPr eaLnBrk="1" fontAlgn="auto" hangingPunct="1">
              <a:spcAft>
                <a:spcPts val="0"/>
              </a:spcAft>
              <a:buClr>
                <a:schemeClr val="accent3"/>
              </a:buClr>
              <a:buFont typeface="Georgia"/>
              <a:buNone/>
              <a:defRPr/>
            </a:pPr>
            <a:r>
              <a:rPr lang="en-US" dirty="0"/>
              <a:t>Secondary Motions</a:t>
            </a:r>
          </a:p>
        </p:txBody>
      </p:sp>
      <p:sp>
        <p:nvSpPr>
          <p:cNvPr id="38918" name="Content Placeholder 3">
            <a:extLst>
              <a:ext uri="{FF2B5EF4-FFF2-40B4-BE49-F238E27FC236}">
                <a16:creationId xmlns:a16="http://schemas.microsoft.com/office/drawing/2014/main" id="{889B958A-B9C9-9138-09D5-8F94243CD40E}"/>
              </a:ext>
            </a:extLst>
          </p:cNvPr>
          <p:cNvSpPr>
            <a:spLocks noGrp="1"/>
          </p:cNvSpPr>
          <p:nvPr>
            <p:ph sz="quarter" idx="4"/>
          </p:nvPr>
        </p:nvSpPr>
        <p:spPr/>
        <p:txBody>
          <a:bodyPr/>
          <a:lstStyle/>
          <a:p>
            <a:pPr eaLnBrk="1" hangingPunct="1"/>
            <a:r>
              <a:rPr lang="en-US" altLang="en-US"/>
              <a:t>May be used while the main motion is on the floor</a:t>
            </a:r>
          </a:p>
          <a:p>
            <a:pPr eaLnBrk="1" hangingPunct="1"/>
            <a:r>
              <a:rPr lang="en-US" altLang="en-US"/>
              <a:t>Various types</a:t>
            </a:r>
          </a:p>
          <a:p>
            <a:pPr lvl="1" eaLnBrk="1" hangingPunct="1"/>
            <a:r>
              <a:rPr lang="en-US" altLang="en-US"/>
              <a:t>Subsidiary Motions</a:t>
            </a:r>
          </a:p>
          <a:p>
            <a:pPr lvl="1" eaLnBrk="1" hangingPunct="1"/>
            <a:r>
              <a:rPr lang="en-US" altLang="en-US"/>
              <a:t>Privilege Motions</a:t>
            </a:r>
          </a:p>
          <a:p>
            <a:pPr lvl="1" eaLnBrk="1" hangingPunct="1"/>
            <a:r>
              <a:rPr lang="en-US" altLang="en-US"/>
              <a:t>Incidental Motions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11C3-538F-DC1E-C0A8-029873088836}"/>
              </a:ext>
            </a:extLst>
          </p:cNvPr>
          <p:cNvSpPr>
            <a:spLocks noGrp="1"/>
          </p:cNvSpPr>
          <p:nvPr>
            <p:ph type="title"/>
          </p:nvPr>
        </p:nvSpPr>
        <p:spPr/>
        <p:txBody>
          <a:bodyPr>
            <a:normAutofit/>
          </a:bodyPr>
          <a:lstStyle/>
          <a:p>
            <a:pPr eaLnBrk="1" fontAlgn="auto" hangingPunct="1">
              <a:spcAft>
                <a:spcPts val="0"/>
              </a:spcAft>
              <a:defRPr/>
            </a:pPr>
            <a:r>
              <a:rPr lang="en-US" dirty="0"/>
              <a:t>Standard Characteristics of a Motion</a:t>
            </a:r>
          </a:p>
        </p:txBody>
      </p:sp>
      <p:sp>
        <p:nvSpPr>
          <p:cNvPr id="39939" name="Content Placeholder 2">
            <a:extLst>
              <a:ext uri="{FF2B5EF4-FFF2-40B4-BE49-F238E27FC236}">
                <a16:creationId xmlns:a16="http://schemas.microsoft.com/office/drawing/2014/main" id="{24B96109-4528-F055-C5EB-EA1A3183C062}"/>
              </a:ext>
            </a:extLst>
          </p:cNvPr>
          <p:cNvSpPr>
            <a:spLocks noGrp="1"/>
          </p:cNvSpPr>
          <p:nvPr>
            <p:ph sz="half" idx="1"/>
          </p:nvPr>
        </p:nvSpPr>
        <p:spPr>
          <a:xfrm>
            <a:off x="946404" y="1828801"/>
            <a:ext cx="4387596" cy="4351337"/>
          </a:xfrm>
        </p:spPr>
        <p:txBody>
          <a:bodyPr>
            <a:normAutofit fontScale="92500" lnSpcReduction="10000"/>
          </a:bodyPr>
          <a:lstStyle/>
          <a:p>
            <a:pPr eaLnBrk="1" hangingPunct="1"/>
            <a:r>
              <a:rPr lang="en-US" altLang="en-US" sz="6000" dirty="0"/>
              <a:t>Are Debatable</a:t>
            </a:r>
          </a:p>
          <a:p>
            <a:pPr eaLnBrk="1" hangingPunct="1"/>
            <a:r>
              <a:rPr lang="en-US" altLang="en-US" sz="6000" dirty="0"/>
              <a:t>May be Amended</a:t>
            </a:r>
          </a:p>
          <a:p>
            <a:pPr eaLnBrk="1" hangingPunct="1"/>
            <a:r>
              <a:rPr lang="en-US" altLang="en-US" sz="6000" dirty="0"/>
              <a:t>Adopted</a:t>
            </a:r>
          </a:p>
        </p:txBody>
      </p:sp>
      <p:pic>
        <p:nvPicPr>
          <p:cNvPr id="39940" name="Picture 4" descr="C:\Documents and Settings\jacksons8\Local Settings\Temporary Internet Files\Content.IE5\I1AUXWKT\MC900442139[1].png">
            <a:extLst>
              <a:ext uri="{FF2B5EF4-FFF2-40B4-BE49-F238E27FC236}">
                <a16:creationId xmlns:a16="http://schemas.microsoft.com/office/drawing/2014/main" id="{8F0EF63E-94F4-10BF-5589-C3807CBD14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867820" y="2585244"/>
            <a:ext cx="1797423" cy="1834356"/>
          </a:xfrm>
          <a:no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3083EF1-421D-D873-146B-1AB70866758E}"/>
              </a:ext>
            </a:extLst>
          </p:cNvPr>
          <p:cNvSpPr>
            <a:spLocks noGrp="1"/>
          </p:cNvSpPr>
          <p:nvPr>
            <p:ph type="title"/>
          </p:nvPr>
        </p:nvSpPr>
        <p:spPr/>
        <p:txBody>
          <a:bodyPr/>
          <a:lstStyle/>
          <a:p>
            <a:pPr eaLnBrk="1" hangingPunct="1"/>
            <a:r>
              <a:rPr lang="en-US" altLang="en-US" u="sng"/>
              <a:t>History of Robert’s Rules of Order</a:t>
            </a:r>
          </a:p>
        </p:txBody>
      </p:sp>
      <p:sp>
        <p:nvSpPr>
          <p:cNvPr id="6" name="Content Placeholder 5">
            <a:extLst>
              <a:ext uri="{FF2B5EF4-FFF2-40B4-BE49-F238E27FC236}">
                <a16:creationId xmlns:a16="http://schemas.microsoft.com/office/drawing/2014/main" id="{0F88BF9C-951B-F728-E4F4-5F055A23C6DB}"/>
              </a:ext>
            </a:extLst>
          </p:cNvPr>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n-US" u="sng" dirty="0"/>
              <a:t>Henry </a:t>
            </a:r>
            <a:r>
              <a:rPr lang="en-US" u="sng" dirty="0" err="1"/>
              <a:t>Martyn</a:t>
            </a:r>
            <a:r>
              <a:rPr lang="en-US" u="sng" dirty="0"/>
              <a:t> Robert </a:t>
            </a:r>
          </a:p>
          <a:p>
            <a:pPr marL="658368" lvl="1" indent="-246888" eaLnBrk="1" fontAlgn="auto" hangingPunct="1">
              <a:spcAft>
                <a:spcPts val="0"/>
              </a:spcAft>
              <a:buFont typeface="Georgia"/>
              <a:buChar char="▫"/>
              <a:defRPr/>
            </a:pPr>
            <a:r>
              <a:rPr lang="en-US" dirty="0">
                <a:solidFill>
                  <a:schemeClr val="accent1">
                    <a:lumMod val="75000"/>
                  </a:schemeClr>
                </a:solidFill>
              </a:rPr>
              <a:t>Author of Robert’s Rules of Order published in 1876</a:t>
            </a:r>
          </a:p>
          <a:p>
            <a:pPr marL="658368" lvl="1" indent="-246888" eaLnBrk="1" fontAlgn="auto" hangingPunct="1">
              <a:spcAft>
                <a:spcPts val="0"/>
              </a:spcAft>
              <a:buFont typeface="Georgia"/>
              <a:buChar char="▫"/>
              <a:defRPr/>
            </a:pPr>
            <a:r>
              <a:rPr lang="en-US" dirty="0">
                <a:solidFill>
                  <a:schemeClr val="accent1">
                    <a:lumMod val="75000"/>
                  </a:schemeClr>
                </a:solidFill>
              </a:rPr>
              <a:t>Engineer </a:t>
            </a:r>
          </a:p>
          <a:p>
            <a:pPr marL="658368" lvl="1" indent="-246888" eaLnBrk="1" fontAlgn="auto" hangingPunct="1">
              <a:spcAft>
                <a:spcPts val="0"/>
              </a:spcAft>
              <a:buFont typeface="Georgia"/>
              <a:buChar char="▫"/>
              <a:defRPr/>
            </a:pPr>
            <a:r>
              <a:rPr lang="en-US" dirty="0">
                <a:solidFill>
                  <a:schemeClr val="accent1">
                    <a:lumMod val="75000"/>
                  </a:schemeClr>
                </a:solidFill>
              </a:rPr>
              <a:t>United States Army General -1901</a:t>
            </a:r>
          </a:p>
          <a:p>
            <a:pPr marL="658368" lvl="1" indent="-246888" eaLnBrk="1" fontAlgn="auto" hangingPunct="1">
              <a:spcAft>
                <a:spcPts val="0"/>
              </a:spcAft>
              <a:buFont typeface="Georgia"/>
              <a:buChar char="▫"/>
              <a:defRPr/>
            </a:pPr>
            <a:r>
              <a:rPr lang="en-US" dirty="0">
                <a:solidFill>
                  <a:schemeClr val="accent1">
                    <a:lumMod val="75000"/>
                  </a:schemeClr>
                </a:solidFill>
              </a:rPr>
              <a:t>Country’s Leading Parliamentarian</a:t>
            </a:r>
          </a:p>
          <a:p>
            <a:pPr marL="365760" indent="-256032" eaLnBrk="1" fontAlgn="auto" hangingPunct="1">
              <a:spcAft>
                <a:spcPts val="0"/>
              </a:spcAft>
              <a:buClr>
                <a:schemeClr val="accent3"/>
              </a:buClr>
              <a:buFont typeface="Georgia"/>
              <a:buNone/>
              <a:defRPr/>
            </a:pPr>
            <a:endParaRPr lang="en-US" dirty="0"/>
          </a:p>
          <a:p>
            <a:pPr marL="365760" indent="-256032" eaLnBrk="1" fontAlgn="auto" hangingPunct="1">
              <a:spcAft>
                <a:spcPts val="0"/>
              </a:spcAft>
              <a:buClr>
                <a:schemeClr val="accent3"/>
              </a:buClr>
              <a:buFont typeface="Georgia"/>
              <a:buChar char="•"/>
              <a:defRPr/>
            </a:pPr>
            <a:r>
              <a:rPr lang="en-US" u="sng" dirty="0"/>
              <a:t>Designing The Rules…</a:t>
            </a:r>
          </a:p>
          <a:p>
            <a:pPr marL="923544" lvl="2" indent="-219456" eaLnBrk="1" fontAlgn="auto" hangingPunct="1">
              <a:spcAft>
                <a:spcPts val="0"/>
              </a:spcAft>
              <a:buFont typeface="Wingdings 2"/>
              <a:buNone/>
              <a:defRPr/>
            </a:pPr>
            <a:r>
              <a:rPr lang="en-US" dirty="0"/>
              <a:t> “Based, in its general principles, upon rules and practices of Congress, and adapted in its details of the use of ordinary societies”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824EF7-225E-A7A8-13C5-AB1806BCA2E1}"/>
              </a:ext>
            </a:extLst>
          </p:cNvPr>
          <p:cNvGraphicFramePr>
            <a:graphicFrameLocks noGrp="1"/>
          </p:cNvGraphicFramePr>
          <p:nvPr>
            <p:extLst>
              <p:ext uri="{D42A27DB-BD31-4B8C-83A1-F6EECF244321}">
                <p14:modId xmlns:p14="http://schemas.microsoft.com/office/powerpoint/2010/main" val="1122714279"/>
              </p:ext>
            </p:extLst>
          </p:nvPr>
        </p:nvGraphicFramePr>
        <p:xfrm>
          <a:off x="533400" y="312417"/>
          <a:ext cx="7772400" cy="6233165"/>
        </p:xfrm>
        <a:graphic>
          <a:graphicData uri="http://schemas.openxmlformats.org/drawingml/2006/table">
            <a:tbl>
              <a:tblPr/>
              <a:tblGrid>
                <a:gridCol w="3364728">
                  <a:extLst>
                    <a:ext uri="{9D8B030D-6E8A-4147-A177-3AD203B41FA5}">
                      <a16:colId xmlns:a16="http://schemas.microsoft.com/office/drawing/2014/main" val="3333223553"/>
                    </a:ext>
                  </a:extLst>
                </a:gridCol>
                <a:gridCol w="831870">
                  <a:extLst>
                    <a:ext uri="{9D8B030D-6E8A-4147-A177-3AD203B41FA5}">
                      <a16:colId xmlns:a16="http://schemas.microsoft.com/office/drawing/2014/main" val="3579554993"/>
                    </a:ext>
                  </a:extLst>
                </a:gridCol>
                <a:gridCol w="906366">
                  <a:extLst>
                    <a:ext uri="{9D8B030D-6E8A-4147-A177-3AD203B41FA5}">
                      <a16:colId xmlns:a16="http://schemas.microsoft.com/office/drawing/2014/main" val="3927986538"/>
                    </a:ext>
                  </a:extLst>
                </a:gridCol>
                <a:gridCol w="732543">
                  <a:extLst>
                    <a:ext uri="{9D8B030D-6E8A-4147-A177-3AD203B41FA5}">
                      <a16:colId xmlns:a16="http://schemas.microsoft.com/office/drawing/2014/main" val="3136380926"/>
                    </a:ext>
                  </a:extLst>
                </a:gridCol>
                <a:gridCol w="807039">
                  <a:extLst>
                    <a:ext uri="{9D8B030D-6E8A-4147-A177-3AD203B41FA5}">
                      <a16:colId xmlns:a16="http://schemas.microsoft.com/office/drawing/2014/main" val="1967128553"/>
                    </a:ext>
                  </a:extLst>
                </a:gridCol>
                <a:gridCol w="1129854">
                  <a:extLst>
                    <a:ext uri="{9D8B030D-6E8A-4147-A177-3AD203B41FA5}">
                      <a16:colId xmlns:a16="http://schemas.microsoft.com/office/drawing/2014/main" val="3291220027"/>
                    </a:ext>
                  </a:extLst>
                </a:gridCol>
              </a:tblGrid>
              <a:tr h="202829">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sng" strike="noStrike">
                          <a:solidFill>
                            <a:srgbClr val="000000"/>
                          </a:solidFill>
                          <a:effectLst/>
                          <a:latin typeface="Calibri" panose="020F0502020204030204" pitchFamily="34" charset="0"/>
                        </a:rPr>
                        <a:t>Rank/Priority</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sng" strike="noStrike">
                          <a:solidFill>
                            <a:srgbClr val="000000"/>
                          </a:solidFill>
                          <a:effectLst/>
                          <a:latin typeface="Calibri" panose="020F0502020204030204" pitchFamily="34" charset="0"/>
                        </a:rPr>
                        <a:t>Need Second?</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sng" strike="noStrike">
                          <a:solidFill>
                            <a:srgbClr val="000000"/>
                          </a:solidFill>
                          <a:effectLst/>
                          <a:latin typeface="Calibri" panose="020F0502020204030204" pitchFamily="34" charset="0"/>
                        </a:rPr>
                        <a:t>Debatable?</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sng" strike="noStrike">
                          <a:solidFill>
                            <a:srgbClr val="000000"/>
                          </a:solidFill>
                          <a:effectLst/>
                          <a:latin typeface="Calibri" panose="020F0502020204030204" pitchFamily="34" charset="0"/>
                        </a:rPr>
                        <a:t>Amendable?</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sng" strike="noStrike">
                          <a:solidFill>
                            <a:srgbClr val="000000"/>
                          </a:solidFill>
                          <a:effectLst/>
                          <a:latin typeface="Calibri" panose="020F0502020204030204" pitchFamily="34" charset="0"/>
                        </a:rPr>
                        <a:t>Vote?</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8522263"/>
                  </a:ext>
                </a:extLst>
              </a:tr>
              <a:tr h="202829">
                <a:tc>
                  <a:txBody>
                    <a:bodyPr/>
                    <a:lstStyle/>
                    <a:p>
                      <a:pPr algn="ctr" fontAlgn="b"/>
                      <a:r>
                        <a:rPr lang="en-US" sz="800" b="1" i="0" u="none" strike="noStrike">
                          <a:solidFill>
                            <a:srgbClr val="000000"/>
                          </a:solidFill>
                          <a:effectLst/>
                          <a:latin typeface="Calibri" panose="020F0502020204030204" pitchFamily="34" charset="0"/>
                        </a:rPr>
                        <a:t>MAIN MOTION</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072824"/>
                  </a:ext>
                </a:extLst>
              </a:tr>
              <a:tr h="202829">
                <a:tc>
                  <a:txBody>
                    <a:bodyPr/>
                    <a:lstStyle/>
                    <a:p>
                      <a:pPr algn="l" fontAlgn="b"/>
                      <a:r>
                        <a:rPr lang="en-US" sz="800" b="1" i="1" u="none" strike="noStrike">
                          <a:solidFill>
                            <a:srgbClr val="000000"/>
                          </a:solidFill>
                          <a:effectLst/>
                          <a:latin typeface="Calibri" panose="020F0502020204030204" pitchFamily="34" charset="0"/>
                        </a:rPr>
                        <a:t>SUBSIDIARY MOTIONS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5225974"/>
                  </a:ext>
                </a:extLst>
              </a:tr>
              <a:tr h="202829">
                <a:tc>
                  <a:txBody>
                    <a:bodyPr/>
                    <a:lstStyle/>
                    <a:p>
                      <a:pPr algn="l" fontAlgn="b"/>
                      <a:r>
                        <a:rPr lang="en-US" sz="800" b="0" i="0" u="none" strike="noStrike">
                          <a:solidFill>
                            <a:srgbClr val="000000"/>
                          </a:solidFill>
                          <a:effectLst/>
                          <a:latin typeface="Calibri" panose="020F0502020204030204" pitchFamily="34" charset="0"/>
                        </a:rPr>
                        <a:t>Amendment* </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29548"/>
                  </a:ext>
                </a:extLst>
              </a:tr>
              <a:tr h="202829">
                <a:tc>
                  <a:txBody>
                    <a:bodyPr/>
                    <a:lstStyle/>
                    <a:p>
                      <a:pPr algn="l" fontAlgn="b"/>
                      <a:r>
                        <a:rPr lang="en-US" sz="800" b="0" i="0" u="none" strike="noStrike">
                          <a:solidFill>
                            <a:srgbClr val="000000"/>
                          </a:solidFill>
                          <a:effectLst/>
                          <a:latin typeface="Calibri" panose="020F0502020204030204" pitchFamily="34" charset="0"/>
                        </a:rPr>
                        <a:t>Primary Amendment</a:t>
                      </a:r>
                    </a:p>
                  </a:txBody>
                  <a:tcPr marL="26108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899524"/>
                  </a:ext>
                </a:extLst>
              </a:tr>
              <a:tr h="202829">
                <a:tc>
                  <a:txBody>
                    <a:bodyPr/>
                    <a:lstStyle/>
                    <a:p>
                      <a:pPr algn="l" fontAlgn="b"/>
                      <a:r>
                        <a:rPr lang="en-US" sz="800" b="0" i="0" u="none" strike="noStrike">
                          <a:solidFill>
                            <a:srgbClr val="000000"/>
                          </a:solidFill>
                          <a:effectLst/>
                          <a:latin typeface="Calibri" panose="020F0502020204030204" pitchFamily="34" charset="0"/>
                        </a:rPr>
                        <a:t>Secondary Amendment</a:t>
                      </a:r>
                    </a:p>
                  </a:txBody>
                  <a:tcPr marL="26108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8058546"/>
                  </a:ext>
                </a:extLst>
              </a:tr>
              <a:tr h="202829">
                <a:tc>
                  <a:txBody>
                    <a:bodyPr/>
                    <a:lstStyle/>
                    <a:p>
                      <a:pPr algn="l" fontAlgn="b"/>
                      <a:r>
                        <a:rPr lang="en-US" sz="800" b="0" i="0" u="none" strike="noStrike">
                          <a:solidFill>
                            <a:srgbClr val="000000"/>
                          </a:solidFill>
                          <a:effectLst/>
                          <a:latin typeface="Calibri" panose="020F0502020204030204" pitchFamily="34" charset="0"/>
                        </a:rPr>
                        <a:t>Refer to committee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235407"/>
                  </a:ext>
                </a:extLst>
              </a:tr>
              <a:tr h="202829">
                <a:tc>
                  <a:txBody>
                    <a:bodyPr/>
                    <a:lstStyle/>
                    <a:p>
                      <a:pPr algn="l" fontAlgn="b"/>
                      <a:r>
                        <a:rPr lang="en-US" sz="800" b="0" i="0" u="none" strike="noStrike">
                          <a:solidFill>
                            <a:srgbClr val="000000"/>
                          </a:solidFill>
                          <a:effectLst/>
                          <a:latin typeface="Calibri" panose="020F0502020204030204" pitchFamily="34" charset="0"/>
                        </a:rPr>
                        <a:t>Postpone to a certain time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2343331"/>
                  </a:ext>
                </a:extLst>
              </a:tr>
              <a:tr h="202829">
                <a:tc>
                  <a:txBody>
                    <a:bodyPr/>
                    <a:lstStyle/>
                    <a:p>
                      <a:pPr algn="l" fontAlgn="b"/>
                      <a:r>
                        <a:rPr lang="en-US" sz="800" b="0" i="0" u="none" strike="noStrike">
                          <a:solidFill>
                            <a:srgbClr val="000000"/>
                          </a:solidFill>
                          <a:effectLst/>
                          <a:latin typeface="Calibri" panose="020F0502020204030204" pitchFamily="34" charset="0"/>
                        </a:rPr>
                        <a:t>Limit or extend limits of debate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Two-thirds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902754"/>
                  </a:ext>
                </a:extLst>
              </a:tr>
              <a:tr h="202829">
                <a:tc>
                  <a:txBody>
                    <a:bodyPr/>
                    <a:lstStyle/>
                    <a:p>
                      <a:pPr algn="l" fontAlgn="b"/>
                      <a:r>
                        <a:rPr lang="en-US" sz="800" b="0" i="0" u="none" strike="noStrike">
                          <a:solidFill>
                            <a:srgbClr val="000000"/>
                          </a:solidFill>
                          <a:effectLst/>
                          <a:latin typeface="Calibri" panose="020F0502020204030204" pitchFamily="34" charset="0"/>
                        </a:rPr>
                        <a:t>Previous question or call the question*</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7</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Two-thirds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5803812"/>
                  </a:ext>
                </a:extLst>
              </a:tr>
              <a:tr h="202829">
                <a:tc>
                  <a:txBody>
                    <a:bodyPr/>
                    <a:lstStyle/>
                    <a:p>
                      <a:pPr algn="l" fontAlgn="b"/>
                      <a:r>
                        <a:rPr lang="en-US" sz="800" b="0" i="0" u="none" strike="noStrike">
                          <a:solidFill>
                            <a:srgbClr val="000000"/>
                          </a:solidFill>
                          <a:effectLst/>
                          <a:latin typeface="Calibri" panose="020F0502020204030204" pitchFamily="34" charset="0"/>
                        </a:rPr>
                        <a:t>Table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8</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741297"/>
                  </a:ext>
                </a:extLst>
              </a:tr>
              <a:tr h="202829">
                <a:tc>
                  <a:txBody>
                    <a:bodyPr/>
                    <a:lstStyle/>
                    <a:p>
                      <a:pPr algn="l" fontAlgn="b"/>
                      <a:r>
                        <a:rPr lang="en-US" sz="800" b="1" i="1" u="none" strike="noStrike">
                          <a:solidFill>
                            <a:srgbClr val="000000"/>
                          </a:solidFill>
                          <a:effectLst/>
                          <a:latin typeface="Calibri" panose="020F0502020204030204" pitchFamily="34" charset="0"/>
                        </a:rPr>
                        <a:t>PRIVILEGED MOTIONS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947718"/>
                  </a:ext>
                </a:extLst>
              </a:tr>
              <a:tr h="351124">
                <a:tc>
                  <a:txBody>
                    <a:bodyPr/>
                    <a:lstStyle/>
                    <a:p>
                      <a:pPr algn="l" fontAlgn="b"/>
                      <a:r>
                        <a:rPr lang="en-US" sz="800" b="0" i="0" u="none" strike="noStrike">
                          <a:solidFill>
                            <a:srgbClr val="000000"/>
                          </a:solidFill>
                          <a:effectLst/>
                          <a:latin typeface="Calibri" panose="020F0502020204030204" pitchFamily="34" charset="0"/>
                        </a:rPr>
                        <a:t>Call for orders of the day</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9</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request of a member</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179983"/>
                  </a:ext>
                </a:extLst>
              </a:tr>
              <a:tr h="202829">
                <a:tc>
                  <a:txBody>
                    <a:bodyPr/>
                    <a:lstStyle/>
                    <a:p>
                      <a:pPr algn="l" fontAlgn="b"/>
                      <a:r>
                        <a:rPr lang="en-US" sz="800" b="0" i="0" u="none" strike="noStrike">
                          <a:solidFill>
                            <a:srgbClr val="000000"/>
                          </a:solidFill>
                          <a:effectLst/>
                          <a:latin typeface="Calibri" panose="020F0502020204030204" pitchFamily="34" charset="0"/>
                        </a:rPr>
                        <a:t>Raise a question of privilege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10</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Chair Decides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349527"/>
                  </a:ext>
                </a:extLst>
              </a:tr>
              <a:tr h="202829">
                <a:tc>
                  <a:txBody>
                    <a:bodyPr/>
                    <a:lstStyle/>
                    <a:p>
                      <a:pPr algn="l" fontAlgn="b"/>
                      <a:r>
                        <a:rPr lang="en-US" sz="800" b="0" i="0" u="none" strike="noStrike">
                          <a:solidFill>
                            <a:srgbClr val="000000"/>
                          </a:solidFill>
                          <a:effectLst/>
                          <a:latin typeface="Calibri" panose="020F0502020204030204" pitchFamily="34" charset="0"/>
                        </a:rPr>
                        <a:t>Recess</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11</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47977"/>
                  </a:ext>
                </a:extLst>
              </a:tr>
              <a:tr h="202829">
                <a:tc>
                  <a:txBody>
                    <a:bodyPr/>
                    <a:lstStyle/>
                    <a:p>
                      <a:pPr algn="l" fontAlgn="b"/>
                      <a:r>
                        <a:rPr lang="en-US" sz="800" b="0" i="0" u="none" strike="noStrike">
                          <a:solidFill>
                            <a:srgbClr val="000000"/>
                          </a:solidFill>
                          <a:effectLst/>
                          <a:latin typeface="Calibri" panose="020F0502020204030204" pitchFamily="34" charset="0"/>
                        </a:rPr>
                        <a:t>Adjourn</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12</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4899461"/>
                  </a:ext>
                </a:extLst>
              </a:tr>
              <a:tr h="202829">
                <a:tc>
                  <a:txBody>
                    <a:bodyPr/>
                    <a:lstStyle/>
                    <a:p>
                      <a:pPr algn="l" fontAlgn="b"/>
                      <a:r>
                        <a:rPr lang="en-US" sz="800" b="0" i="0" u="none" strike="noStrike">
                          <a:solidFill>
                            <a:srgbClr val="000000"/>
                          </a:solidFill>
                          <a:effectLst/>
                          <a:latin typeface="Calibri" panose="020F0502020204030204" pitchFamily="34" charset="0"/>
                        </a:rPr>
                        <a:t>Fix time to which to adjourn</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13</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645041"/>
                  </a:ext>
                </a:extLst>
              </a:tr>
              <a:tr h="202829">
                <a:tc gridSpan="2">
                  <a:txBody>
                    <a:bodyPr/>
                    <a:lstStyle/>
                    <a:p>
                      <a:pPr algn="l" fontAlgn="b"/>
                      <a:r>
                        <a:rPr lang="en-US" sz="700" b="0" i="1" u="none" strike="noStrike">
                          <a:solidFill>
                            <a:srgbClr val="000000"/>
                          </a:solidFill>
                          <a:effectLst/>
                          <a:latin typeface="Calibri" panose="020F0502020204030204" pitchFamily="34" charset="0"/>
                        </a:rPr>
                        <a:t>* Amendment and Previous/call the question can be applied to motions higher in rank</a:t>
                      </a: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67503922"/>
                  </a:ext>
                </a:extLst>
              </a:tr>
              <a:tr h="202829">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a:noFill/>
                    </a:lnB>
                    <a:noFill/>
                  </a:tcPr>
                </a:tc>
                <a:extLst>
                  <a:ext uri="{0D108BD9-81ED-4DB2-BD59-A6C34878D82A}">
                    <a16:rowId xmlns:a16="http://schemas.microsoft.com/office/drawing/2014/main" val="3240909820"/>
                  </a:ext>
                </a:extLst>
              </a:tr>
              <a:tr h="202829">
                <a:tc>
                  <a:txBody>
                    <a:bodyPr/>
                    <a:lstStyle/>
                    <a:p>
                      <a:pPr algn="l" fontAlgn="b"/>
                      <a:r>
                        <a:rPr lang="en-US" sz="800" b="1" i="1" u="none" strike="noStrike">
                          <a:solidFill>
                            <a:srgbClr val="000000"/>
                          </a:solidFill>
                          <a:effectLst/>
                          <a:latin typeface="Calibri" panose="020F0502020204030204" pitchFamily="34" charset="0"/>
                        </a:rPr>
                        <a:t>Incidental Motions</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9541537"/>
                  </a:ext>
                </a:extLst>
              </a:tr>
              <a:tr h="202829">
                <a:tc>
                  <a:txBody>
                    <a:bodyPr/>
                    <a:lstStyle/>
                    <a:p>
                      <a:pPr algn="l" fontAlgn="b"/>
                      <a:r>
                        <a:rPr lang="en-US" sz="800" b="0" i="0" u="none" strike="noStrike">
                          <a:solidFill>
                            <a:srgbClr val="000000"/>
                          </a:solidFill>
                          <a:effectLst/>
                          <a:latin typeface="Calibri" panose="020F0502020204030204" pitchFamily="34" charset="0"/>
                        </a:rPr>
                        <a:t>Request for Information</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Chair repsonds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7080999"/>
                  </a:ext>
                </a:extLst>
              </a:tr>
              <a:tr h="202829">
                <a:tc>
                  <a:txBody>
                    <a:bodyPr/>
                    <a:lstStyle/>
                    <a:p>
                      <a:pPr algn="l" fontAlgn="b"/>
                      <a:r>
                        <a:rPr lang="en-US" sz="800" b="0" i="0" u="none" strike="noStrike">
                          <a:solidFill>
                            <a:srgbClr val="000000"/>
                          </a:solidFill>
                          <a:effectLst/>
                          <a:latin typeface="Calibri" panose="020F0502020204030204" pitchFamily="34" charset="0"/>
                        </a:rPr>
                        <a:t>Point of Order</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Chair Rules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421028"/>
                  </a:ext>
                </a:extLst>
              </a:tr>
              <a:tr h="202829">
                <a:tc>
                  <a:txBody>
                    <a:bodyPr/>
                    <a:lstStyle/>
                    <a:p>
                      <a:pPr algn="l" fontAlgn="b"/>
                      <a:r>
                        <a:rPr lang="en-US" sz="800" b="0" i="0" u="none" strike="noStrike">
                          <a:solidFill>
                            <a:srgbClr val="000000"/>
                          </a:solidFill>
                          <a:effectLst/>
                          <a:latin typeface="Calibri" panose="020F0502020204030204" pitchFamily="34" charset="0"/>
                        </a:rPr>
                        <a:t>Appeal</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It Depends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Negative</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5029835"/>
                  </a:ext>
                </a:extLst>
              </a:tr>
              <a:tr h="202829">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34645560"/>
                  </a:ext>
                </a:extLst>
              </a:tr>
              <a:tr h="202829">
                <a:tc>
                  <a:txBody>
                    <a:bodyPr/>
                    <a:lstStyle/>
                    <a:p>
                      <a:pPr algn="l" fontAlgn="b"/>
                      <a:r>
                        <a:rPr lang="en-US" sz="800" b="1" i="1" u="none" strike="noStrike">
                          <a:solidFill>
                            <a:srgbClr val="000000"/>
                          </a:solidFill>
                          <a:effectLst/>
                          <a:latin typeface="Calibri" panose="020F0502020204030204" pitchFamily="34" charset="0"/>
                        </a:rPr>
                        <a:t>Bring Back Motions</a:t>
                      </a: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5057372"/>
                  </a:ext>
                </a:extLst>
              </a:tr>
              <a:tr h="202829">
                <a:tc>
                  <a:txBody>
                    <a:bodyPr/>
                    <a:lstStyle/>
                    <a:p>
                      <a:pPr algn="l" fontAlgn="b"/>
                      <a:r>
                        <a:rPr lang="en-US" sz="800" b="0" i="0" u="none" strike="noStrike">
                          <a:solidFill>
                            <a:srgbClr val="000000"/>
                          </a:solidFill>
                          <a:effectLst/>
                          <a:latin typeface="Calibri" panose="020F0502020204030204" pitchFamily="34" charset="0"/>
                        </a:rPr>
                        <a:t>Reconsider</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It Depends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574107"/>
                  </a:ext>
                </a:extLst>
              </a:tr>
              <a:tr h="202829">
                <a:tc>
                  <a:txBody>
                    <a:bodyPr/>
                    <a:lstStyle/>
                    <a:p>
                      <a:pPr algn="l" fontAlgn="b"/>
                      <a:r>
                        <a:rPr lang="en-US" sz="800" b="0" i="0" u="none" strike="noStrike">
                          <a:solidFill>
                            <a:srgbClr val="000000"/>
                          </a:solidFill>
                          <a:effectLst/>
                          <a:latin typeface="Calibri" panose="020F0502020204030204" pitchFamily="34" charset="0"/>
                        </a:rPr>
                        <a:t>Rescind</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405317"/>
                  </a:ext>
                </a:extLst>
              </a:tr>
              <a:tr h="202829">
                <a:tc>
                  <a:txBody>
                    <a:bodyPr/>
                    <a:lstStyle/>
                    <a:p>
                      <a:pPr algn="l" fontAlgn="b"/>
                      <a:r>
                        <a:rPr lang="en-US" sz="800" b="0" i="0" u="none" strike="noStrike">
                          <a:solidFill>
                            <a:srgbClr val="000000"/>
                          </a:solidFill>
                          <a:effectLst/>
                          <a:latin typeface="Calibri" panose="020F0502020204030204" pitchFamily="34" charset="0"/>
                        </a:rPr>
                        <a:t>Amend something previously adopted</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503453"/>
                  </a:ext>
                </a:extLst>
              </a:tr>
              <a:tr h="202829">
                <a:tc>
                  <a:txBody>
                    <a:bodyPr/>
                    <a:lstStyle/>
                    <a:p>
                      <a:pPr algn="l" fontAlgn="b"/>
                      <a:r>
                        <a:rPr lang="en-US" sz="800" b="0" i="0" u="none" strike="noStrike">
                          <a:solidFill>
                            <a:srgbClr val="000000"/>
                          </a:solidFill>
                          <a:effectLst/>
                          <a:latin typeface="Calibri" panose="020F0502020204030204" pitchFamily="34" charset="0"/>
                        </a:rPr>
                        <a:t>Take from the Table</a:t>
                      </a:r>
                    </a:p>
                  </a:txBody>
                  <a:tcPr marL="130540"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Yes</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No</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Majority</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066690"/>
                  </a:ext>
                </a:extLst>
              </a:tr>
              <a:tr h="202829">
                <a:tc gridSpan="3">
                  <a:txBody>
                    <a:bodyPr/>
                    <a:lstStyle/>
                    <a:p>
                      <a:pPr algn="l" fontAlgn="b"/>
                      <a:r>
                        <a:rPr lang="en-US" sz="700" b="0" i="0" u="none" strike="noStrike">
                          <a:solidFill>
                            <a:srgbClr val="000000"/>
                          </a:solidFill>
                          <a:effectLst/>
                          <a:latin typeface="Calibri" panose="020F0502020204030204" pitchFamily="34" charset="0"/>
                        </a:rPr>
                        <a:t>** Majority with prior notice; two-thirds with no notice (or majority of the entire membership)</a:t>
                      </a: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6379878"/>
                  </a:ext>
                </a:extLst>
              </a:tr>
            </a:tbl>
          </a:graphicData>
        </a:graphic>
      </p:graphicFrame>
    </p:spTree>
    <p:extLst>
      <p:ext uri="{BB962C8B-B14F-4D97-AF65-F5344CB8AC3E}">
        <p14:creationId xmlns:p14="http://schemas.microsoft.com/office/powerpoint/2010/main" val="1938226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0029735-207A-9929-48DD-85BC10918A86}"/>
              </a:ext>
            </a:extLst>
          </p:cNvPr>
          <p:cNvSpPr>
            <a:spLocks noGrp="1"/>
          </p:cNvSpPr>
          <p:nvPr>
            <p:ph type="title"/>
          </p:nvPr>
        </p:nvSpPr>
        <p:spPr/>
        <p:txBody>
          <a:bodyPr/>
          <a:lstStyle/>
          <a:p>
            <a:pPr eaLnBrk="1" hangingPunct="1"/>
            <a:r>
              <a:rPr lang="en-US" altLang="en-US" u="sng"/>
              <a:t>Steps to Making a Motion</a:t>
            </a:r>
          </a:p>
        </p:txBody>
      </p:sp>
      <p:sp>
        <p:nvSpPr>
          <p:cNvPr id="3" name="Content Placeholder 2">
            <a:extLst>
              <a:ext uri="{FF2B5EF4-FFF2-40B4-BE49-F238E27FC236}">
                <a16:creationId xmlns:a16="http://schemas.microsoft.com/office/drawing/2014/main" id="{009AD6FB-E9D5-252A-F51F-F1A53893260B}"/>
              </a:ext>
            </a:extLst>
          </p:cNvPr>
          <p:cNvSpPr>
            <a:spLocks noGrp="1"/>
          </p:cNvSpPr>
          <p:nvPr>
            <p:ph idx="1"/>
          </p:nvPr>
        </p:nvSpPr>
        <p:spPr/>
        <p:txBody>
          <a:bodyPr>
            <a:normAutofit/>
          </a:bodyPr>
          <a:lstStyle/>
          <a:p>
            <a:pPr marL="624078" indent="-514350" eaLnBrk="1" fontAlgn="auto" hangingPunct="1">
              <a:spcAft>
                <a:spcPts val="0"/>
              </a:spcAft>
              <a:buClr>
                <a:schemeClr val="accent3"/>
              </a:buClr>
              <a:buFont typeface="Georgia"/>
              <a:buNone/>
              <a:defRPr/>
            </a:pPr>
            <a:r>
              <a:rPr lang="en-US" dirty="0"/>
              <a:t>1.	Member rises and addresses Chair</a:t>
            </a:r>
          </a:p>
          <a:p>
            <a:pPr marL="624078" indent="-514350" eaLnBrk="1" fontAlgn="auto" hangingPunct="1">
              <a:spcAft>
                <a:spcPts val="0"/>
              </a:spcAft>
              <a:buClr>
                <a:schemeClr val="accent3"/>
              </a:buClr>
              <a:buFont typeface="Georgia"/>
              <a:buNone/>
              <a:defRPr/>
            </a:pPr>
            <a:endParaRPr lang="en-US" dirty="0"/>
          </a:p>
          <a:p>
            <a:pPr marL="624078" indent="-514350" eaLnBrk="1" fontAlgn="auto" hangingPunct="1">
              <a:spcAft>
                <a:spcPts val="0"/>
              </a:spcAft>
              <a:buClr>
                <a:schemeClr val="accent3"/>
              </a:buClr>
              <a:buFont typeface="Georgia"/>
              <a:buNone/>
              <a:defRPr/>
            </a:pPr>
            <a:r>
              <a:rPr lang="en-US" dirty="0"/>
              <a:t>2.	Chair recognizes a member by nodding at the member and stating his or her name</a:t>
            </a:r>
          </a:p>
          <a:p>
            <a:pPr marL="624078" indent="-514350" eaLnBrk="1" fontAlgn="auto" hangingPunct="1">
              <a:spcAft>
                <a:spcPts val="0"/>
              </a:spcAft>
              <a:buClr>
                <a:schemeClr val="accent3"/>
              </a:buClr>
              <a:buFont typeface="Georgia"/>
              <a:buNone/>
              <a:defRPr/>
            </a:pPr>
            <a:endParaRPr lang="en-US" dirty="0"/>
          </a:p>
          <a:p>
            <a:pPr marL="624078" indent="-514350" eaLnBrk="1" fontAlgn="auto" hangingPunct="1">
              <a:spcAft>
                <a:spcPts val="0"/>
              </a:spcAft>
              <a:buClr>
                <a:schemeClr val="accent3"/>
              </a:buClr>
              <a:buFont typeface="Georgia"/>
              <a:buNone/>
              <a:defRPr/>
            </a:pPr>
            <a:r>
              <a:rPr lang="en-US" dirty="0"/>
              <a:t>3.	Member states the motion </a:t>
            </a:r>
          </a:p>
          <a:p>
            <a:pPr marL="916686" lvl="1" indent="-514350" eaLnBrk="1" fontAlgn="auto" hangingPunct="1">
              <a:spcAft>
                <a:spcPts val="0"/>
              </a:spcAft>
              <a:buFont typeface="Georgia"/>
              <a:buNone/>
              <a:defRPr/>
            </a:pPr>
            <a:r>
              <a:rPr lang="en-US" dirty="0"/>
              <a:t>	“I move to…”</a:t>
            </a:r>
          </a:p>
          <a:p>
            <a:pPr marL="916686" lvl="1" indent="-514350" eaLnBrk="1" fontAlgn="auto" hangingPunct="1">
              <a:spcAft>
                <a:spcPts val="0"/>
              </a:spcAft>
              <a:buFont typeface="Georgia"/>
              <a:buNone/>
              <a:defRPr/>
            </a:pPr>
            <a:endParaRPr lang="en-US" dirty="0"/>
          </a:p>
          <a:p>
            <a:pPr marL="624078" indent="-514350" eaLnBrk="1" fontAlgn="auto" hangingPunct="1">
              <a:spcAft>
                <a:spcPts val="0"/>
              </a:spcAft>
              <a:buClr>
                <a:schemeClr val="accent3"/>
              </a:buClr>
              <a:buFont typeface="Georgia"/>
              <a:buNone/>
              <a:defRPr/>
            </a:pPr>
            <a:r>
              <a:rPr lang="en-US" dirty="0"/>
              <a:t>4.	Another member seconds the motion by raising a hand and calling out “Second”</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492115D-29B5-5B03-0AC2-82FE23EF903A}"/>
              </a:ext>
            </a:extLst>
          </p:cNvPr>
          <p:cNvSpPr>
            <a:spLocks noGrp="1"/>
          </p:cNvSpPr>
          <p:nvPr>
            <p:ph type="title"/>
          </p:nvPr>
        </p:nvSpPr>
        <p:spPr/>
        <p:txBody>
          <a:bodyPr/>
          <a:lstStyle/>
          <a:p>
            <a:pPr eaLnBrk="1" hangingPunct="1"/>
            <a:r>
              <a:rPr lang="en-US" altLang="en-US" u="sng"/>
              <a:t>Steps to Making a Motion</a:t>
            </a:r>
          </a:p>
        </p:txBody>
      </p:sp>
      <p:sp>
        <p:nvSpPr>
          <p:cNvPr id="41987" name="Content Placeholder 2">
            <a:extLst>
              <a:ext uri="{FF2B5EF4-FFF2-40B4-BE49-F238E27FC236}">
                <a16:creationId xmlns:a16="http://schemas.microsoft.com/office/drawing/2014/main" id="{56160078-BFEF-93A1-7274-174DC6F685B3}"/>
              </a:ext>
            </a:extLst>
          </p:cNvPr>
          <p:cNvSpPr>
            <a:spLocks noGrp="1"/>
          </p:cNvSpPr>
          <p:nvPr>
            <p:ph idx="1"/>
          </p:nvPr>
        </p:nvSpPr>
        <p:spPr/>
        <p:txBody>
          <a:bodyPr/>
          <a:lstStyle/>
          <a:p>
            <a:pPr marL="623888" indent="-514350" eaLnBrk="1" hangingPunct="1">
              <a:buFont typeface="Georgia" panose="02040502050405020303" pitchFamily="18" charset="0"/>
              <a:buAutoNum type="arabicPeriod" startAt="5"/>
            </a:pPr>
            <a:r>
              <a:rPr lang="en-US" altLang="en-US"/>
              <a:t>Chair states motion and places it before the assembly</a:t>
            </a:r>
          </a:p>
          <a:p>
            <a:pPr marL="915988" lvl="1" indent="-514350" eaLnBrk="1" hangingPunct="1">
              <a:buFont typeface="Georgia" panose="02040502050405020303" pitchFamily="18" charset="0"/>
              <a:buNone/>
            </a:pPr>
            <a:r>
              <a:rPr lang="en-US" altLang="en-US"/>
              <a:t>	“It is moved and seconded that….”</a:t>
            </a:r>
          </a:p>
          <a:p>
            <a:pPr marL="915988" lvl="1" indent="-514350" eaLnBrk="1" hangingPunct="1">
              <a:buFont typeface="Georgia" panose="02040502050405020303" pitchFamily="18" charset="0"/>
              <a:buNone/>
            </a:pPr>
            <a:r>
              <a:rPr lang="en-US" altLang="en-US"/>
              <a:t>	“Is there any discussion?”</a:t>
            </a:r>
          </a:p>
          <a:p>
            <a:pPr marL="915988" lvl="1" indent="-514350" eaLnBrk="1" hangingPunct="1">
              <a:buFont typeface="Georgia" panose="02040502050405020303" pitchFamily="18" charset="0"/>
              <a:buNone/>
            </a:pPr>
            <a:endParaRPr lang="en-US" altLang="en-US"/>
          </a:p>
          <a:p>
            <a:pPr marL="623888" indent="-514350" eaLnBrk="1" hangingPunct="1">
              <a:buFont typeface="Georgia" panose="02040502050405020303" pitchFamily="18" charset="0"/>
              <a:buNone/>
            </a:pPr>
            <a:r>
              <a:rPr lang="en-US" altLang="en-US"/>
              <a:t>6. Members are recognized and debate the motion (subsidiary motions may be introduced during this time)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8980772-2B36-1106-3613-9F5198E871D9}"/>
              </a:ext>
            </a:extLst>
          </p:cNvPr>
          <p:cNvSpPr>
            <a:spLocks noGrp="1"/>
          </p:cNvSpPr>
          <p:nvPr>
            <p:ph type="title"/>
          </p:nvPr>
        </p:nvSpPr>
        <p:spPr>
          <a:xfrm>
            <a:off x="381000" y="838200"/>
            <a:ext cx="8229600" cy="1066800"/>
          </a:xfrm>
        </p:spPr>
        <p:txBody>
          <a:bodyPr/>
          <a:lstStyle/>
          <a:p>
            <a:pPr eaLnBrk="1" hangingPunct="1"/>
            <a:r>
              <a:rPr lang="en-US" altLang="en-US" u="sng" dirty="0"/>
              <a:t>Steps to Making a Motion</a:t>
            </a:r>
          </a:p>
        </p:txBody>
      </p:sp>
      <p:sp>
        <p:nvSpPr>
          <p:cNvPr id="3" name="Content Placeholder 2">
            <a:extLst>
              <a:ext uri="{FF2B5EF4-FFF2-40B4-BE49-F238E27FC236}">
                <a16:creationId xmlns:a16="http://schemas.microsoft.com/office/drawing/2014/main" id="{9C1D099A-4EF0-ED42-8904-D202E1B448C4}"/>
              </a:ext>
            </a:extLst>
          </p:cNvPr>
          <p:cNvSpPr>
            <a:spLocks noGrp="1"/>
          </p:cNvSpPr>
          <p:nvPr>
            <p:ph idx="1"/>
          </p:nvPr>
        </p:nvSpPr>
        <p:spPr>
          <a:xfrm>
            <a:off x="457200" y="1828800"/>
            <a:ext cx="8229600" cy="4745038"/>
          </a:xfrm>
        </p:spPr>
        <p:txBody>
          <a:bodyPr>
            <a:normAutofit/>
          </a:bodyPr>
          <a:lstStyle/>
          <a:p>
            <a:pPr marL="624078" indent="-514350" eaLnBrk="1" fontAlgn="auto" hangingPunct="1">
              <a:spcAft>
                <a:spcPts val="0"/>
              </a:spcAft>
              <a:buClr>
                <a:schemeClr val="accent3"/>
              </a:buClr>
              <a:buFont typeface="Georgia"/>
              <a:buAutoNum type="arabicPeriod" startAt="7"/>
              <a:defRPr/>
            </a:pPr>
            <a:r>
              <a:rPr lang="en-US" dirty="0"/>
              <a:t>Chair puts question to a vote</a:t>
            </a:r>
          </a:p>
          <a:p>
            <a:pPr marL="916686" lvl="1" indent="-514350" eaLnBrk="1" fontAlgn="auto" hangingPunct="1">
              <a:spcAft>
                <a:spcPts val="0"/>
              </a:spcAft>
              <a:buFont typeface="Georgia"/>
              <a:buNone/>
              <a:defRPr/>
            </a:pPr>
            <a:r>
              <a:rPr lang="en-US" dirty="0"/>
              <a:t>	“Are you ready for the question?”</a:t>
            </a:r>
          </a:p>
          <a:p>
            <a:pPr marL="916686" lvl="1" indent="-514350" eaLnBrk="1" fontAlgn="auto" hangingPunct="1">
              <a:spcAft>
                <a:spcPts val="0"/>
              </a:spcAft>
              <a:buFont typeface="Georgia"/>
              <a:buNone/>
              <a:defRPr/>
            </a:pPr>
            <a:endParaRPr lang="en-US" dirty="0"/>
          </a:p>
          <a:p>
            <a:pPr marL="916686" lvl="1" indent="-514350" eaLnBrk="1" fontAlgn="auto" hangingPunct="1">
              <a:spcAft>
                <a:spcPts val="0"/>
              </a:spcAft>
              <a:buFont typeface="Georgia"/>
              <a:buNone/>
              <a:defRPr/>
            </a:pPr>
            <a:r>
              <a:rPr lang="en-US" dirty="0"/>
              <a:t>	“The question is on the adoption of the motion…”</a:t>
            </a:r>
          </a:p>
          <a:p>
            <a:pPr marL="916686" lvl="1" indent="-514350" eaLnBrk="1" fontAlgn="auto" hangingPunct="1">
              <a:spcAft>
                <a:spcPts val="0"/>
              </a:spcAft>
              <a:buFont typeface="Georgia"/>
              <a:buNone/>
              <a:defRPr/>
            </a:pPr>
            <a:endParaRPr lang="en-US" dirty="0"/>
          </a:p>
          <a:p>
            <a:pPr marL="916686" lvl="1" indent="-514350" eaLnBrk="1" fontAlgn="auto" hangingPunct="1">
              <a:spcAft>
                <a:spcPts val="0"/>
              </a:spcAft>
              <a:buFont typeface="Georgia"/>
              <a:buNone/>
              <a:defRPr/>
            </a:pPr>
            <a:r>
              <a:rPr lang="en-US" dirty="0"/>
              <a:t>	“Those in favor raise your hand…”</a:t>
            </a:r>
          </a:p>
          <a:p>
            <a:pPr marL="916686" lvl="1" indent="-514350" eaLnBrk="1" fontAlgn="auto" hangingPunct="1">
              <a:spcAft>
                <a:spcPts val="0"/>
              </a:spcAft>
              <a:buFont typeface="Georgia"/>
              <a:buNone/>
              <a:defRPr/>
            </a:pPr>
            <a:endParaRPr lang="en-US" dirty="0"/>
          </a:p>
          <a:p>
            <a:pPr marL="916686" lvl="1" indent="-514350" eaLnBrk="1" fontAlgn="auto" hangingPunct="1">
              <a:spcAft>
                <a:spcPts val="0"/>
              </a:spcAft>
              <a:buFont typeface="Georgia"/>
              <a:buNone/>
              <a:defRPr/>
            </a:pPr>
            <a:r>
              <a:rPr lang="en-US" dirty="0"/>
              <a:t>	“Those opposed raise your hand…”</a:t>
            </a:r>
          </a:p>
          <a:p>
            <a:pPr marL="916686" lvl="1" indent="-514350" eaLnBrk="1" fontAlgn="auto" hangingPunct="1">
              <a:spcAft>
                <a:spcPts val="0"/>
              </a:spcAft>
              <a:buFont typeface="Georgia"/>
              <a:buNone/>
              <a:defRPr/>
            </a:pPr>
            <a:endParaRPr lang="en-US" dirty="0"/>
          </a:p>
          <a:p>
            <a:pPr marL="916686" lvl="1" indent="-514350" eaLnBrk="1" fontAlgn="auto" hangingPunct="1">
              <a:spcAft>
                <a:spcPts val="0"/>
              </a:spcAft>
              <a:buFont typeface="Georgia"/>
              <a:buNone/>
              <a:defRPr/>
            </a:pPr>
            <a:r>
              <a:rPr lang="en-US" dirty="0"/>
              <a:t>	“Secretary please take roll…”</a:t>
            </a:r>
          </a:p>
          <a:p>
            <a:pPr marL="624078" indent="-514350" eaLnBrk="1" fontAlgn="auto" hangingPunct="1">
              <a:spcAft>
                <a:spcPts val="0"/>
              </a:spcAft>
              <a:buClr>
                <a:schemeClr val="accent3"/>
              </a:buClr>
              <a:buFont typeface="Georgia"/>
              <a:buNone/>
              <a:defRPr/>
            </a:pPr>
            <a:endParaRPr lang="en-US" dirty="0"/>
          </a:p>
          <a:p>
            <a:pPr marL="916686" lvl="1" indent="-514350" eaLnBrk="1" fontAlgn="auto" hangingPunct="1">
              <a:spcAft>
                <a:spcPts val="0"/>
              </a:spcAft>
              <a:buFont typeface="Georgia"/>
              <a:buNone/>
              <a:defRPr/>
            </a:pPr>
            <a:endParaRPr lang="en-US" dirty="0"/>
          </a:p>
          <a:p>
            <a:pPr marL="916686" lvl="1" indent="-514350" eaLnBrk="1" fontAlgn="auto" hangingPunct="1">
              <a:spcAft>
                <a:spcPts val="0"/>
              </a:spcAft>
              <a:buFont typeface="Georgia"/>
              <a:buNone/>
              <a:defRPr/>
            </a:pPr>
            <a:endParaRPr lang="en-US" dirty="0"/>
          </a:p>
        </p:txBody>
      </p:sp>
      <p:pic>
        <p:nvPicPr>
          <p:cNvPr id="2" name="Picture 1">
            <a:extLst>
              <a:ext uri="{FF2B5EF4-FFF2-40B4-BE49-F238E27FC236}">
                <a16:creationId xmlns:a16="http://schemas.microsoft.com/office/drawing/2014/main" id="{3CC6AB9E-A028-F94D-E1C4-C651CA05A710}"/>
              </a:ext>
            </a:extLst>
          </p:cNvPr>
          <p:cNvPicPr>
            <a:picLocks noChangeAspect="1"/>
          </p:cNvPicPr>
          <p:nvPr/>
        </p:nvPicPr>
        <p:blipFill>
          <a:blip r:embed="rId2"/>
          <a:stretch>
            <a:fillRect/>
          </a:stretch>
        </p:blipFill>
        <p:spPr>
          <a:xfrm>
            <a:off x="457200" y="4772987"/>
            <a:ext cx="7590178" cy="208501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FFAE0ED-A5A7-38EC-CD9C-F03931618448}"/>
              </a:ext>
            </a:extLst>
          </p:cNvPr>
          <p:cNvSpPr>
            <a:spLocks noGrp="1"/>
          </p:cNvSpPr>
          <p:nvPr>
            <p:ph type="title"/>
          </p:nvPr>
        </p:nvSpPr>
        <p:spPr>
          <a:xfrm>
            <a:off x="381000" y="838200"/>
            <a:ext cx="8229600" cy="1066800"/>
          </a:xfrm>
        </p:spPr>
        <p:txBody>
          <a:bodyPr/>
          <a:lstStyle/>
          <a:p>
            <a:pPr eaLnBrk="1" hangingPunct="1"/>
            <a:r>
              <a:rPr lang="en-US" altLang="en-US" u="sng"/>
              <a:t>Steps to Making a Motion</a:t>
            </a:r>
          </a:p>
        </p:txBody>
      </p:sp>
      <p:sp>
        <p:nvSpPr>
          <p:cNvPr id="44035" name="Content Placeholder 2">
            <a:extLst>
              <a:ext uri="{FF2B5EF4-FFF2-40B4-BE49-F238E27FC236}">
                <a16:creationId xmlns:a16="http://schemas.microsoft.com/office/drawing/2014/main" id="{2426FF1E-4703-2E4E-2C1D-A65CC9E258B5}"/>
              </a:ext>
            </a:extLst>
          </p:cNvPr>
          <p:cNvSpPr>
            <a:spLocks noGrp="1"/>
          </p:cNvSpPr>
          <p:nvPr>
            <p:ph idx="1"/>
          </p:nvPr>
        </p:nvSpPr>
        <p:spPr>
          <a:xfrm>
            <a:off x="457200" y="1828800"/>
            <a:ext cx="8229600" cy="4745038"/>
          </a:xfrm>
        </p:spPr>
        <p:txBody>
          <a:bodyPr/>
          <a:lstStyle/>
          <a:p>
            <a:pPr marL="623888" indent="-514350" eaLnBrk="1" hangingPunct="1">
              <a:buFont typeface="Georgia" panose="02040502050405020303" pitchFamily="18" charset="0"/>
              <a:buNone/>
            </a:pPr>
            <a:r>
              <a:rPr lang="en-US" altLang="en-US" dirty="0"/>
              <a:t>8. 	Chair announces the results of the vote</a:t>
            </a:r>
          </a:p>
          <a:p>
            <a:pPr marL="623888" indent="-514350" eaLnBrk="1" hangingPunct="1">
              <a:buFont typeface="Georgia" panose="02040502050405020303" pitchFamily="18" charset="0"/>
              <a:buNone/>
            </a:pPr>
            <a:endParaRPr lang="en-US" altLang="en-US" dirty="0"/>
          </a:p>
          <a:p>
            <a:pPr marL="915988" lvl="1" indent="-514350" eaLnBrk="1" hangingPunct="1">
              <a:buFont typeface="Georgia" panose="02040502050405020303" pitchFamily="18" charset="0"/>
              <a:buNone/>
            </a:pPr>
            <a:r>
              <a:rPr lang="en-US" altLang="en-US" dirty="0"/>
              <a:t>	</a:t>
            </a:r>
            <a:r>
              <a:rPr lang="en-US" altLang="en-US" sz="2000" dirty="0"/>
              <a:t>“Those in favor have it, the motion has been adopted to…”</a:t>
            </a:r>
          </a:p>
          <a:p>
            <a:pPr marL="915988" lvl="1" indent="-514350" eaLnBrk="1" hangingPunct="1">
              <a:buFont typeface="Georgia" panose="02040502050405020303" pitchFamily="18" charset="0"/>
              <a:buNone/>
            </a:pPr>
            <a:endParaRPr lang="en-US" altLang="en-US" sz="2000" dirty="0"/>
          </a:p>
          <a:p>
            <a:pPr marL="1436688" lvl="3" indent="-514350" eaLnBrk="1" hangingPunct="1">
              <a:buFont typeface="Wingdings 2" panose="05020102010507070707" pitchFamily="18" charset="2"/>
              <a:buNone/>
            </a:pPr>
            <a:r>
              <a:rPr lang="en-US" altLang="en-US" sz="2000" dirty="0"/>
              <a:t>“Those opposed have it; the motion is lost, we will not…”</a:t>
            </a:r>
          </a:p>
          <a:p>
            <a:pPr marL="1436688" lvl="3" indent="-514350" eaLnBrk="1" hangingPunct="1">
              <a:buFont typeface="Wingdings 2" panose="05020102010507070707" pitchFamily="18" charset="2"/>
              <a:buNone/>
            </a:pPr>
            <a:endParaRPr lang="en-US" altLang="en-US" sz="2000" dirty="0"/>
          </a:p>
          <a:p>
            <a:pPr marL="1436688" lvl="3" indent="-514350" eaLnBrk="1" hangingPunct="1">
              <a:buFont typeface="Wingdings 2" panose="05020102010507070707" pitchFamily="18" charset="2"/>
              <a:buNone/>
            </a:pPr>
            <a:r>
              <a:rPr lang="en-US" altLang="en-US" sz="2000" dirty="0"/>
              <a:t>“The next order of business is…”</a:t>
            </a:r>
          </a:p>
          <a:p>
            <a:pPr marL="915988" lvl="1" indent="-514350" eaLnBrk="1" hangingPunct="1">
              <a:buFont typeface="Georgia" panose="02040502050405020303" pitchFamily="18" charset="0"/>
              <a:buNone/>
            </a:pPr>
            <a:endParaRPr lang="en-US" altLang="en-US" dirty="0"/>
          </a:p>
          <a:p>
            <a:pPr marL="915988" lvl="1" indent="-514350" eaLnBrk="1" hangingPunct="1">
              <a:buFont typeface="Georgia" panose="02040502050405020303" pitchFamily="18" charset="0"/>
              <a:buNone/>
            </a:pPr>
            <a:endParaRPr lang="en-US" alt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F2CE1AB-85A3-A13E-4177-D2A96849E3AF}"/>
              </a:ext>
            </a:extLst>
          </p:cNvPr>
          <p:cNvSpPr>
            <a:spLocks noGrp="1"/>
          </p:cNvSpPr>
          <p:nvPr>
            <p:ph type="title"/>
          </p:nvPr>
        </p:nvSpPr>
        <p:spPr/>
        <p:txBody>
          <a:bodyPr/>
          <a:lstStyle/>
          <a:p>
            <a:pPr eaLnBrk="1" hangingPunct="1"/>
            <a:r>
              <a:rPr lang="en-US" altLang="en-US" u="sng"/>
              <a:t>When the Meeting is Out of Order </a:t>
            </a:r>
          </a:p>
        </p:txBody>
      </p:sp>
      <p:sp>
        <p:nvSpPr>
          <p:cNvPr id="45059" name="Content Placeholder 2">
            <a:extLst>
              <a:ext uri="{FF2B5EF4-FFF2-40B4-BE49-F238E27FC236}">
                <a16:creationId xmlns:a16="http://schemas.microsoft.com/office/drawing/2014/main" id="{D0D6A363-E45E-271A-A170-F7E480CAC857}"/>
              </a:ext>
            </a:extLst>
          </p:cNvPr>
          <p:cNvSpPr>
            <a:spLocks noGrp="1"/>
          </p:cNvSpPr>
          <p:nvPr>
            <p:ph idx="1"/>
          </p:nvPr>
        </p:nvSpPr>
        <p:spPr/>
        <p:txBody>
          <a:bodyPr/>
          <a:lstStyle/>
          <a:p>
            <a:pPr eaLnBrk="1" hangingPunct="1"/>
            <a:r>
              <a:rPr lang="en-US" altLang="en-US" dirty="0"/>
              <a:t>Individual members making personal remarks</a:t>
            </a:r>
          </a:p>
          <a:p>
            <a:pPr eaLnBrk="1" hangingPunct="1"/>
            <a:r>
              <a:rPr lang="en-US" altLang="en-US" dirty="0"/>
              <a:t>Members bringing up the same motion or essentially one like it</a:t>
            </a:r>
          </a:p>
          <a:p>
            <a:pPr eaLnBrk="1" hangingPunct="1"/>
            <a:r>
              <a:rPr lang="en-US" altLang="en-US" dirty="0"/>
              <a:t>Putting a debatable issue to vote before the full debate is complete</a:t>
            </a:r>
          </a:p>
          <a:p>
            <a:pPr eaLnBrk="1" hangingPunct="1"/>
            <a:r>
              <a:rPr lang="en-US" altLang="en-US" dirty="0"/>
              <a:t>Debates are not directed to motions but to motives, principles and personalities. </a:t>
            </a:r>
          </a:p>
          <a:p>
            <a:pPr eaLnBrk="1" hangingPunct="1"/>
            <a:r>
              <a:rPr lang="en-US" altLang="en-US" dirty="0"/>
              <a:t>Members yelling out in opposition </a:t>
            </a:r>
          </a:p>
          <a:p>
            <a:pPr eaLnBrk="1" hangingPunct="1"/>
            <a:r>
              <a:rPr lang="en-US" altLang="en-US" dirty="0"/>
              <a:t>Members not being in recognized by the Chair</a:t>
            </a:r>
          </a:p>
          <a:p>
            <a:pPr eaLnBrk="1" hangingPunct="1">
              <a:buFont typeface="Georgia" panose="02040502050405020303" pitchFamily="18" charset="0"/>
              <a:buNone/>
            </a:pPr>
            <a:endParaRPr lang="en-US" altLang="en-US" dirty="0"/>
          </a:p>
          <a:p>
            <a:pPr eaLnBrk="1" hangingPunct="1">
              <a:buFont typeface="Georgia" panose="02040502050405020303" pitchFamily="18" charset="0"/>
              <a:buNone/>
            </a:pPr>
            <a:endParaRPr lang="en-US" altLang="en-US" dirty="0"/>
          </a:p>
          <a:p>
            <a:pPr eaLnBrk="1" hangingPunct="1">
              <a:buFont typeface="Georgia" panose="02040502050405020303" pitchFamily="18" charset="0"/>
              <a:buNone/>
            </a:pPr>
            <a:endParaRPr lang="en-US" alt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art 4 How to Chair a Meeting With Confidence: How to Handle Debate/Discussion During a Meeting">
            <a:hlinkClick r:id="" action="ppaction://media"/>
            <a:extLst>
              <a:ext uri="{FF2B5EF4-FFF2-40B4-BE49-F238E27FC236}">
                <a16:creationId xmlns:a16="http://schemas.microsoft.com/office/drawing/2014/main" id="{09D69E48-9DB7-2122-876E-0B5FF6ABBBD7}"/>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35482756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F16AA-952C-C31E-4FF3-8B0337C9B722}"/>
              </a:ext>
            </a:extLst>
          </p:cNvPr>
          <p:cNvSpPr>
            <a:spLocks noGrp="1"/>
          </p:cNvSpPr>
          <p:nvPr>
            <p:ph type="title"/>
          </p:nvPr>
        </p:nvSpPr>
        <p:spPr>
          <a:xfrm>
            <a:off x="722313" y="1981201"/>
            <a:ext cx="7772400" cy="914400"/>
          </a:xfrm>
          <a:ln>
            <a:miter lim="800000"/>
            <a:headEnd/>
            <a:tailEnd/>
          </a:ln>
        </p:spPr>
        <p:txBody>
          <a:bodyPr>
            <a:normAutofit/>
          </a:bodyPr>
          <a:lstStyle/>
          <a:p>
            <a:pPr>
              <a:defRPr/>
            </a:pPr>
            <a:r>
              <a:rPr lang="en-US" dirty="0"/>
              <a:t>True / False</a:t>
            </a:r>
          </a:p>
        </p:txBody>
      </p:sp>
      <p:sp>
        <p:nvSpPr>
          <p:cNvPr id="46083" name="Text Placeholder 4">
            <a:extLst>
              <a:ext uri="{FF2B5EF4-FFF2-40B4-BE49-F238E27FC236}">
                <a16:creationId xmlns:a16="http://schemas.microsoft.com/office/drawing/2014/main" id="{4CB55477-9975-9150-C436-93C3255EC8D6}"/>
              </a:ext>
            </a:extLst>
          </p:cNvPr>
          <p:cNvSpPr>
            <a:spLocks noGrp="1"/>
          </p:cNvSpPr>
          <p:nvPr>
            <p:ph type="body" idx="1"/>
          </p:nvPr>
        </p:nvSpPr>
        <p:spPr/>
        <p:txBody>
          <a:bodyPr/>
          <a:lstStyle/>
          <a:p>
            <a:pPr marL="44450"/>
            <a:r>
              <a:rPr lang="en-US" altLang="en-US" sz="3600"/>
              <a:t>Every time some one seconds a motion, it should be recorded in the minutes.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E02AC-6FF6-CDAD-B39D-5EE91647FD4E}"/>
              </a:ext>
            </a:extLst>
          </p:cNvPr>
          <p:cNvSpPr>
            <a:spLocks noGrp="1"/>
          </p:cNvSpPr>
          <p:nvPr>
            <p:ph type="title"/>
          </p:nvPr>
        </p:nvSpPr>
        <p:spPr>
          <a:xfrm>
            <a:off x="722313" y="1981201"/>
            <a:ext cx="7772400" cy="685800"/>
          </a:xfrm>
          <a:ln>
            <a:miter lim="800000"/>
            <a:headEnd/>
            <a:tailEnd/>
          </a:ln>
        </p:spPr>
        <p:txBody>
          <a:bodyPr>
            <a:normAutofit fontScale="90000"/>
          </a:bodyPr>
          <a:lstStyle/>
          <a:p>
            <a:pPr>
              <a:defRPr/>
            </a:pPr>
            <a:r>
              <a:rPr lang="en-US" dirty="0"/>
              <a:t>Answer:</a:t>
            </a:r>
          </a:p>
        </p:txBody>
      </p:sp>
      <p:sp>
        <p:nvSpPr>
          <p:cNvPr id="47107" name="Text Placeholder 4">
            <a:extLst>
              <a:ext uri="{FF2B5EF4-FFF2-40B4-BE49-F238E27FC236}">
                <a16:creationId xmlns:a16="http://schemas.microsoft.com/office/drawing/2014/main" id="{90A570B5-53FD-8005-E5B0-C9F3AE9CC448}"/>
              </a:ext>
            </a:extLst>
          </p:cNvPr>
          <p:cNvSpPr>
            <a:spLocks noGrp="1"/>
          </p:cNvSpPr>
          <p:nvPr>
            <p:ph type="body" idx="1"/>
          </p:nvPr>
        </p:nvSpPr>
        <p:spPr>
          <a:xfrm>
            <a:off x="762000" y="3276600"/>
            <a:ext cx="7772400" cy="1509713"/>
          </a:xfrm>
        </p:spPr>
        <p:txBody>
          <a:bodyPr>
            <a:normAutofit fontScale="85000" lnSpcReduction="20000"/>
          </a:bodyPr>
          <a:lstStyle/>
          <a:p>
            <a:pPr marL="44450"/>
            <a:r>
              <a:rPr lang="en-US" altLang="en-US" sz="2400"/>
              <a:t>False. The information that should not be recorded in the minutes includes the following:  discussion or personal opinion, name of the seconder of the motion, motions withdrawn and entire reports.  Nevertheless, reports that are provided by members or committee chairs should be attached to the minutes.  </a:t>
            </a:r>
          </a:p>
          <a:p>
            <a:pPr marL="44450"/>
            <a:endParaRPr lang="en-US" alt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7E522-CF1E-4C67-5D3A-19FC8A0517C9}"/>
              </a:ext>
            </a:extLst>
          </p:cNvPr>
          <p:cNvSpPr>
            <a:spLocks noGrp="1"/>
          </p:cNvSpPr>
          <p:nvPr>
            <p:ph type="title"/>
          </p:nvPr>
        </p:nvSpPr>
        <p:spPr>
          <a:xfrm>
            <a:off x="722313" y="1981201"/>
            <a:ext cx="7772400" cy="762000"/>
          </a:xfrm>
          <a:ln>
            <a:miter lim="800000"/>
            <a:headEnd/>
            <a:tailEnd/>
          </a:ln>
        </p:spPr>
        <p:txBody>
          <a:bodyPr>
            <a:normAutofit fontScale="90000"/>
          </a:bodyPr>
          <a:lstStyle/>
          <a:p>
            <a:pPr>
              <a:defRPr/>
            </a:pPr>
            <a:r>
              <a:rPr lang="en-US" dirty="0"/>
              <a:t>True / False</a:t>
            </a:r>
          </a:p>
        </p:txBody>
      </p:sp>
      <p:sp>
        <p:nvSpPr>
          <p:cNvPr id="48131" name="Text Placeholder 4">
            <a:extLst>
              <a:ext uri="{FF2B5EF4-FFF2-40B4-BE49-F238E27FC236}">
                <a16:creationId xmlns:a16="http://schemas.microsoft.com/office/drawing/2014/main" id="{D9169FC0-2D72-284B-5346-6E9EAAEA7C65}"/>
              </a:ext>
            </a:extLst>
          </p:cNvPr>
          <p:cNvSpPr>
            <a:spLocks noGrp="1"/>
          </p:cNvSpPr>
          <p:nvPr>
            <p:ph type="body" idx="1"/>
          </p:nvPr>
        </p:nvSpPr>
        <p:spPr/>
        <p:txBody>
          <a:bodyPr>
            <a:normAutofit lnSpcReduction="10000"/>
          </a:bodyPr>
          <a:lstStyle/>
          <a:p>
            <a:pPr marL="44450" eaLnBrk="1" hangingPunct="1"/>
            <a:r>
              <a:rPr lang="en-US" altLang="en-US" sz="4000"/>
              <a:t>A quorum is the number of people who must be present to legally transact business.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EA533A3-CFD3-FB81-0613-FEDB36FD79B6}"/>
              </a:ext>
            </a:extLst>
          </p:cNvPr>
          <p:cNvSpPr>
            <a:spLocks noGrp="1"/>
          </p:cNvSpPr>
          <p:nvPr>
            <p:ph type="title"/>
          </p:nvPr>
        </p:nvSpPr>
        <p:spPr/>
        <p:txBody>
          <a:bodyPr/>
          <a:lstStyle/>
          <a:p>
            <a:pPr eaLnBrk="1" hangingPunct="1"/>
            <a:r>
              <a:rPr lang="en-US" altLang="en-US" u="sng"/>
              <a:t>Purpose of Robert’s Rules of Order</a:t>
            </a:r>
          </a:p>
        </p:txBody>
      </p:sp>
      <p:sp>
        <p:nvSpPr>
          <p:cNvPr id="9219" name="Content Placeholder 2">
            <a:extLst>
              <a:ext uri="{FF2B5EF4-FFF2-40B4-BE49-F238E27FC236}">
                <a16:creationId xmlns:a16="http://schemas.microsoft.com/office/drawing/2014/main" id="{71758C11-573E-D67C-8EDE-1AAB925D87E4}"/>
              </a:ext>
            </a:extLst>
          </p:cNvPr>
          <p:cNvSpPr>
            <a:spLocks noGrp="1"/>
          </p:cNvSpPr>
          <p:nvPr>
            <p:ph idx="1"/>
          </p:nvPr>
        </p:nvSpPr>
        <p:spPr/>
        <p:txBody>
          <a:bodyPr/>
          <a:lstStyle/>
          <a:p>
            <a:pPr eaLnBrk="1" hangingPunct="1"/>
            <a:r>
              <a:rPr lang="en-US" altLang="en-US" u="sng"/>
              <a:t>Parliamentary Rules Protect:</a:t>
            </a:r>
          </a:p>
          <a:p>
            <a:pPr eaLnBrk="1" hangingPunct="1">
              <a:buFont typeface="Georgia" panose="02040502050405020303" pitchFamily="18" charset="0"/>
              <a:buNone/>
            </a:pPr>
            <a:endParaRPr lang="en-US" altLang="en-US" u="sng"/>
          </a:p>
          <a:p>
            <a:pPr lvl="1" eaLnBrk="1" hangingPunct="1"/>
            <a:r>
              <a:rPr lang="en-US" altLang="en-US"/>
              <a:t>The right of the majority to decide;</a:t>
            </a:r>
          </a:p>
          <a:p>
            <a:pPr lvl="1" eaLnBrk="1" hangingPunct="1">
              <a:buFont typeface="Georgia" panose="02040502050405020303" pitchFamily="18" charset="0"/>
              <a:buNone/>
            </a:pPr>
            <a:endParaRPr lang="en-US" altLang="en-US"/>
          </a:p>
          <a:p>
            <a:pPr lvl="1" eaLnBrk="1" hangingPunct="1"/>
            <a:r>
              <a:rPr lang="en-US" altLang="en-US"/>
              <a:t>The right of the minority to be heard;</a:t>
            </a:r>
          </a:p>
          <a:p>
            <a:pPr lvl="1" eaLnBrk="1" hangingPunct="1">
              <a:buFont typeface="Georgia" panose="02040502050405020303" pitchFamily="18" charset="0"/>
              <a:buNone/>
            </a:pPr>
            <a:endParaRPr lang="en-US" altLang="en-US"/>
          </a:p>
          <a:p>
            <a:pPr lvl="1" eaLnBrk="1" hangingPunct="1"/>
            <a:r>
              <a:rPr lang="en-US" altLang="en-US"/>
              <a:t>The right of the individual member; and </a:t>
            </a:r>
          </a:p>
          <a:p>
            <a:pPr lvl="1" eaLnBrk="1" hangingPunct="1"/>
            <a:endParaRPr lang="en-US" altLang="en-US"/>
          </a:p>
          <a:p>
            <a:pPr lvl="1" eaLnBrk="1" hangingPunct="1"/>
            <a:r>
              <a:rPr lang="en-US" altLang="en-US"/>
              <a:t>The right of absentees.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13B74-F6D8-C213-ED6B-73995580E510}"/>
              </a:ext>
            </a:extLst>
          </p:cNvPr>
          <p:cNvSpPr>
            <a:spLocks noGrp="1"/>
          </p:cNvSpPr>
          <p:nvPr>
            <p:ph type="title"/>
          </p:nvPr>
        </p:nvSpPr>
        <p:spPr>
          <a:xfrm>
            <a:off x="946404" y="758952"/>
            <a:ext cx="7063740" cy="2517648"/>
          </a:xfrm>
          <a:ln>
            <a:miter lim="800000"/>
            <a:headEnd/>
            <a:tailEnd/>
          </a:ln>
        </p:spPr>
        <p:txBody>
          <a:bodyPr/>
          <a:lstStyle/>
          <a:p>
            <a:pPr>
              <a:defRPr/>
            </a:pPr>
            <a:r>
              <a:rPr lang="en-US" dirty="0"/>
              <a:t>Answer:</a:t>
            </a:r>
            <a:br>
              <a:rPr lang="en-US" dirty="0"/>
            </a:br>
            <a:endParaRPr lang="en-US" dirty="0"/>
          </a:p>
        </p:txBody>
      </p:sp>
      <p:sp>
        <p:nvSpPr>
          <p:cNvPr id="49155" name="Text Placeholder 4">
            <a:extLst>
              <a:ext uri="{FF2B5EF4-FFF2-40B4-BE49-F238E27FC236}">
                <a16:creationId xmlns:a16="http://schemas.microsoft.com/office/drawing/2014/main" id="{C286641F-304A-6340-6866-13E177F230C3}"/>
              </a:ext>
            </a:extLst>
          </p:cNvPr>
          <p:cNvSpPr>
            <a:spLocks noGrp="1"/>
          </p:cNvSpPr>
          <p:nvPr>
            <p:ph type="body" idx="1"/>
          </p:nvPr>
        </p:nvSpPr>
        <p:spPr>
          <a:xfrm>
            <a:off x="946404" y="3276600"/>
            <a:ext cx="7063740" cy="3215640"/>
          </a:xfrm>
        </p:spPr>
        <p:txBody>
          <a:bodyPr/>
          <a:lstStyle/>
          <a:p>
            <a:pPr marL="44450" eaLnBrk="1" hangingPunct="1"/>
            <a:r>
              <a:rPr lang="en-US" altLang="en-US" sz="3600" dirty="0"/>
              <a:t>True.  The number of people who must be present to legally transact business is a quorum.</a:t>
            </a:r>
          </a:p>
          <a:p>
            <a:pPr marL="44450" eaLnBrk="1" hangingPunct="1"/>
            <a:r>
              <a:rPr lang="en-US" altLang="en-US" sz="3600" dirty="0"/>
              <a:t>What’s that number for us?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703D30F-6547-E136-17D6-DDB9ABA5B8E3}"/>
              </a:ext>
            </a:extLst>
          </p:cNvPr>
          <p:cNvSpPr>
            <a:spLocks noGrp="1"/>
          </p:cNvSpPr>
          <p:nvPr>
            <p:ph type="title"/>
          </p:nvPr>
        </p:nvSpPr>
        <p:spPr/>
        <p:txBody>
          <a:bodyPr/>
          <a:lstStyle/>
          <a:p>
            <a:pPr eaLnBrk="1" hangingPunct="1"/>
            <a:r>
              <a:rPr lang="en-US" altLang="en-US" u="sng"/>
              <a:t>After the Meeting</a:t>
            </a:r>
          </a:p>
        </p:txBody>
      </p:sp>
      <p:sp>
        <p:nvSpPr>
          <p:cNvPr id="50179" name="Content Placeholder 2">
            <a:extLst>
              <a:ext uri="{FF2B5EF4-FFF2-40B4-BE49-F238E27FC236}">
                <a16:creationId xmlns:a16="http://schemas.microsoft.com/office/drawing/2014/main" id="{15ABA063-7B5D-B0BD-BD52-A07081076D44}"/>
              </a:ext>
            </a:extLst>
          </p:cNvPr>
          <p:cNvSpPr>
            <a:spLocks noGrp="1"/>
          </p:cNvSpPr>
          <p:nvPr>
            <p:ph idx="1"/>
          </p:nvPr>
        </p:nvSpPr>
        <p:spPr/>
        <p:txBody>
          <a:bodyPr/>
          <a:lstStyle/>
          <a:p>
            <a:pPr eaLnBrk="1" hangingPunct="1"/>
            <a:r>
              <a:rPr lang="en-US" altLang="en-US"/>
              <a:t>Identify any unfinished business</a:t>
            </a:r>
          </a:p>
          <a:p>
            <a:pPr eaLnBrk="1" hangingPunct="1"/>
            <a:r>
              <a:rPr lang="en-US" altLang="en-US"/>
              <a:t>Type minutes and send out for review</a:t>
            </a:r>
          </a:p>
          <a:p>
            <a:pPr eaLnBrk="1" hangingPunct="1"/>
            <a:r>
              <a:rPr lang="en-US" altLang="en-US"/>
              <a:t>Develop an agenda for next meeting </a:t>
            </a:r>
          </a:p>
          <a:p>
            <a:pPr eaLnBrk="1" hangingPunct="1"/>
            <a:r>
              <a:rPr lang="en-US" altLang="en-US"/>
              <a:t>Complete any reports that are assigned </a:t>
            </a:r>
          </a:p>
          <a:p>
            <a:pPr eaLnBrk="1" hangingPunct="1"/>
            <a:r>
              <a:rPr lang="en-US" altLang="en-US"/>
              <a:t>Contact respective persons if you are not going to attend the upcoming meeting</a:t>
            </a:r>
          </a:p>
          <a:p>
            <a:pPr eaLnBrk="1" hangingPunct="1">
              <a:buFont typeface="Georgia" panose="02040502050405020303" pitchFamily="18" charset="0"/>
              <a:buNone/>
            </a:pPr>
            <a:endParaRPr lang="en-US" alt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A372-A148-DE8A-629F-01BFA984050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00B0BD-3B4D-C558-F017-DF6C9C127F42}"/>
              </a:ext>
            </a:extLst>
          </p:cNvPr>
          <p:cNvSpPr>
            <a:spLocks noGrp="1"/>
          </p:cNvSpPr>
          <p:nvPr>
            <p:ph idx="1"/>
          </p:nvPr>
        </p:nvSpPr>
        <p:spPr/>
        <p:txBody>
          <a:bodyPr/>
          <a:lstStyle/>
          <a:p>
            <a:r>
              <a:rPr lang="en-US" dirty="0"/>
              <a:t>Webster’s </a:t>
            </a:r>
          </a:p>
          <a:p>
            <a:pPr lvl="1"/>
            <a:r>
              <a:rPr lang="en-US" dirty="0"/>
              <a:t>ROBERT’S RULES OF ORDER</a:t>
            </a:r>
          </a:p>
          <a:p>
            <a:pPr lvl="2"/>
            <a:r>
              <a:rPr lang="en-US" dirty="0"/>
              <a:t>SIMPLIFIED AND APPLIED</a:t>
            </a:r>
          </a:p>
          <a:p>
            <a:pPr lvl="2"/>
            <a:endParaRPr lang="en-US" dirty="0"/>
          </a:p>
          <a:p>
            <a:pPr lvl="2"/>
            <a:endParaRPr lang="en-US" dirty="0"/>
          </a:p>
          <a:p>
            <a:r>
              <a:rPr lang="en-US" dirty="0"/>
              <a:t>World’s #1 Quick Reference Guide</a:t>
            </a:r>
          </a:p>
          <a:p>
            <a:pPr lvl="1"/>
            <a:r>
              <a:rPr lang="en-US" dirty="0"/>
              <a:t>ROBERT’S RULES OF ORDER </a:t>
            </a:r>
            <a:r>
              <a:rPr lang="en-US" i="1" dirty="0"/>
              <a:t>QUICK STUDY</a:t>
            </a:r>
          </a:p>
        </p:txBody>
      </p:sp>
    </p:spTree>
    <p:extLst>
      <p:ext uri="{BB962C8B-B14F-4D97-AF65-F5344CB8AC3E}">
        <p14:creationId xmlns:p14="http://schemas.microsoft.com/office/powerpoint/2010/main" val="18747067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E22D3C3-ADA9-BEB0-8EF0-ADC4DB3DAC27}"/>
              </a:ext>
            </a:extLst>
          </p:cNvPr>
          <p:cNvSpPr>
            <a:spLocks noGrp="1"/>
          </p:cNvSpPr>
          <p:nvPr>
            <p:ph type="title"/>
          </p:nvPr>
        </p:nvSpPr>
        <p:spPr/>
        <p:txBody>
          <a:bodyPr/>
          <a:lstStyle/>
          <a:p>
            <a:pPr algn="ctr" eaLnBrk="1" hangingPunct="1"/>
            <a:r>
              <a:rPr lang="en-US" altLang="en-US"/>
              <a:t>Any Questions?</a:t>
            </a:r>
          </a:p>
        </p:txBody>
      </p:sp>
      <p:pic>
        <p:nvPicPr>
          <p:cNvPr id="3" name="Picture 2" descr="Many colorful circles with white question marks&#10;&#10;Description automatically generated">
            <a:extLst>
              <a:ext uri="{FF2B5EF4-FFF2-40B4-BE49-F238E27FC236}">
                <a16:creationId xmlns:a16="http://schemas.microsoft.com/office/drawing/2014/main" id="{79BC5233-0789-A964-70C1-7E03E3EED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400" y="2057400"/>
            <a:ext cx="5852160" cy="390144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9A4A-FAC3-86B4-F9AD-3AC4EE8A2BFA}"/>
              </a:ext>
            </a:extLst>
          </p:cNvPr>
          <p:cNvSpPr>
            <a:spLocks noGrp="1"/>
          </p:cNvSpPr>
          <p:nvPr>
            <p:ph type="title"/>
          </p:nvPr>
        </p:nvSpPr>
        <p:spPr>
          <a:xfrm>
            <a:off x="722313" y="1981201"/>
            <a:ext cx="7772400" cy="533400"/>
          </a:xfrm>
          <a:ln>
            <a:miter lim="800000"/>
            <a:headEnd/>
            <a:tailEnd/>
          </a:ln>
        </p:spPr>
        <p:txBody>
          <a:bodyPr>
            <a:normAutofit fontScale="90000"/>
          </a:bodyPr>
          <a:lstStyle/>
          <a:p>
            <a:pPr>
              <a:defRPr/>
            </a:pPr>
            <a:r>
              <a:rPr lang="en-US" dirty="0"/>
              <a:t>True / False</a:t>
            </a:r>
          </a:p>
        </p:txBody>
      </p:sp>
      <p:sp>
        <p:nvSpPr>
          <p:cNvPr id="10243" name="Text Placeholder 2">
            <a:extLst>
              <a:ext uri="{FF2B5EF4-FFF2-40B4-BE49-F238E27FC236}">
                <a16:creationId xmlns:a16="http://schemas.microsoft.com/office/drawing/2014/main" id="{A5C3E035-FB2A-4431-EC5D-BB009E0DDF8A}"/>
              </a:ext>
            </a:extLst>
          </p:cNvPr>
          <p:cNvSpPr>
            <a:spLocks noGrp="1"/>
          </p:cNvSpPr>
          <p:nvPr>
            <p:ph type="body" idx="1"/>
          </p:nvPr>
        </p:nvSpPr>
        <p:spPr/>
        <p:txBody>
          <a:bodyPr>
            <a:normAutofit lnSpcReduction="10000"/>
          </a:bodyPr>
          <a:lstStyle/>
          <a:p>
            <a:pPr marL="44450"/>
            <a:r>
              <a:rPr lang="en-US" altLang="en-US" sz="4000"/>
              <a:t>The latest version of Robert’s Rules of Order is the 10</a:t>
            </a:r>
            <a:r>
              <a:rPr lang="en-US" altLang="en-US" sz="4000" baseline="30000"/>
              <a:t>th</a:t>
            </a:r>
            <a:r>
              <a:rPr lang="en-US" altLang="en-US" sz="4000"/>
              <a:t> Edition.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AADC-1BD3-5C36-BB0C-5C383A652B4E}"/>
              </a:ext>
            </a:extLst>
          </p:cNvPr>
          <p:cNvSpPr>
            <a:spLocks noGrp="1"/>
          </p:cNvSpPr>
          <p:nvPr>
            <p:ph type="title"/>
          </p:nvPr>
        </p:nvSpPr>
        <p:spPr>
          <a:ln>
            <a:miter lim="800000"/>
            <a:headEnd/>
            <a:tailEnd/>
          </a:ln>
        </p:spPr>
        <p:txBody>
          <a:bodyPr/>
          <a:lstStyle/>
          <a:p>
            <a:pPr>
              <a:defRPr/>
            </a:pPr>
            <a:r>
              <a:rPr lang="en-US" dirty="0"/>
              <a:t>Answer:</a:t>
            </a:r>
          </a:p>
        </p:txBody>
      </p:sp>
      <p:sp>
        <p:nvSpPr>
          <p:cNvPr id="11267" name="Text Placeholder 2">
            <a:extLst>
              <a:ext uri="{FF2B5EF4-FFF2-40B4-BE49-F238E27FC236}">
                <a16:creationId xmlns:a16="http://schemas.microsoft.com/office/drawing/2014/main" id="{C2D7022F-F47E-E18A-9978-557B0D59E081}"/>
              </a:ext>
            </a:extLst>
          </p:cNvPr>
          <p:cNvSpPr>
            <a:spLocks noGrp="1"/>
          </p:cNvSpPr>
          <p:nvPr>
            <p:ph type="body" idx="1"/>
          </p:nvPr>
        </p:nvSpPr>
        <p:spPr/>
        <p:txBody>
          <a:bodyPr/>
          <a:lstStyle/>
          <a:p>
            <a:pPr marL="44450"/>
            <a:r>
              <a:rPr lang="en-US" altLang="en-US" dirty="0"/>
              <a:t>False.  It is the Robert’s Rules of Order Newly Revised, 12</a:t>
            </a:r>
            <a:r>
              <a:rPr lang="en-US" altLang="en-US" baseline="30000" dirty="0"/>
              <a:t>th</a:t>
            </a:r>
            <a:r>
              <a:rPr lang="en-US" altLang="en-US" dirty="0"/>
              <a:t> Edition which was published in 2020.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82F19B-0009-9773-7B50-D82572B5112A}"/>
              </a:ext>
            </a:extLst>
          </p:cNvPr>
          <p:cNvSpPr>
            <a:spLocks noGrp="1"/>
          </p:cNvSpPr>
          <p:nvPr>
            <p:ph type="title"/>
          </p:nvPr>
        </p:nvSpPr>
        <p:spPr>
          <a:ln>
            <a:miter lim="800000"/>
            <a:headEnd/>
            <a:tailEnd/>
          </a:ln>
        </p:spPr>
        <p:txBody>
          <a:bodyPr/>
          <a:lstStyle/>
          <a:p>
            <a:pPr algn="ctr">
              <a:defRPr/>
            </a:pPr>
            <a:r>
              <a:rPr lang="en-US" dirty="0"/>
              <a:t>The Roles and Responsibilities of the Officers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04CB108-411B-8FA6-74E5-83607924B2C5}"/>
              </a:ext>
            </a:extLst>
          </p:cNvPr>
          <p:cNvSpPr>
            <a:spLocks noGrp="1"/>
          </p:cNvSpPr>
          <p:nvPr>
            <p:ph type="title"/>
          </p:nvPr>
        </p:nvSpPr>
        <p:spPr/>
        <p:txBody>
          <a:bodyPr/>
          <a:lstStyle/>
          <a:p>
            <a:pPr eaLnBrk="1" hangingPunct="1"/>
            <a:r>
              <a:rPr lang="en-US" altLang="en-US" u="sng" dirty="0"/>
              <a:t>Who are the Local Officers?</a:t>
            </a:r>
          </a:p>
        </p:txBody>
      </p:sp>
      <p:sp>
        <p:nvSpPr>
          <p:cNvPr id="13315" name="Content Placeholder 2">
            <a:extLst>
              <a:ext uri="{FF2B5EF4-FFF2-40B4-BE49-F238E27FC236}">
                <a16:creationId xmlns:a16="http://schemas.microsoft.com/office/drawing/2014/main" id="{05279646-5392-08AC-8353-6A431A268CA0}"/>
              </a:ext>
            </a:extLst>
          </p:cNvPr>
          <p:cNvSpPr>
            <a:spLocks noGrp="1"/>
          </p:cNvSpPr>
          <p:nvPr>
            <p:ph sz="half" idx="1"/>
          </p:nvPr>
        </p:nvSpPr>
        <p:spPr/>
        <p:txBody>
          <a:bodyPr/>
          <a:lstStyle/>
          <a:p>
            <a:pPr eaLnBrk="1" hangingPunct="1"/>
            <a:r>
              <a:rPr lang="en-US" altLang="en-US" sz="3200" dirty="0"/>
              <a:t>President</a:t>
            </a:r>
          </a:p>
          <a:p>
            <a:pPr eaLnBrk="1" hangingPunct="1">
              <a:buFont typeface="Georgia" panose="02040502050405020303" pitchFamily="18" charset="0"/>
              <a:buNone/>
            </a:pPr>
            <a:endParaRPr lang="en-US" altLang="en-US" sz="3200" dirty="0"/>
          </a:p>
          <a:p>
            <a:pPr eaLnBrk="1" hangingPunct="1"/>
            <a:r>
              <a:rPr lang="en-US" altLang="en-US" sz="3200" dirty="0"/>
              <a:t>Vice President</a:t>
            </a:r>
          </a:p>
          <a:p>
            <a:pPr eaLnBrk="1" hangingPunct="1">
              <a:buFont typeface="Georgia" panose="02040502050405020303" pitchFamily="18" charset="0"/>
              <a:buNone/>
            </a:pPr>
            <a:endParaRPr lang="en-US" altLang="en-US" sz="3200" dirty="0"/>
          </a:p>
          <a:p>
            <a:pPr eaLnBrk="1" hangingPunct="1"/>
            <a:r>
              <a:rPr lang="en-US" altLang="en-US" sz="3200" dirty="0"/>
              <a:t>Recording Secretary</a:t>
            </a:r>
          </a:p>
          <a:p>
            <a:pPr eaLnBrk="1" hangingPunct="1">
              <a:buFont typeface="Georgia" panose="02040502050405020303" pitchFamily="18" charset="0"/>
              <a:buNone/>
            </a:pPr>
            <a:endParaRPr lang="en-US" altLang="en-US" dirty="0"/>
          </a:p>
          <a:p>
            <a:pPr eaLnBrk="1" hangingPunct="1"/>
            <a:endParaRPr lang="en-US" altLang="en-US" dirty="0"/>
          </a:p>
        </p:txBody>
      </p:sp>
      <p:pic>
        <p:nvPicPr>
          <p:cNvPr id="13316" name="Picture 2" descr="C:\Documents and Settings\jacksons8\Local Settings\Temporary Internet Files\Content.IE5\89P29VRD\MP900439345[1].jpg">
            <a:extLst>
              <a:ext uri="{FF2B5EF4-FFF2-40B4-BE49-F238E27FC236}">
                <a16:creationId xmlns:a16="http://schemas.microsoft.com/office/drawing/2014/main" id="{6E8F517D-BCD5-5F33-253C-84617C81B24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594225" y="2400166"/>
            <a:ext cx="3360738" cy="3208605"/>
          </a:xfrm>
          <a:no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2633</TotalTime>
  <Words>8232</Words>
  <Application>Microsoft Office PowerPoint</Application>
  <PresentationFormat>On-screen Show (4:3)</PresentationFormat>
  <Paragraphs>632</Paragraphs>
  <Slides>53</Slides>
  <Notes>38</Notes>
  <HiddenSlides>1</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Schoolbook</vt:lpstr>
      <vt:lpstr>Georgia</vt:lpstr>
      <vt:lpstr>Wingdings 2</vt:lpstr>
      <vt:lpstr>View</vt:lpstr>
      <vt:lpstr>Robert’s Rules of Order</vt:lpstr>
      <vt:lpstr>Training Objectives:</vt:lpstr>
      <vt:lpstr>Parliamentary Law</vt:lpstr>
      <vt:lpstr>History of Robert’s Rules of Order</vt:lpstr>
      <vt:lpstr>Purpose of Robert’s Rules of Order</vt:lpstr>
      <vt:lpstr>True / False</vt:lpstr>
      <vt:lpstr>Answer:</vt:lpstr>
      <vt:lpstr>The Roles and Responsibilities of the Officers</vt:lpstr>
      <vt:lpstr>Who are the Local Officers?</vt:lpstr>
      <vt:lpstr>Chairman’s Demeanor </vt:lpstr>
      <vt:lpstr>Chairman’s Role </vt:lpstr>
      <vt:lpstr>Chairman’s Responsibilities</vt:lpstr>
      <vt:lpstr>Co-Chair’s Role</vt:lpstr>
      <vt:lpstr>Role of the Secretary</vt:lpstr>
      <vt:lpstr>The Importance of Minutes</vt:lpstr>
      <vt:lpstr>Contents of Meeting Minutes</vt:lpstr>
      <vt:lpstr>What to Record in the Minutes</vt:lpstr>
      <vt:lpstr>What Not to Record</vt:lpstr>
      <vt:lpstr>Drafting Minutes</vt:lpstr>
      <vt:lpstr>Drafting Minutes</vt:lpstr>
      <vt:lpstr>True / False</vt:lpstr>
      <vt:lpstr>Answer:</vt:lpstr>
      <vt:lpstr>PowerPoint Presentation</vt:lpstr>
      <vt:lpstr>PowerPoint Presentation</vt:lpstr>
      <vt:lpstr>The Meeting</vt:lpstr>
      <vt:lpstr>Before the Meeting</vt:lpstr>
      <vt:lpstr>Meeting Location</vt:lpstr>
      <vt:lpstr>Agenda</vt:lpstr>
      <vt:lpstr>Agenda Example </vt:lpstr>
      <vt:lpstr>Agenda Example (continued) </vt:lpstr>
      <vt:lpstr>Agenda Example (continued) </vt:lpstr>
      <vt:lpstr>Meeting Notice </vt:lpstr>
      <vt:lpstr>During the Meeting</vt:lpstr>
      <vt:lpstr>Quorum Defined</vt:lpstr>
      <vt:lpstr>Quorum </vt:lpstr>
      <vt:lpstr>PowerPoint Presentation</vt:lpstr>
      <vt:lpstr>PowerPoint Presentation</vt:lpstr>
      <vt:lpstr>Types of Motions</vt:lpstr>
      <vt:lpstr>Standard Characteristics of a Motion</vt:lpstr>
      <vt:lpstr>PowerPoint Presentation</vt:lpstr>
      <vt:lpstr>Steps to Making a Motion</vt:lpstr>
      <vt:lpstr>Steps to Making a Motion</vt:lpstr>
      <vt:lpstr>Steps to Making a Motion</vt:lpstr>
      <vt:lpstr>Steps to Making a Motion</vt:lpstr>
      <vt:lpstr>When the Meeting is Out of Order </vt:lpstr>
      <vt:lpstr>PowerPoint Presentation</vt:lpstr>
      <vt:lpstr>True / False</vt:lpstr>
      <vt:lpstr>Answer:</vt:lpstr>
      <vt:lpstr>True / False</vt:lpstr>
      <vt:lpstr>Answer: </vt:lpstr>
      <vt:lpstr>After the Meeting</vt:lpstr>
      <vt:lpstr>Resources</vt:lpstr>
      <vt:lpstr>Any Questions?</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Rules of Order</dc:title>
  <dc:creator>jacksons8</dc:creator>
  <cp:lastModifiedBy>bcavey24@gmail.com</cp:lastModifiedBy>
  <cp:revision>253</cp:revision>
  <dcterms:created xsi:type="dcterms:W3CDTF">2013-12-04T16:02:34Z</dcterms:created>
  <dcterms:modified xsi:type="dcterms:W3CDTF">2024-03-02T13:36:24Z</dcterms:modified>
</cp:coreProperties>
</file>