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9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7E41-D3DB-4B29-9637-295BDA6DEF1A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7F9E-368D-49B7-BE2B-FD5759A85C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584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7E41-D3DB-4B29-9637-295BDA6DEF1A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7F9E-368D-49B7-BE2B-FD5759A85C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032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7E41-D3DB-4B29-9637-295BDA6DEF1A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7F9E-368D-49B7-BE2B-FD5759A85C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2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7E41-D3DB-4B29-9637-295BDA6DEF1A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7F9E-368D-49B7-BE2B-FD5759A85C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3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7E41-D3DB-4B29-9637-295BDA6DEF1A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7F9E-368D-49B7-BE2B-FD5759A85C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22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7E41-D3DB-4B29-9637-295BDA6DEF1A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7F9E-368D-49B7-BE2B-FD5759A85C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261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7E41-D3DB-4B29-9637-295BDA6DEF1A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7F9E-368D-49B7-BE2B-FD5759A85C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75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7E41-D3DB-4B29-9637-295BDA6DEF1A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7F9E-368D-49B7-BE2B-FD5759A85C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14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7E41-D3DB-4B29-9637-295BDA6DEF1A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7F9E-368D-49B7-BE2B-FD5759A85C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97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7E41-D3DB-4B29-9637-295BDA6DEF1A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7F9E-368D-49B7-BE2B-FD5759A85C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42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7E41-D3DB-4B29-9637-295BDA6DEF1A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7F9E-368D-49B7-BE2B-FD5759A85C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278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37E41-D3DB-4B29-9637-295BDA6DEF1A}" type="datetimeFigureOut">
              <a:rPr lang="en-US" smtClean="0"/>
              <a:t>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D7F9E-368D-49B7-BE2B-FD5759A85C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5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Section 8(f) and 9(a) Collective Bargaining Agreements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4267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International Association of Heat </a:t>
            </a:r>
            <a:r>
              <a:rPr lang="en-US">
                <a:solidFill>
                  <a:schemeClr val="bg1"/>
                </a:solidFill>
              </a:rPr>
              <a:t>and Frost </a:t>
            </a:r>
            <a:r>
              <a:rPr lang="en-US" dirty="0">
                <a:solidFill>
                  <a:schemeClr val="bg1"/>
                </a:solidFill>
              </a:rPr>
              <a:t>Insulators and Allied Workers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New Officers’ Training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2" y="3657600"/>
            <a:ext cx="26955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624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3142A-1E28-4D8A-8D4B-B68C82178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29200"/>
            <a:ext cx="8229600" cy="144780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Recognition based </a:t>
            </a:r>
            <a:r>
              <a:rPr lang="en-US" sz="3200" b="1" dirty="0">
                <a:solidFill>
                  <a:schemeClr val="bg1"/>
                </a:solidFill>
              </a:rPr>
              <a:t>on an actual showing, or offer to show, signed authorization cards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CE3FE2D-4228-4A00-B1B1-AE3935C0D1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0800" y="914400"/>
            <a:ext cx="4191000" cy="380031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908229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What Should You Do?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886200" y="1600200"/>
            <a:ext cx="4800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Collect cards from every member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 authorize the union to represent me in collective bargaining with every contractor that employs me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This authorization will remain in effect until withdrawn in writing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Keep cards indefinitely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Show cards to any contractor you organize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Make a record of what happened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1200"/>
            <a:ext cx="3429000" cy="3352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828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What to Remember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Get the cards.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Show the cards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Get recognition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Record what happened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362200"/>
            <a:ext cx="3236976" cy="3180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7319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Two Types of Collective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Bargaining Agreements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5259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9(a) Agreements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8(f)  Agreements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2" y="2620518"/>
            <a:ext cx="2066925" cy="20669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647950"/>
            <a:ext cx="2057400" cy="20669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687443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2" y="4922620"/>
            <a:ext cx="2452688" cy="1892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0492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Section 9(a) Agreements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24" y="2819400"/>
            <a:ext cx="8229600" cy="35814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Recognition based on showing that most employees want representation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NLRB election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Showing authorization cards</a:t>
            </a:r>
          </a:p>
          <a:p>
            <a:r>
              <a:rPr lang="en-US" dirty="0">
                <a:solidFill>
                  <a:schemeClr val="bg1"/>
                </a:solidFill>
              </a:rPr>
              <a:t>Outside construction industry, only lawful agreements are Section 9(a) agreements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95400"/>
            <a:ext cx="3381375" cy="13525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858000" y="1447800"/>
            <a:ext cx="10525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9(a)</a:t>
            </a:r>
          </a:p>
        </p:txBody>
      </p:sp>
    </p:spTree>
    <p:extLst>
      <p:ext uri="{BB962C8B-B14F-4D97-AF65-F5344CB8AC3E}">
        <p14:creationId xmlns:p14="http://schemas.microsoft.com/office/powerpoint/2010/main" val="2235372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Section 8(f) Agreements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NLRA: Parties in construction industry may enter into cba’s without any showing of union support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Unions may organize contractors without organizing their                                            employees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Unions and employers                                           may enter into                                                         pre-hire agreements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922593"/>
            <a:ext cx="3733800" cy="279253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10400" y="6216134"/>
            <a:ext cx="1648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union organizer</a:t>
            </a:r>
          </a:p>
        </p:txBody>
      </p:sp>
    </p:spTree>
    <p:extLst>
      <p:ext uri="{BB962C8B-B14F-4D97-AF65-F5344CB8AC3E}">
        <p14:creationId xmlns:p14="http://schemas.microsoft.com/office/powerpoint/2010/main" val="393268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Advantages of Section 9(a)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Collective Bargaining Agreements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6" y="1828800"/>
            <a:ext cx="6315074" cy="3733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When a Section 8(f) cba expires,         employer can walk away from    the union.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When a Section 9(a) cba expires, employer is legally obligated to bargain with the union</a:t>
            </a: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5120640"/>
            <a:ext cx="3133725" cy="14573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600200"/>
            <a:ext cx="2143125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764903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How to Create a Section 9(a)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Collective Bargaining 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Win an NLRB Election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Collect authorization cards and show them to employer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Sign a future recognition agreement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Employer will recognize union when it shows cards signed by majority of employees</a:t>
            </a:r>
          </a:p>
        </p:txBody>
      </p:sp>
    </p:spTree>
    <p:extLst>
      <p:ext uri="{BB962C8B-B14F-4D97-AF65-F5344CB8AC3E}">
        <p14:creationId xmlns:p14="http://schemas.microsoft.com/office/powerpoint/2010/main" val="3497966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       Magic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The union having requested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recognition as a Section 9(a)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representative of the employees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covered by the agreement and having offered to demonstrate, or having demonstrated, through authorization cards that it had the support of a majority of a majority to serve as such representative, the employer hereby recognizes the union as the Section 9(a) representative of the employees.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6992"/>
            <a:ext cx="1828800" cy="27495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58771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392"/>
            <a:ext cx="8229600" cy="11430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                          Magic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362200"/>
            <a:ext cx="7391400" cy="3505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Inserted in several Insulators’ cba’s</a:t>
            </a:r>
          </a:p>
          <a:p>
            <a:r>
              <a:rPr lang="en-US" dirty="0">
                <a:solidFill>
                  <a:schemeClr val="bg1"/>
                </a:solidFill>
              </a:rPr>
              <a:t>Always controversial</a:t>
            </a:r>
          </a:p>
          <a:p>
            <a:r>
              <a:rPr lang="en-US" dirty="0">
                <a:solidFill>
                  <a:schemeClr val="bg1"/>
                </a:solidFill>
              </a:rPr>
              <a:t>Effective even is none of things described ever happened</a:t>
            </a:r>
          </a:p>
          <a:p>
            <a:r>
              <a:rPr lang="en-US" dirty="0">
                <a:solidFill>
                  <a:schemeClr val="bg1"/>
                </a:solidFill>
              </a:rPr>
              <a:t>In March 2020 NLRB abandoned magic language rule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457200"/>
            <a:ext cx="2847975" cy="1600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165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FFFF00"/>
                </a:solidFill>
              </a:rPr>
              <a:t>                         NLRB’s New Rule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9364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Contract language not enough</a:t>
            </a:r>
          </a:p>
          <a:p>
            <a:r>
              <a:rPr lang="en-US" dirty="0">
                <a:solidFill>
                  <a:schemeClr val="bg1"/>
                </a:solidFill>
              </a:rPr>
              <a:t>Recognition must be based on actual showing, or offer to show, that employees want union representation</a:t>
            </a:r>
          </a:p>
          <a:p>
            <a:r>
              <a:rPr lang="en-US" dirty="0">
                <a:solidFill>
                  <a:schemeClr val="bg1"/>
                </a:solidFill>
              </a:rPr>
              <a:t>Section 9(a) agreements will require authorization cards</a:t>
            </a:r>
          </a:p>
          <a:p>
            <a:r>
              <a:rPr lang="en-US" dirty="0">
                <a:solidFill>
                  <a:schemeClr val="bg1"/>
                </a:solidFill>
              </a:rPr>
              <a:t>Applies only to future bargaining relationships</a:t>
            </a:r>
          </a:p>
          <a:p>
            <a:r>
              <a:rPr lang="en-US" dirty="0">
                <a:solidFill>
                  <a:schemeClr val="bg1"/>
                </a:solidFill>
              </a:rPr>
              <a:t>Section 9(a) agreements with magic language will still be Section 9(a) agreements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Employer will be obligated to bargain when agreement expires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28003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2832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465</Words>
  <Application>Microsoft Office PowerPoint</Application>
  <PresentationFormat>On-screen Show (4:3)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Section 8(f) and 9(a) Collective Bargaining Agreements </vt:lpstr>
      <vt:lpstr>Two Types of Collective Bargaining Agreements</vt:lpstr>
      <vt:lpstr>Section 9(a) Agreements</vt:lpstr>
      <vt:lpstr>Section 8(f) Agreements</vt:lpstr>
      <vt:lpstr>Advantages of Section 9(a) Collective Bargaining Agreements</vt:lpstr>
      <vt:lpstr>How to Create a Section 9(a) Collective Bargaining Agreement</vt:lpstr>
      <vt:lpstr>       Magic Language</vt:lpstr>
      <vt:lpstr>                          Magic Language</vt:lpstr>
      <vt:lpstr>                         NLRB’s New Rule   </vt:lpstr>
      <vt:lpstr>Recognition based on an actual showing, or offer to show, signed authorization cards</vt:lpstr>
      <vt:lpstr>What Should You Do?</vt:lpstr>
      <vt:lpstr>What to Remember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8(f) and 9(a) Collective Bargaining Agreements</dc:title>
  <dc:creator>robert kurnick</dc:creator>
  <cp:lastModifiedBy>Robert Kurnick</cp:lastModifiedBy>
  <cp:revision>28</cp:revision>
  <dcterms:created xsi:type="dcterms:W3CDTF">2021-01-15T16:01:44Z</dcterms:created>
  <dcterms:modified xsi:type="dcterms:W3CDTF">2022-02-07T19:49:30Z</dcterms:modified>
</cp:coreProperties>
</file>